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33" r:id="rId4"/>
  </p:sldMasterIdLst>
  <p:notesMasterIdLst>
    <p:notesMasterId r:id="rId13"/>
  </p:notesMasterIdLst>
  <p:handoutMasterIdLst>
    <p:handoutMasterId r:id="rId14"/>
  </p:handoutMasterIdLst>
  <p:sldIdLst>
    <p:sldId id="536" r:id="rId5"/>
    <p:sldId id="537" r:id="rId6"/>
    <p:sldId id="571" r:id="rId7"/>
    <p:sldId id="572" r:id="rId8"/>
    <p:sldId id="573" r:id="rId9"/>
    <p:sldId id="562" r:id="rId10"/>
    <p:sldId id="581" r:id="rId11"/>
    <p:sldId id="476" r:id="rId12"/>
  </p:sldIdLst>
  <p:sldSz cx="9144000" cy="6858000" type="screen4x3"/>
  <p:notesSz cx="7010400" cy="9296400"/>
  <p:embeddedFontLst>
    <p:embeddedFont>
      <p:font typeface="Arial Black" pitchFamily="34" charset="0"/>
      <p:bold r:id="rId15"/>
    </p:embeddedFont>
    <p:embeddedFont>
      <p:font typeface="Segoe Light" charset="0"/>
      <p:regular r:id="rId16"/>
      <p:italic r:id="rId17"/>
    </p:embeddedFont>
    <p:embeddedFont>
      <p:font typeface="Segoe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Segoe Semibold" charset="0"/>
      <p:bold r:id="rId26"/>
      <p:boldItalic r:id="rId27"/>
    </p:embeddedFont>
  </p:embeddedFontLst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R. Graefe" initials="JRG" lastIdx="13" clrIdx="0"/>
  <p:cmAuthor id="1" name="Kathleen McMahon" initials="KM" lastIdx="15" clrIdx="1"/>
  <p:cmAuthor id="2" name="Sarah Carson" initials="SC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1B451C" mc:Ignorable=""/>
    <a:srgbClr xmlns:mc="http://schemas.openxmlformats.org/markup-compatibility/2006" xmlns:a14="http://schemas.microsoft.com/office/drawing/2010/main" val="317B33" mc:Ignorable=""/>
    <a:srgbClr xmlns:mc="http://schemas.openxmlformats.org/markup-compatibility/2006" xmlns:a14="http://schemas.microsoft.com/office/drawing/2010/main" val="005A7A" mc:Ignorable=""/>
    <a:srgbClr xmlns:mc="http://schemas.openxmlformats.org/markup-compatibility/2006" xmlns:a14="http://schemas.microsoft.com/office/drawing/2010/main" val="69D8FF" mc:Ignorable=""/>
    <a:srgbClr xmlns:mc="http://schemas.openxmlformats.org/markup-compatibility/2006" xmlns:a14="http://schemas.microsoft.com/office/drawing/2010/main" val="002463" mc:Ignorable=""/>
    <a:srgbClr xmlns:mc="http://schemas.openxmlformats.org/markup-compatibility/2006" xmlns:a14="http://schemas.microsoft.com/office/drawing/2010/main" val="276328" mc:Ignorable=""/>
    <a:srgbClr xmlns:mc="http://schemas.openxmlformats.org/markup-compatibility/2006" xmlns:a14="http://schemas.microsoft.com/office/drawing/2010/main" val="37441C" mc:Ignorable=""/>
    <a:srgbClr xmlns:mc="http://schemas.openxmlformats.org/markup-compatibility/2006" xmlns:a14="http://schemas.microsoft.com/office/drawing/2010/main" val="49943C" mc:Ignorable=""/>
    <a:srgbClr xmlns:mc="http://schemas.openxmlformats.org/markup-compatibility/2006" xmlns:a14="http://schemas.microsoft.com/office/drawing/2010/main" val="700000" mc:Ignorable=""/>
    <a:srgbClr xmlns:mc="http://schemas.openxmlformats.org/markup-compatibility/2006" xmlns:a14="http://schemas.microsoft.com/office/drawing/2010/main" val="FFFF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42" autoAdjust="0"/>
    <p:restoredTop sz="86471" autoAdjust="0"/>
  </p:normalViewPr>
  <p:slideViewPr>
    <p:cSldViewPr snapToGrid="0">
      <p:cViewPr varScale="1">
        <p:scale>
          <a:sx n="115" d="100"/>
          <a:sy n="115" d="100"/>
        </p:scale>
        <p:origin x="-864" y="-108"/>
      </p:cViewPr>
      <p:guideLst>
        <p:guide orient="horz" pos="2159"/>
        <p:guide orient="horz" pos="931"/>
        <p:guide orient="horz" pos="2387"/>
        <p:guide orient="horz" pos="1200"/>
        <p:guide orient="horz" pos="2431"/>
        <p:guide orient="horz" pos="3056"/>
        <p:guide orient="horz" pos="703"/>
        <p:guide orient="horz" pos="825"/>
        <p:guide orient="horz" pos="1447"/>
        <p:guide orient="horz" pos="3356"/>
        <p:guide orient="horz" pos="3494"/>
        <p:guide pos="2879"/>
        <p:guide pos="250"/>
        <p:guide pos="964"/>
        <p:guide pos="1097"/>
        <p:guide pos="5513"/>
        <p:guide pos="2841"/>
        <p:guide pos="2447"/>
        <p:guide pos="3012"/>
        <p:guide pos="2983"/>
        <p:guide pos="2922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-1596" y="37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6387253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NZ" sz="5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Segoe" pitchFamily="34" charset="0"/>
              </a:rPr>
              <a:t>© 2009 Microsoft Corporation. This presentation is for informational purposes only. MICROSOFT MAKES NO WARRANTIES, EXPRESS OR IMPLIED, IN THIS SUMMARY. </a:t>
            </a:r>
            <a:endParaRPr lang="en-US" sz="5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Sego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87253" y="8829967"/>
            <a:ext cx="621524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>
                <a:latin typeface="Segoe" pitchFamily="34" charset="0"/>
              </a:rPr>
              <a:pPr/>
              <a:t>‹#›</a:t>
            </a:fld>
            <a:endParaRPr lang="en-US" dirty="0"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929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41300" y="8639467"/>
            <a:ext cx="61214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500">
                <a:latin typeface="Segoe" pitchFamily="34" charset="0"/>
              </a:defRPr>
            </a:lvl1pPr>
          </a:lstStyle>
          <a:p>
            <a:r>
              <a:rPr lang="en-NZ" dirty="0" smtClean="0"/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9" name="Notes Placeholder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7025" y="2306638"/>
            <a:ext cx="635317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5588" y="1993900"/>
            <a:ext cx="2543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Segoe" pitchFamily="34" charset="0"/>
              </a:rPr>
              <a:t>Slide Notes: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33375" y="2228850"/>
            <a:ext cx="637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Segoe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7175" y="228600"/>
            <a:ext cx="3581400" cy="12080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200" b="1" i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Corporate Environmental Sustainability</a:t>
            </a:r>
            <a:r>
              <a:rPr lang="en-US" sz="1600" b="1" i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600" b="1" i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1" i="1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Microsoft in the Enterprise</a:t>
            </a:r>
            <a:endParaRPr lang="en-US" sz="140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45-minute briefing for customer executives to Microsoft’s vision for corporate environmental sustainability and how we can support them in building an environmentally responsible business.</a:t>
            </a:r>
            <a:endParaRPr lang="en-US" sz="1050" i="0" u="sng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4213226" y="239713"/>
            <a:ext cx="2497137" cy="187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5"/>
          </p:nvPr>
        </p:nvSpPr>
        <p:spPr>
          <a:xfrm>
            <a:off x="6248400" y="8862059"/>
            <a:ext cx="455613" cy="249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Segoe" pitchFamily="34" charset="0"/>
              </a:defRPr>
            </a:lvl1pPr>
          </a:lstStyle>
          <a:p>
            <a:fld id="{A5B258F2-B2E5-4175-B339-81AEE5988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967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63" rtl="0" eaLnBrk="1" latinLnBrk="0" hangingPunct="1">
      <a:lnSpc>
        <a:spcPct val="90000"/>
      </a:lnSpc>
      <a:spcAft>
        <a:spcPts val="600"/>
      </a:spcAft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12981" indent="-105829" algn="l" defTabSz="914363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28070" indent="-115090" algn="l" defTabSz="914363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82846" indent="-146838" algn="l" defTabSz="914363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15132" indent="-115090" algn="l" defTabSz="914363" rtl="0" eaLnBrk="1" latinLnBrk="0" hangingPunct="1">
      <a:lnSpc>
        <a:spcPct val="90000"/>
      </a:lnSpc>
      <a:spcAft>
        <a:spcPts val="600"/>
      </a:spcAft>
      <a:buFont typeface="Arial" pitchFamily="34" charset="0"/>
      <a:buChar char="•"/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dirty="0" smtClean="0"/>
              <a:t>© 2009 Microsoft Corporation. This presentation is for informational purposes only. MICROSOFT MAKES NO WARRANTIES, EXPRESS OR IMPLIED, IN THIS SUMMARY. </a:t>
            </a:r>
            <a:endParaRPr lang="en-US" dirty="0" smtClean="0"/>
          </a:p>
        </p:txBody>
      </p:sp>
      <p:sp>
        <p:nvSpPr>
          <p:cNvPr id="24" name="Slide Image Placeholder 23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7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241300" y="8639467"/>
            <a:ext cx="6121400" cy="464820"/>
          </a:xfrm>
        </p:spPr>
        <p:txBody>
          <a:bodyPr/>
          <a:lstStyle/>
          <a:p>
            <a:r>
              <a:rPr lang="en-NZ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8" name="Slide Number Placeholder 24"/>
          <p:cNvSpPr>
            <a:spLocks noGrp="1"/>
          </p:cNvSpPr>
          <p:nvPr>
            <p:ph type="sldNum" sz="quarter" idx="5"/>
          </p:nvPr>
        </p:nvSpPr>
        <p:spPr>
          <a:xfrm>
            <a:off x="6248400" y="8862059"/>
            <a:ext cx="455613" cy="249873"/>
          </a:xfrm>
        </p:spPr>
        <p:txBody>
          <a:bodyPr/>
          <a:lstStyle/>
          <a:p>
            <a:fld id="{A5B258F2-B2E5-4175-B339-81AEE5988F5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NZ" smtClean="0"/>
              <a:t>© 2009 Microsoft Corporation. This presentation is for informational purposes only. MICROSOFT MAKES NO WARRANTIES, EXPRESS OR IMPLIED, IN THIS SUMMARY.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A30-F72A-4EDE-87B9-035535663F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© 2009 Microsoft Corporation. This presentation is for informational purposes only. MICROSOFT MAKES NO WARRANTIES, EXPRESS OR IMPLIED, IN THIS SUMMARY. </a:t>
            </a:r>
            <a:endParaRPr lang="en-US" dirty="0" smtClean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4213225" y="239713"/>
            <a:ext cx="2497138" cy="1871662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64466" y="4775581"/>
            <a:ext cx="7942263" cy="506413"/>
          </a:xfrm>
          <a:ln/>
        </p:spPr>
        <p:txBody>
          <a:bodyPr lIns="91440" rIns="91440" anchor="t" anchorCtr="0">
            <a:noAutofit/>
          </a:bodyPr>
          <a:lstStyle>
            <a:lvl1pPr marL="0" marR="0" indent="0" algn="l" defTabSz="9143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" pitchFamily="34" charset="0"/>
              <a:buNone/>
              <a:tabLst/>
              <a:defRPr lang="en-US" sz="2800" baseline="0">
                <a:solidFill>
                  <a:schemeClr val="bg1"/>
                </a:solidFill>
                <a:effectLst>
                  <a:outerShdw blurRad="50800" dist="38100" dir="2700000" algn="tl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Presenter sub title</a:t>
            </a:r>
          </a:p>
          <a:p>
            <a:pPr marL="0" marR="0" lvl="0" indent="0" algn="l" defTabSz="9143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64464" y="2887639"/>
            <a:ext cx="7924800" cy="1676400"/>
          </a:xfrm>
          <a:ln/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000" b="0" kern="1200" cap="none" spc="-125" noProof="0" dirty="0" smtClean="0">
                <a:ln w="3175">
                  <a:noFill/>
                </a:ln>
                <a:gradFill flip="none" rotWithShape="1">
                  <a:gsLst>
                    <a:gs pos="0">
                      <a:srgbClr xmlns:mc="http://schemas.openxmlformats.org/markup-compatibility/2006" xmlns:a14="http://schemas.microsoft.com/office/drawing/2010/main" val="F1DA61" mc:Ignorable=""/>
                    </a:gs>
                    <a:gs pos="9000">
                      <a:srgbClr xmlns:mc="http://schemas.openxmlformats.org/markup-compatibility/2006" xmlns:a14="http://schemas.microsoft.com/office/drawing/2010/main" val="F1DA61" mc:Ignorable=""/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98513" indent="-341313">
              <a:defRPr/>
            </a:lvl2pPr>
            <a:lvl3pPr marL="1146175" indent="-347663">
              <a:defRPr/>
            </a:lvl3pPr>
            <a:lvl4pPr marL="1481138" indent="-325438">
              <a:defRPr/>
            </a:lvl4pPr>
            <a:lvl5pPr marL="1944688" indent="-3444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rgbClr xmlns:mc="http://schemas.openxmlformats.org/markup-compatibility/2006" xmlns:a14="http://schemas.microsoft.com/office/drawing/2010/main" val="002463" mc:Ignorable=""/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175" y="241300"/>
            <a:ext cx="8453439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420812"/>
            <a:ext cx="8378825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43" r:id="rId3"/>
    <p:sldLayoutId id="2147483746" r:id="rId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b="0" kern="1200" cap="none" spc="-125" dirty="0" smtClean="0">
          <a:ln w="3175">
            <a:noFill/>
          </a:ln>
          <a:gradFill flip="none" rotWithShape="1">
            <a:gsLst>
              <a:gs pos="0">
                <a:srgbClr xmlns:mc="http://schemas.openxmlformats.org/markup-compatibility/2006" xmlns:a14="http://schemas.microsoft.com/office/drawing/2010/main" val="F1DA61" mc:Ignorable=""/>
              </a:gs>
              <a:gs pos="10000">
                <a:srgbClr xmlns:mc="http://schemas.openxmlformats.org/markup-compatibility/2006" xmlns:a14="http://schemas.microsoft.com/office/drawing/2010/main" val="F1DA61" mc:Ignorable=""/>
              </a:gs>
              <a:gs pos="100000">
                <a:schemeClr val="bg1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030288" indent="-347663" algn="l" defTabSz="9144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379538" indent="-341313" algn="l" defTabSz="9144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1712913" indent="-346075" algn="l" defTabSz="9144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hyperlink" Target="http://www.kypublictransit.org/traffic2.jpg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rickst@microsoft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466" y="5065141"/>
            <a:ext cx="7942263" cy="506413"/>
          </a:xfrm>
        </p:spPr>
        <p:txBody>
          <a:bodyPr/>
          <a:lstStyle/>
          <a:p>
            <a:r>
              <a:rPr lang="es-MX" sz="2400" dirty="0" smtClean="0">
                <a:latin typeface="Segoe Light" pitchFamily="34" charset="0"/>
              </a:rPr>
              <a:t>Erick Stephens</a:t>
            </a:r>
          </a:p>
          <a:p>
            <a:r>
              <a:rPr lang="es-MX" sz="2400" dirty="0" smtClean="0">
                <a:latin typeface="Segoe Light" pitchFamily="34" charset="0"/>
              </a:rPr>
              <a:t>Director Nacional de Tecnología</a:t>
            </a:r>
          </a:p>
          <a:p>
            <a:r>
              <a:rPr lang="es-MX" sz="2400" dirty="0" smtClean="0">
                <a:latin typeface="Segoe Light" pitchFamily="34" charset="0"/>
              </a:rPr>
              <a:t>Microsoft</a:t>
            </a:r>
            <a:endParaRPr sz="2400" dirty="0" smtClean="0">
              <a:latin typeface="Segoe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4" y="919615"/>
            <a:ext cx="8479536" cy="1676400"/>
          </a:xfrm>
        </p:spPr>
        <p:txBody>
          <a:bodyPr/>
          <a:lstStyle/>
          <a:p>
            <a:r>
              <a:rPr lang="es-MX" dirty="0" smtClean="0">
                <a:effectLst/>
              </a:rPr>
              <a:t/>
            </a:r>
            <a:br>
              <a:rPr lang="es-MX" dirty="0" smtClean="0">
                <a:effectLst/>
              </a:rPr>
            </a:br>
            <a:r>
              <a:rPr lang="es-MX" dirty="0" smtClean="0">
                <a:effectLst/>
              </a:rPr>
              <a:t>Mayor </a:t>
            </a:r>
            <a:r>
              <a:rPr lang="es-MX" dirty="0">
                <a:effectLst/>
              </a:rPr>
              <a:t>Sustentabilidad Ambiental mayor Rentabilidad: la tecnología componente clave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>
                <a:latin typeface="Segoe Light" pitchFamily="34" charset="0"/>
              </a:rPr>
              <a:t>Microsoft: </a:t>
            </a:r>
            <a:r>
              <a:rPr lang="en-US" sz="3600" dirty="0" err="1">
                <a:latin typeface="Segoe Light" pitchFamily="34" charset="0"/>
              </a:rPr>
              <a:t>Tecnología</a:t>
            </a:r>
            <a:r>
              <a:rPr lang="en-US" sz="3600" dirty="0">
                <a:latin typeface="Segoe Light" pitchFamily="34" charset="0"/>
              </a:rPr>
              <a:t> y </a:t>
            </a:r>
            <a:r>
              <a:rPr lang="en-US" sz="3600" dirty="0" err="1">
                <a:latin typeface="Segoe Light" pitchFamily="34" charset="0"/>
              </a:rPr>
              <a:t>Medio</a:t>
            </a:r>
            <a:r>
              <a:rPr lang="en-US" sz="3600" dirty="0">
                <a:latin typeface="Segoe Light" pitchFamily="34" charset="0"/>
              </a:rPr>
              <a:t> </a:t>
            </a:r>
            <a:r>
              <a:rPr lang="en-US" sz="3600" dirty="0" err="1">
                <a:latin typeface="Segoe Light" pitchFamily="34" charset="0"/>
              </a:rPr>
              <a:t>Ambiente</a:t>
            </a:r>
            <a:endParaRPr lang="en-US" sz="4000" dirty="0">
              <a:latin typeface="Segoe Ligh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1314450"/>
            <a:ext cx="9144000" cy="5314950"/>
          </a:xfrm>
          <a:prstGeom prst="rect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50000">
                <a:schemeClr val="bg1">
                  <a:alpha val="5000"/>
                </a:schemeClr>
              </a:gs>
              <a:gs pos="100000">
                <a:schemeClr val="bg1">
                  <a:alpha val="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5895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Alcanzando</a:t>
            </a:r>
            <a:r>
              <a:rPr lang="en-US" sz="3200" dirty="0" smtClean="0"/>
              <a:t> </a:t>
            </a:r>
            <a:r>
              <a:rPr lang="en-US" sz="3200" dirty="0" err="1" smtClean="0"/>
              <a:t>Sustentabilidad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Ambiental</a:t>
            </a:r>
            <a:endParaRPr lang="en-US" sz="3200" dirty="0"/>
          </a:p>
        </p:txBody>
      </p:sp>
      <p:sp>
        <p:nvSpPr>
          <p:cNvPr id="8" name="Oval 43"/>
          <p:cNvSpPr/>
          <p:nvPr/>
        </p:nvSpPr>
        <p:spPr>
          <a:xfrm>
            <a:off x="3200400" y="1476588"/>
            <a:ext cx="2743200" cy="4162212"/>
          </a:xfrm>
          <a:prstGeom prst="roundRect">
            <a:avLst>
              <a:gd name="adj" fmla="val 757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291840" y="1584960"/>
            <a:ext cx="2560320" cy="201168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20440" y="1965960"/>
            <a:ext cx="21031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177793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xmlns:mc="http://schemas.openxmlformats.org/markup-compatibility/2006" xmlns:a14="http://schemas.microsoft.com/office/drawing/2010/main" val="91C94B" mc:Ignorable=""/>
              </a:buClr>
              <a:buSzPct val="100000"/>
            </a:pP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ADMINISTRAR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consumos</a:t>
            </a: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energéticos</a:t>
            </a: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impacto</a:t>
            </a: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ambiental</a:t>
            </a:r>
            <a:endParaRPr lang="en-NZ" sz="2000" dirty="0" smtClean="0">
              <a:solidFill>
                <a:schemeClr val="bg1"/>
              </a:solidFill>
              <a:latin typeface="Segoe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val 43"/>
          <p:cNvSpPr/>
          <p:nvPr/>
        </p:nvSpPr>
        <p:spPr>
          <a:xfrm>
            <a:off x="6009260" y="1476588"/>
            <a:ext cx="2743200" cy="4162212"/>
          </a:xfrm>
          <a:prstGeom prst="roundRect">
            <a:avLst>
              <a:gd name="adj" fmla="val 757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12"/>
          <p:cNvSpPr/>
          <p:nvPr/>
        </p:nvSpPr>
        <p:spPr bwMode="auto">
          <a:xfrm>
            <a:off x="6100700" y="1584960"/>
            <a:ext cx="2560320" cy="201168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6377940" y="1965960"/>
            <a:ext cx="2103120" cy="93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177793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xmlns:mc="http://schemas.openxmlformats.org/markup-compatibility/2006" xmlns:a14="http://schemas.microsoft.com/office/drawing/2010/main" val="91C94B" mc:Ignorable=""/>
              </a:buClr>
              <a:buSzPct val="100000"/>
            </a:pP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REPLANTEAR</a:t>
            </a:r>
          </a:p>
          <a:p>
            <a:pPr indent="-177793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xmlns:mc="http://schemas.openxmlformats.org/markup-compatibility/2006" xmlns:a14="http://schemas.microsoft.com/office/drawing/2010/main" val="91C94B" mc:Ignorable=""/>
              </a:buClr>
              <a:buSzPct val="100000"/>
            </a:pPr>
            <a:r>
              <a:rPr lang="en-NZ" sz="2000" dirty="0" err="1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rocesos</a:t>
            </a: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negocio</a:t>
            </a:r>
            <a:endParaRPr lang="en-NZ" sz="2000" dirty="0" smtClean="0">
              <a:solidFill>
                <a:schemeClr val="bg1"/>
              </a:solidFill>
              <a:latin typeface="Segoe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Oval 43"/>
          <p:cNvSpPr/>
          <p:nvPr/>
        </p:nvSpPr>
        <p:spPr>
          <a:xfrm>
            <a:off x="391540" y="1476588"/>
            <a:ext cx="2743200" cy="4162212"/>
          </a:xfrm>
          <a:prstGeom prst="roundRect">
            <a:avLst>
              <a:gd name="adj" fmla="val 757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482980" y="1584960"/>
            <a:ext cx="2560320" cy="201168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51" name="TextBox 6"/>
          <p:cNvSpPr txBox="1"/>
          <p:nvPr/>
        </p:nvSpPr>
        <p:spPr>
          <a:xfrm>
            <a:off x="662940" y="1965960"/>
            <a:ext cx="21031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177793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xmlns:mc="http://schemas.openxmlformats.org/markup-compatibility/2006" xmlns:a14="http://schemas.microsoft.com/office/drawing/2010/main" val="91C94B" mc:Ignorable=""/>
              </a:buClr>
              <a:buSzPct val="100000"/>
            </a:pP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REDUCIR</a:t>
            </a:r>
            <a:b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</a:b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demandas</a:t>
            </a:r>
            <a:r>
              <a:rPr lang="en-NZ" sz="2000" dirty="0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NZ" sz="2000" dirty="0" err="1" smtClean="0">
                <a:solidFill>
                  <a:schemeClr val="bg1"/>
                </a:solidFill>
                <a:latin typeface="Segoe" pitchFamily="34" charset="0"/>
                <a:ea typeface="Verdana" pitchFamily="34" charset="0"/>
                <a:cs typeface="Verdana" pitchFamily="34" charset="0"/>
              </a:rPr>
              <a:t>energéticas</a:t>
            </a:r>
            <a:endParaRPr lang="en-NZ" sz="2000" dirty="0" smtClean="0">
              <a:solidFill>
                <a:schemeClr val="bg1"/>
              </a:solidFill>
              <a:latin typeface="Segoe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8960" y="5990865"/>
            <a:ext cx="438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…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incrementando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 la </a:t>
            </a:r>
            <a:r>
              <a:rPr lang="en-US" sz="2400" i="1" dirty="0" err="1" smtClean="0">
                <a:solidFill>
                  <a:schemeClr val="bg1"/>
                </a:solidFill>
                <a:latin typeface="+mj-lt"/>
              </a:rPr>
              <a:t>rentabilidad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reduce_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639" y="3876675"/>
            <a:ext cx="1933021" cy="1545674"/>
          </a:xfrm>
          <a:prstGeom prst="rect">
            <a:avLst/>
          </a:prstGeom>
        </p:spPr>
      </p:pic>
      <p:pic>
        <p:nvPicPr>
          <p:cNvPr id="21" name="Picture 20" descr="stop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489" y="3752117"/>
            <a:ext cx="967135" cy="1842911"/>
          </a:xfrm>
          <a:prstGeom prst="rect">
            <a:avLst/>
          </a:prstGeom>
        </p:spPr>
      </p:pic>
      <p:pic>
        <p:nvPicPr>
          <p:cNvPr id="22" name="Picture 21" descr="lightbul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9221" y="3340329"/>
            <a:ext cx="1543278" cy="22500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1314450"/>
            <a:ext cx="9144000" cy="5314950"/>
          </a:xfrm>
          <a:prstGeom prst="rect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50000">
                <a:schemeClr val="bg1">
                  <a:alpha val="5000"/>
                </a:schemeClr>
              </a:gs>
              <a:gs pos="100000">
                <a:schemeClr val="bg1">
                  <a:alpha val="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reduce_chart_l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309688"/>
            <a:ext cx="9144000" cy="5319712"/>
          </a:xfrm>
          <a:prstGeom prst="rect">
            <a:avLst/>
          </a:prstGeom>
        </p:spPr>
      </p:pic>
      <p:sp>
        <p:nvSpPr>
          <p:cNvPr id="4" name="Oval 39"/>
          <p:cNvSpPr/>
          <p:nvPr/>
        </p:nvSpPr>
        <p:spPr>
          <a:xfrm flipV="1">
            <a:off x="391334" y="2297831"/>
            <a:ext cx="3749040" cy="338328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itchFamily="34" charset="0"/>
            </a:endParaRPr>
          </a:p>
        </p:txBody>
      </p:sp>
      <p:sp>
        <p:nvSpPr>
          <p:cNvPr id="38" name="Oval 39"/>
          <p:cNvSpPr/>
          <p:nvPr/>
        </p:nvSpPr>
        <p:spPr>
          <a:xfrm>
            <a:off x="482774" y="2389271"/>
            <a:ext cx="3566160" cy="320040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itchFamily="34" charset="0"/>
            </a:endParaRPr>
          </a:p>
        </p:txBody>
      </p:sp>
      <p:sp>
        <p:nvSpPr>
          <p:cNvPr id="13" name="Oval 39"/>
          <p:cNvSpPr/>
          <p:nvPr/>
        </p:nvSpPr>
        <p:spPr>
          <a:xfrm flipV="1">
            <a:off x="4993578" y="2297831"/>
            <a:ext cx="3749040" cy="338328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itchFamily="34" charset="0"/>
            </a:endParaRPr>
          </a:p>
        </p:txBody>
      </p:sp>
      <p:sp>
        <p:nvSpPr>
          <p:cNvPr id="37" name="Oval 39"/>
          <p:cNvSpPr/>
          <p:nvPr/>
        </p:nvSpPr>
        <p:spPr>
          <a:xfrm>
            <a:off x="5085018" y="2389271"/>
            <a:ext cx="3566160" cy="320040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Reduciendo</a:t>
            </a:r>
            <a:r>
              <a:rPr lang="en-US" sz="3200" dirty="0" smtClean="0"/>
              <a:t> </a:t>
            </a:r>
            <a:r>
              <a:rPr lang="en-US" sz="3200" dirty="0" err="1" smtClean="0"/>
              <a:t>Demandas</a:t>
            </a:r>
            <a:r>
              <a:rPr lang="en-US" sz="3200" dirty="0" smtClean="0"/>
              <a:t> </a:t>
            </a:r>
            <a:r>
              <a:rPr lang="en-US" sz="3200" dirty="0" err="1" smtClean="0"/>
              <a:t>Energéticas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19934" y="3035130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19934" y="3670600"/>
            <a:ext cx="3291840" cy="8229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5222178" y="3035130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5222178" y="3670600"/>
            <a:ext cx="3291840" cy="8229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19934" y="4592242"/>
            <a:ext cx="3291840" cy="8229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5222178" y="4592242"/>
            <a:ext cx="3291840" cy="8229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31386"/>
              </p:ext>
            </p:extLst>
          </p:nvPr>
        </p:nvGraphicFramePr>
        <p:xfrm>
          <a:off x="528494" y="2981006"/>
          <a:ext cx="347472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Reducir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consumos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energía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Incrementar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utilización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reducir</a:t>
                      </a:r>
                      <a:r>
                        <a:rPr lang="en-US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fisicamente</a:t>
                      </a:r>
                      <a:r>
                        <a:rPr lang="en-US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el # de </a:t>
                      </a:r>
                      <a:r>
                        <a:rPr lang="en-US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equipos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Identificar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ineficiencias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energéticas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907472"/>
              </p:ext>
            </p:extLst>
          </p:nvPr>
        </p:nvGraphicFramePr>
        <p:xfrm>
          <a:off x="5130738" y="2981006"/>
          <a:ext cx="347472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Activar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herramientas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manejo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energía</a:t>
                      </a:r>
                      <a:endParaRPr lang="en-US" sz="1800" b="0" kern="0" noProof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Virtualización</a:t>
                      </a:r>
                      <a:endParaRPr lang="en-US" sz="1800" b="0" kern="0" noProof="0" dirty="0" smtClean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planeación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consumo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el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centro</a:t>
                      </a:r>
                      <a:r>
                        <a:rPr lang="en-US" sz="1800" b="0" kern="0" noProof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kern="0" noProof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datos</a:t>
                      </a:r>
                      <a:endParaRPr lang="en-US" sz="1800" b="0" kern="0" noProof="0" dirty="0" smtClean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934" y="2605119"/>
            <a:ext cx="3291840" cy="26161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Retos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 del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negocio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1197" y="2605119"/>
            <a:ext cx="2753802" cy="26161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pensar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pic>
        <p:nvPicPr>
          <p:cNvPr id="19" name="Picture 2" descr="D:\DVD_ART35\Artwork_Imagery\Shapes\Arrows\White Collection 25 percent opaque - soft shadow\arrow 0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04289" y="3657265"/>
            <a:ext cx="1535421" cy="73152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toplight_mas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632024" y="1309688"/>
            <a:ext cx="10541397" cy="53197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" y="1314450"/>
            <a:ext cx="9144000" cy="5314950"/>
          </a:xfrm>
          <a:prstGeom prst="rect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50000">
                <a:schemeClr val="bg1">
                  <a:alpha val="5000"/>
                </a:schemeClr>
              </a:gs>
              <a:gs pos="100000">
                <a:schemeClr val="bg1">
                  <a:alpha val="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39"/>
          <p:cNvSpPr/>
          <p:nvPr/>
        </p:nvSpPr>
        <p:spPr>
          <a:xfrm flipV="1">
            <a:off x="401382" y="2282599"/>
            <a:ext cx="3749040" cy="228600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51" name="Oval 39"/>
          <p:cNvSpPr/>
          <p:nvPr/>
        </p:nvSpPr>
        <p:spPr>
          <a:xfrm>
            <a:off x="492822" y="2374039"/>
            <a:ext cx="3566160" cy="210312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53" name="Oval 39"/>
          <p:cNvSpPr/>
          <p:nvPr/>
        </p:nvSpPr>
        <p:spPr>
          <a:xfrm flipV="1">
            <a:off x="4993578" y="2282599"/>
            <a:ext cx="3749040" cy="228600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54" name="Oval 39"/>
          <p:cNvSpPr/>
          <p:nvPr/>
        </p:nvSpPr>
        <p:spPr>
          <a:xfrm>
            <a:off x="5085018" y="2374039"/>
            <a:ext cx="3566160" cy="210312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29982" y="3019898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57" name="Rounded Rectangle 56"/>
          <p:cNvSpPr/>
          <p:nvPr/>
        </p:nvSpPr>
        <p:spPr bwMode="auto">
          <a:xfrm>
            <a:off x="629982" y="3660073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5222178" y="3019898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62" name="Rounded Rectangle 61"/>
          <p:cNvSpPr/>
          <p:nvPr/>
        </p:nvSpPr>
        <p:spPr bwMode="auto">
          <a:xfrm>
            <a:off x="5222178" y="3660073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5349"/>
            <a:ext cx="8915400" cy="758952"/>
          </a:xfrm>
        </p:spPr>
        <p:txBody>
          <a:bodyPr>
            <a:noAutofit/>
          </a:bodyPr>
          <a:lstStyle/>
          <a:p>
            <a:r>
              <a:rPr lang="en-NZ" sz="3200" dirty="0" err="1"/>
              <a:t>Administrar</a:t>
            </a:r>
            <a:r>
              <a:rPr lang="en-NZ" sz="3200" dirty="0"/>
              <a:t> </a:t>
            </a:r>
            <a:r>
              <a:rPr lang="en-NZ" sz="3200" dirty="0" err="1"/>
              <a:t>Consumos</a:t>
            </a:r>
            <a:r>
              <a:rPr lang="en-NZ" sz="3200" dirty="0"/>
              <a:t> </a:t>
            </a:r>
            <a:r>
              <a:rPr lang="en-NZ" sz="3200" dirty="0" err="1"/>
              <a:t>Energéticos</a:t>
            </a:r>
            <a:r>
              <a:rPr lang="en-NZ" sz="3200" dirty="0"/>
              <a:t> y </a:t>
            </a:r>
            <a:r>
              <a:rPr lang="en-NZ" sz="3200" dirty="0" err="1"/>
              <a:t>su</a:t>
            </a:r>
            <a:r>
              <a:rPr lang="en-NZ" sz="3200" dirty="0"/>
              <a:t> </a:t>
            </a: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err="1" smtClean="0"/>
              <a:t>Impacto</a:t>
            </a:r>
            <a:r>
              <a:rPr lang="en-NZ" sz="3200" dirty="0" smtClean="0"/>
              <a:t> </a:t>
            </a:r>
            <a:r>
              <a:rPr lang="en-NZ" sz="3200" dirty="0" err="1" smtClean="0"/>
              <a:t>Ambiental</a:t>
            </a:r>
            <a:endParaRPr lang="en-US" sz="3200" dirty="0"/>
          </a:p>
        </p:txBody>
      </p:sp>
      <p:graphicFrame>
        <p:nvGraphicFramePr>
          <p:cNvPr id="12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89149"/>
              </p:ext>
            </p:extLst>
          </p:nvPr>
        </p:nvGraphicFramePr>
        <p:xfrm>
          <a:off x="538542" y="2965774"/>
          <a:ext cx="34747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37084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Centralizar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el control del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consumo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energético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Analizar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operaciones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monitorear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objetivos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91197" y="2589887"/>
            <a:ext cx="2753802" cy="26161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pensar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graphicFrame>
        <p:nvGraphicFramePr>
          <p:cNvPr id="21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604620"/>
              </p:ext>
            </p:extLst>
          </p:nvPr>
        </p:nvGraphicFramePr>
        <p:xfrm>
          <a:off x="5130738" y="2965774"/>
          <a:ext cx="34747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37084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Sistemas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gestión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(software)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Inteligencia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negocios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ableros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control)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Picture 2" descr="D:\DVD_ART35\Artwork_Imagery\Shapes\Arrows\White Collection 25 percent opaque - soft shadow\arrow 0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04289" y="3223387"/>
            <a:ext cx="1535421" cy="7315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9934" y="2605119"/>
            <a:ext cx="3291840" cy="26161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Retos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 del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negocio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ightbulb_mas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0363" y="1309688"/>
            <a:ext cx="8550300" cy="53197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" y="1023495"/>
            <a:ext cx="9144000" cy="5314950"/>
          </a:xfrm>
          <a:prstGeom prst="rect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50000">
                <a:schemeClr val="bg1">
                  <a:alpha val="5000"/>
                </a:schemeClr>
              </a:gs>
              <a:gs pos="100000">
                <a:schemeClr val="bg1">
                  <a:alpha val="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58952"/>
          </a:xfrm>
        </p:spPr>
        <p:txBody>
          <a:bodyPr>
            <a:normAutofit/>
          </a:bodyPr>
          <a:lstStyle/>
          <a:p>
            <a:r>
              <a:rPr lang="en-NZ" sz="3200" dirty="0" err="1" smtClean="0"/>
              <a:t>Replantear</a:t>
            </a:r>
            <a:r>
              <a:rPr lang="en-NZ" sz="3200" dirty="0" smtClean="0"/>
              <a:t> </a:t>
            </a:r>
            <a:r>
              <a:rPr lang="en-NZ" sz="3200" dirty="0" err="1" smtClean="0"/>
              <a:t>Procesos</a:t>
            </a:r>
            <a:r>
              <a:rPr lang="en-NZ" sz="3200" dirty="0" smtClean="0"/>
              <a:t> de </a:t>
            </a:r>
            <a:r>
              <a:rPr lang="en-NZ" sz="3200" dirty="0" err="1" smtClean="0"/>
              <a:t>Negocio</a:t>
            </a:r>
            <a:endParaRPr lang="en-US" sz="3200" dirty="0"/>
          </a:p>
        </p:txBody>
      </p:sp>
      <p:sp>
        <p:nvSpPr>
          <p:cNvPr id="62" name="Oval 39"/>
          <p:cNvSpPr/>
          <p:nvPr/>
        </p:nvSpPr>
        <p:spPr>
          <a:xfrm flipV="1">
            <a:off x="401382" y="2297113"/>
            <a:ext cx="3749040" cy="310896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63" name="Oval 39"/>
          <p:cNvSpPr/>
          <p:nvPr/>
        </p:nvSpPr>
        <p:spPr>
          <a:xfrm>
            <a:off x="492822" y="2388553"/>
            <a:ext cx="3566160" cy="292608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64" name="Oval 39"/>
          <p:cNvSpPr/>
          <p:nvPr/>
        </p:nvSpPr>
        <p:spPr>
          <a:xfrm flipV="1">
            <a:off x="4993578" y="2297113"/>
            <a:ext cx="3749040" cy="310896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65" name="Oval 39"/>
          <p:cNvSpPr/>
          <p:nvPr/>
        </p:nvSpPr>
        <p:spPr>
          <a:xfrm>
            <a:off x="5085018" y="2388553"/>
            <a:ext cx="3566160" cy="2926080"/>
          </a:xfrm>
          <a:prstGeom prst="roundRect">
            <a:avLst>
              <a:gd name="adj" fmla="val 8637"/>
            </a:avLst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50000">
                <a:schemeClr val="bg1">
                  <a:lumMod val="75000"/>
                  <a:alpha val="71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629982" y="3034412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68" name="Rounded Rectangle 67"/>
          <p:cNvSpPr/>
          <p:nvPr/>
        </p:nvSpPr>
        <p:spPr bwMode="auto">
          <a:xfrm>
            <a:off x="629982" y="3673994"/>
            <a:ext cx="3291840" cy="8229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629982" y="4587895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71" name="Rounded Rectangle 70"/>
          <p:cNvSpPr/>
          <p:nvPr/>
        </p:nvSpPr>
        <p:spPr bwMode="auto">
          <a:xfrm>
            <a:off x="5222178" y="3034412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72" name="Rounded Rectangle 71"/>
          <p:cNvSpPr/>
          <p:nvPr/>
        </p:nvSpPr>
        <p:spPr bwMode="auto">
          <a:xfrm>
            <a:off x="5222178" y="3673994"/>
            <a:ext cx="3291840" cy="8229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73" name="Rounded Rectangle 72"/>
          <p:cNvSpPr/>
          <p:nvPr/>
        </p:nvSpPr>
        <p:spPr bwMode="auto">
          <a:xfrm>
            <a:off x="5222178" y="4587895"/>
            <a:ext cx="3291840" cy="54864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graphicFrame>
        <p:nvGraphicFramePr>
          <p:cNvPr id="7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147696"/>
              </p:ext>
            </p:extLst>
          </p:nvPr>
        </p:nvGraphicFramePr>
        <p:xfrm>
          <a:off x="538542" y="2980288"/>
          <a:ext cx="34747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Reducir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viajes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traslados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espacios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oficina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Procesos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requieren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papel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(“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papelito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habla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Reducir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impacto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energético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de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carbono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los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centros</a:t>
                      </a:r>
                      <a:r>
                        <a:rPr lang="en-US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datos</a:t>
                      </a:r>
                      <a:endParaRPr lang="en-US" sz="1800" b="0" kern="0" dirty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491197" y="2604401"/>
            <a:ext cx="2753802" cy="26161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pensar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graphicFrame>
        <p:nvGraphicFramePr>
          <p:cNvPr id="7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275082"/>
              </p:ext>
            </p:extLst>
          </p:nvPr>
        </p:nvGraphicFramePr>
        <p:xfrm>
          <a:off x="5130738" y="2980288"/>
          <a:ext cx="34747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</a:tblGrid>
              <a:tr h="37084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Comunicaciones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unificadas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tecnologías</a:t>
                      </a:r>
                      <a:r>
                        <a:rPr lang="en-NZ" sz="1800" b="0" kern="0" baseline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baseline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colaborativas</a:t>
                      </a:r>
                      <a:endParaRPr lang="en-NZ" sz="1800" b="0" kern="0" baseline="0" dirty="0" smtClean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63" rtl="0" eaLnBrk="1" latinLnBrk="0" hangingPunct="1"/>
                      <a:endParaRPr lang="en-NZ" sz="800" b="0" kern="0" dirty="0" smtClean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electrónicas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trabajadores</a:t>
                      </a:r>
                      <a:r>
                        <a:rPr lang="en-NZ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móviles</a:t>
                      </a:r>
                      <a:endParaRPr lang="en-NZ" sz="1800" b="0" kern="0" dirty="0" smtClean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endParaRPr lang="en-US" sz="1000" b="0" kern="0" dirty="0" smtClean="0">
                        <a:ln>
                          <a:solidFill>
                            <a:srgbClr xmlns:mc="http://schemas.openxmlformats.org/markup-compatibility/2006" xmlns:a14="http://schemas.microsoft.com/office/drawing/2010/main" val="FFFFFF" mc:Ignorable="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63" rtl="0" eaLnBrk="1" latinLnBrk="0" hangingPunct="1"/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línea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363" rtl="0" eaLnBrk="1" latinLnBrk="0" hangingPunct="1"/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cómputo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la </a:t>
                      </a:r>
                      <a:r>
                        <a:rPr lang="en-US" sz="1800" b="0" kern="0" dirty="0" err="1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nube</a:t>
                      </a:r>
                      <a:r>
                        <a:rPr lang="en-US" sz="1800" b="0" kern="0" dirty="0" smtClean="0">
                          <a:ln>
                            <a:solidFill>
                              <a:srgbClr xmlns:mc="http://schemas.openxmlformats.org/markup-compatibility/2006" xmlns:a14="http://schemas.microsoft.com/office/drawing/2010/main" val="FFFFFF" mc:Ignorable="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2" descr="D:\DVD_ART35\Artwork_Imagery\Shapes\Arrows\White Collection 25 percent opaque - soft shadow\arrow 0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04289" y="3694802"/>
            <a:ext cx="1535421" cy="73152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9934" y="2605119"/>
            <a:ext cx="3291840" cy="26161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FF99" mc:Ignorable=""/>
              </a:buClr>
              <a:buSzPct val="120000"/>
              <a:defRPr/>
            </a:pP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Retos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 del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negocio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sp>
        <p:nvSpPr>
          <p:cNvPr id="24" name="Rounded Rectangle 4"/>
          <p:cNvSpPr/>
          <p:nvPr/>
        </p:nvSpPr>
        <p:spPr>
          <a:xfrm>
            <a:off x="764772" y="5565928"/>
            <a:ext cx="8150628" cy="11376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3178" tIns="32384" rIns="43178" bIns="32384" numCol="1" spcCol="1270" anchor="ctr" anchorCtr="0">
            <a:noAutofit/>
          </a:bodyPr>
          <a:lstStyle/>
          <a:p>
            <a:pPr marL="7938" lvl="1" indent="-7938" algn="ctr" defTabSz="914400">
              <a:spcBef>
                <a:spcPct val="20000"/>
              </a:spcBef>
              <a:buSzPct val="80000"/>
              <a:defRPr/>
            </a:pPr>
            <a:r>
              <a:rPr lang="en-NZ" i="1" dirty="0" smtClean="0">
                <a:solidFill>
                  <a:schemeClr val="bg1"/>
                </a:solidFill>
              </a:rPr>
              <a:t>“... </a:t>
            </a:r>
            <a:r>
              <a:rPr lang="en-NZ" i="1" dirty="0" err="1" smtClean="0">
                <a:solidFill>
                  <a:schemeClr val="bg1"/>
                </a:solidFill>
              </a:rPr>
              <a:t>Que</a:t>
            </a:r>
            <a:r>
              <a:rPr lang="en-NZ" i="1" dirty="0" smtClean="0">
                <a:solidFill>
                  <a:schemeClr val="bg1"/>
                </a:solidFill>
              </a:rPr>
              <a:t> </a:t>
            </a:r>
            <a:r>
              <a:rPr lang="en-NZ" i="1" dirty="0" err="1" smtClean="0">
                <a:solidFill>
                  <a:schemeClr val="bg1"/>
                </a:solidFill>
              </a:rPr>
              <a:t>es</a:t>
            </a:r>
            <a:r>
              <a:rPr lang="en-NZ" i="1" dirty="0" smtClean="0">
                <a:solidFill>
                  <a:schemeClr val="bg1"/>
                </a:solidFill>
              </a:rPr>
              <a:t> </a:t>
            </a:r>
            <a:r>
              <a:rPr lang="en-NZ" i="1" dirty="0" err="1" smtClean="0">
                <a:solidFill>
                  <a:schemeClr val="bg1"/>
                </a:solidFill>
              </a:rPr>
              <a:t>cómputo</a:t>
            </a:r>
            <a:r>
              <a:rPr lang="en-NZ" i="1" dirty="0" smtClean="0">
                <a:solidFill>
                  <a:schemeClr val="bg1"/>
                </a:solidFill>
              </a:rPr>
              <a:t> en la </a:t>
            </a:r>
            <a:r>
              <a:rPr lang="en-NZ" i="1" dirty="0" err="1" smtClean="0">
                <a:solidFill>
                  <a:schemeClr val="bg1"/>
                </a:solidFill>
              </a:rPr>
              <a:t>nube</a:t>
            </a:r>
            <a:r>
              <a:rPr lang="en-NZ" i="1" dirty="0" smtClean="0">
                <a:solidFill>
                  <a:schemeClr val="bg1"/>
                </a:solidFill>
              </a:rPr>
              <a:t>? … </a:t>
            </a:r>
            <a:r>
              <a:rPr lang="en-NZ" i="1" dirty="0" err="1" smtClean="0">
                <a:solidFill>
                  <a:schemeClr val="bg1"/>
                </a:solidFill>
              </a:rPr>
              <a:t>veamos</a:t>
            </a:r>
            <a:r>
              <a:rPr lang="en-NZ" i="1" dirty="0" smtClean="0">
                <a:solidFill>
                  <a:schemeClr val="bg1"/>
                </a:solidFill>
              </a:rPr>
              <a:t> un video de un </a:t>
            </a:r>
            <a:r>
              <a:rPr lang="en-NZ" i="1" dirty="0" err="1" smtClean="0">
                <a:solidFill>
                  <a:schemeClr val="bg1"/>
                </a:solidFill>
              </a:rPr>
              <a:t>futuro</a:t>
            </a:r>
            <a:r>
              <a:rPr lang="en-NZ" i="1" dirty="0" smtClean="0">
                <a:solidFill>
                  <a:schemeClr val="bg1"/>
                </a:solidFill>
              </a:rPr>
              <a:t> </a:t>
            </a:r>
            <a:r>
              <a:rPr lang="en-NZ" i="1" dirty="0" err="1" smtClean="0">
                <a:solidFill>
                  <a:schemeClr val="bg1"/>
                </a:solidFill>
              </a:rPr>
              <a:t>muy</a:t>
            </a:r>
            <a:r>
              <a:rPr lang="en-NZ" i="1" dirty="0" smtClean="0">
                <a:solidFill>
                  <a:schemeClr val="bg1"/>
                </a:solidFill>
              </a:rPr>
              <a:t> </a:t>
            </a:r>
            <a:r>
              <a:rPr lang="en-NZ" i="1" dirty="0" err="1" smtClean="0">
                <a:solidFill>
                  <a:schemeClr val="bg1"/>
                </a:solidFill>
              </a:rPr>
              <a:t>cercano</a:t>
            </a:r>
            <a:r>
              <a:rPr lang="en-NZ" i="1" dirty="0" smtClean="0">
                <a:solidFill>
                  <a:schemeClr val="bg1"/>
                </a:solidFill>
              </a:rPr>
              <a:t>”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ightbulb_ma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3" y="-477926"/>
            <a:ext cx="2439761" cy="28621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" y="1314450"/>
            <a:ext cx="9144000" cy="5314950"/>
          </a:xfrm>
          <a:prstGeom prst="rect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50000">
                <a:schemeClr val="bg1">
                  <a:alpha val="5000"/>
                </a:schemeClr>
              </a:gs>
              <a:gs pos="100000">
                <a:schemeClr val="bg1">
                  <a:alpha val="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782049" cy="75895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Replantear</a:t>
            </a:r>
            <a:r>
              <a:rPr lang="en-US" sz="3600" dirty="0" smtClean="0"/>
              <a:t> </a:t>
            </a:r>
            <a:r>
              <a:rPr lang="en-US" sz="3600" dirty="0" err="1" smtClean="0"/>
              <a:t>Mejores</a:t>
            </a:r>
            <a:r>
              <a:rPr lang="en-US" sz="3600" dirty="0" smtClean="0"/>
              <a:t> </a:t>
            </a:r>
            <a:r>
              <a:rPr lang="en-US" sz="3600" dirty="0" err="1" smtClean="0"/>
              <a:t>Prácticas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NZ" sz="2700" i="1" spc="0" dirty="0" err="1" smtClean="0">
                <a:solidFill>
                  <a:schemeClr val="bg1"/>
                </a:solidFill>
              </a:rPr>
              <a:t>Reducir</a:t>
            </a:r>
            <a:r>
              <a:rPr lang="en-NZ" sz="2700" i="1" spc="0" dirty="0" smtClean="0">
                <a:solidFill>
                  <a:schemeClr val="bg1"/>
                </a:solidFill>
              </a:rPr>
              <a:t> </a:t>
            </a:r>
            <a:r>
              <a:rPr lang="en-NZ" sz="2700" i="1" spc="0" dirty="0" err="1" smtClean="0">
                <a:solidFill>
                  <a:schemeClr val="bg1"/>
                </a:solidFill>
              </a:rPr>
              <a:t>Viajes</a:t>
            </a:r>
            <a:r>
              <a:rPr lang="en-NZ" sz="2700" i="1" spc="0" dirty="0" smtClean="0">
                <a:solidFill>
                  <a:schemeClr val="bg1"/>
                </a:solidFill>
              </a:rPr>
              <a:t>, </a:t>
            </a:r>
            <a:r>
              <a:rPr lang="en-NZ" sz="2700" i="1" spc="0" dirty="0" err="1" smtClean="0">
                <a:solidFill>
                  <a:schemeClr val="bg1"/>
                </a:solidFill>
              </a:rPr>
              <a:t>Traslados</a:t>
            </a:r>
            <a:r>
              <a:rPr lang="en-NZ" sz="2700" i="1" spc="0" dirty="0" smtClean="0">
                <a:solidFill>
                  <a:schemeClr val="bg1"/>
                </a:solidFill>
              </a:rPr>
              <a:t> y </a:t>
            </a:r>
            <a:r>
              <a:rPr lang="en-NZ" sz="2700" i="1" spc="0" dirty="0" err="1" smtClean="0">
                <a:solidFill>
                  <a:schemeClr val="bg1"/>
                </a:solidFill>
              </a:rPr>
              <a:t>Requerimientos</a:t>
            </a:r>
            <a:r>
              <a:rPr lang="en-NZ" sz="2700" i="1" spc="0" dirty="0" smtClean="0">
                <a:solidFill>
                  <a:schemeClr val="bg1"/>
                </a:solidFill>
              </a:rPr>
              <a:t> de </a:t>
            </a:r>
            <a:r>
              <a:rPr lang="en-NZ" sz="2700" i="1" spc="0" dirty="0" err="1" smtClean="0">
                <a:solidFill>
                  <a:schemeClr val="bg1"/>
                </a:solidFill>
              </a:rPr>
              <a:t>Espacio</a:t>
            </a:r>
            <a:r>
              <a:rPr lang="en-NZ" sz="2700" i="1" spc="0" dirty="0" smtClean="0">
                <a:solidFill>
                  <a:schemeClr val="bg1"/>
                </a:solidFill>
              </a:rPr>
              <a:t> de </a:t>
            </a:r>
            <a:r>
              <a:rPr lang="en-NZ" sz="2700" i="1" spc="0" dirty="0" err="1" smtClean="0">
                <a:solidFill>
                  <a:schemeClr val="bg1"/>
                </a:solidFill>
              </a:rPr>
              <a:t>Oficina</a:t>
            </a:r>
            <a:endParaRPr lang="en-US" sz="2700" dirty="0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 rot="5400000">
            <a:off x="3322910" y="-1014852"/>
            <a:ext cx="3200400" cy="8175078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6000"/>
                </a:schemeClr>
              </a:gs>
            </a:gsLst>
            <a:lin ang="5400000" scaled="0"/>
          </a:gradFill>
          <a:ln w="635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12000"/>
                  </a:schemeClr>
                </a:gs>
                <a:gs pos="100000">
                  <a:schemeClr val="bg1">
                    <a:alpha val="5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3"/>
          <p:cNvSpPr/>
          <p:nvPr/>
        </p:nvSpPr>
        <p:spPr>
          <a:xfrm rot="5400000" flipV="1">
            <a:off x="4557455" y="229066"/>
            <a:ext cx="1463040" cy="7252858"/>
          </a:xfrm>
          <a:prstGeom prst="roundRect">
            <a:avLst>
              <a:gd name="adj" fmla="val 757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7000"/>
                </a:schemeClr>
              </a:gs>
              <a:gs pos="50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bg1">
                  <a:lumMod val="85000"/>
                  <a:alpha val="93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772062" y="3224108"/>
            <a:ext cx="2194560" cy="12801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51" name="Oval 43"/>
          <p:cNvSpPr/>
          <p:nvPr/>
        </p:nvSpPr>
        <p:spPr>
          <a:xfrm rot="5400000" flipV="1">
            <a:off x="4557455" y="-1331259"/>
            <a:ext cx="1463040" cy="7252858"/>
          </a:xfrm>
          <a:prstGeom prst="roundRect">
            <a:avLst>
              <a:gd name="adj" fmla="val 757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7000"/>
                </a:schemeClr>
              </a:gs>
              <a:gs pos="50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bg1">
                  <a:lumMod val="85000"/>
                  <a:alpha val="93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1772062" y="1663784"/>
            <a:ext cx="2194560" cy="1280160"/>
          </a:xfrm>
          <a:prstGeom prst="roundRect">
            <a:avLst>
              <a:gd name="adj" fmla="val 7444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276328" mc:Ignorable=""/>
              </a:gs>
              <a:gs pos="49000">
                <a:srgbClr xmlns:mc="http://schemas.openxmlformats.org/markup-compatibility/2006" xmlns:a14="http://schemas.microsoft.com/office/drawing/2010/main" val="3C9440" mc:Ignorable=""/>
              </a:gs>
              <a:gs pos="100000">
                <a:srgbClr xmlns:mc="http://schemas.openxmlformats.org/markup-compatibility/2006" xmlns:a14="http://schemas.microsoft.com/office/drawing/2010/main" val="4DA846" mc:Ignorable="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53" name="Rounded Rectangle 4"/>
          <p:cNvSpPr/>
          <p:nvPr/>
        </p:nvSpPr>
        <p:spPr>
          <a:xfrm>
            <a:off x="3991429" y="1782268"/>
            <a:ext cx="4867970" cy="10972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3178" tIns="32384" rIns="43178" bIns="32384" numCol="1" spcCol="1270" anchor="ctr" anchorCtr="0">
            <a:noAutofit/>
          </a:bodyPr>
          <a:lstStyle/>
          <a:p>
            <a:pPr marL="508000" lvl="1" indent="-341313" defTabSz="91440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en-US" dirty="0" err="1" smtClean="0">
                <a:solidFill>
                  <a:schemeClr val="bg1"/>
                </a:solidFill>
              </a:rPr>
              <a:t>Reemplazar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viajes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traslados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juntas o </a:t>
            </a:r>
            <a:r>
              <a:rPr lang="en-US" dirty="0" err="1" smtClean="0">
                <a:solidFill>
                  <a:schemeClr val="bg1"/>
                </a:solidFill>
              </a:rPr>
              <a:t>entenamiento</a:t>
            </a:r>
            <a:r>
              <a:rPr lang="en-US" dirty="0" smtClean="0">
                <a:solidFill>
                  <a:schemeClr val="bg1"/>
                </a:solidFill>
              </a:rPr>
              <a:t>) con </a:t>
            </a:r>
            <a:r>
              <a:rPr lang="en-US" dirty="0" err="1" smtClean="0">
                <a:solidFill>
                  <a:schemeClr val="bg1"/>
                </a:solidFill>
              </a:rPr>
              <a:t>videoconferencias</a:t>
            </a:r>
            <a:r>
              <a:rPr lang="en-US" dirty="0" smtClean="0">
                <a:solidFill>
                  <a:schemeClr val="bg1"/>
                </a:solidFill>
              </a:rPr>
              <a:t> en internet</a:t>
            </a:r>
          </a:p>
        </p:txBody>
      </p:sp>
      <p:sp>
        <p:nvSpPr>
          <p:cNvPr id="54" name="Rounded Rectangle 4"/>
          <p:cNvSpPr/>
          <p:nvPr/>
        </p:nvSpPr>
        <p:spPr>
          <a:xfrm>
            <a:off x="4000683" y="3352574"/>
            <a:ext cx="4834966" cy="10972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3178" tIns="32384" rIns="43178" bIns="32384" numCol="1" spcCol="1270" anchor="ctr" anchorCtr="0">
            <a:noAutofit/>
          </a:bodyPr>
          <a:lstStyle/>
          <a:p>
            <a:pPr marL="508000" lvl="1" indent="-341313" defTabSz="91440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Apoyar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trabajadores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remotos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portales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espacios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virtuales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colaboracíon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participación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3502" y="1949921"/>
            <a:ext cx="2011680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2000" kern="0" dirty="0" err="1" smtClean="0">
                <a:ln>
                  <a:solidFill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solidFill>
                </a:ln>
                <a:solidFill>
                  <a:schemeClr val="bg1"/>
                </a:solidFill>
                <a:latin typeface="Segoe Semibold" pitchFamily="34" charset="0"/>
              </a:rPr>
              <a:t>Comunicaciones</a:t>
            </a:r>
            <a:r>
              <a:rPr lang="en-US" sz="2000" kern="0" dirty="0" smtClean="0">
                <a:ln>
                  <a:solidFill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solidFill>
                </a:ln>
                <a:solidFill>
                  <a:schemeClr val="bg1"/>
                </a:solidFill>
                <a:latin typeface="Segoe Semibold" pitchFamily="34" charset="0"/>
              </a:rPr>
              <a:t> </a:t>
            </a:r>
            <a:r>
              <a:rPr lang="en-US" sz="2000" kern="0" dirty="0" err="1" smtClean="0">
                <a:ln>
                  <a:solidFill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solidFill>
                </a:ln>
                <a:solidFill>
                  <a:schemeClr val="bg1"/>
                </a:solidFill>
                <a:latin typeface="Segoe Semibold" pitchFamily="34" charset="0"/>
              </a:rPr>
              <a:t>Unificadas</a:t>
            </a:r>
            <a:endParaRPr lang="en-US" sz="2000" kern="0" dirty="0" smtClean="0">
              <a:ln>
                <a:solidFill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solidFill>
              </a:ln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63502" y="3664133"/>
            <a:ext cx="201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err="1" smtClean="0">
                <a:ln>
                  <a:solidFill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solidFill>
                </a:ln>
                <a:solidFill>
                  <a:schemeClr val="bg1"/>
                </a:solidFill>
                <a:latin typeface="Segoe Semibold" pitchFamily="34" charset="0"/>
              </a:rPr>
              <a:t>Colaboración</a:t>
            </a:r>
            <a:endParaRPr lang="en-US" sz="2000" kern="0" dirty="0" smtClean="0">
              <a:ln>
                <a:solidFill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solidFill>
              </a:ln>
              <a:solidFill>
                <a:schemeClr val="bg1"/>
              </a:solidFill>
              <a:latin typeface="Segoe Semibold" pitchFamily="34" charset="0"/>
            </a:endParaRPr>
          </a:p>
        </p:txBody>
      </p:sp>
      <p:pic>
        <p:nvPicPr>
          <p:cNvPr id="20" name="Picture 2" descr="http://tbn0.google.com/images?q=tbn:5AfJgwgoSw4J:http://www.kypublictransit.org/traffic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77" y="2515515"/>
            <a:ext cx="1430573" cy="9314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4"/>
          <p:cNvSpPr/>
          <p:nvPr/>
        </p:nvSpPr>
        <p:spPr>
          <a:xfrm>
            <a:off x="764772" y="4892575"/>
            <a:ext cx="8150628" cy="11376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3178" tIns="32384" rIns="43178" bIns="32384" numCol="1" spcCol="1270" anchor="ctr" anchorCtr="0">
            <a:noAutofit/>
          </a:bodyPr>
          <a:lstStyle/>
          <a:p>
            <a:pPr marL="7938" lvl="1" indent="-7938" algn="ctr" defTabSz="914400">
              <a:spcBef>
                <a:spcPct val="20000"/>
              </a:spcBef>
              <a:buSzPct val="80000"/>
              <a:defRPr/>
            </a:pPr>
            <a:r>
              <a:rPr lang="en-NZ" i="1" dirty="0" smtClean="0">
                <a:solidFill>
                  <a:schemeClr val="bg1"/>
                </a:solidFill>
              </a:rPr>
              <a:t>“... </a:t>
            </a:r>
            <a:r>
              <a:rPr lang="en-NZ" i="1" dirty="0" err="1">
                <a:solidFill>
                  <a:schemeClr val="bg1"/>
                </a:solidFill>
              </a:rPr>
              <a:t>c</a:t>
            </a:r>
            <a:r>
              <a:rPr lang="en-NZ" i="1" dirty="0" err="1" smtClean="0">
                <a:solidFill>
                  <a:schemeClr val="bg1"/>
                </a:solidFill>
              </a:rPr>
              <a:t>omentar</a:t>
            </a:r>
            <a:r>
              <a:rPr lang="en-NZ" i="1" dirty="0" smtClean="0">
                <a:solidFill>
                  <a:schemeClr val="bg1"/>
                </a:solidFill>
              </a:rPr>
              <a:t> </a:t>
            </a:r>
            <a:r>
              <a:rPr lang="en-NZ" i="1" dirty="0" err="1" smtClean="0">
                <a:solidFill>
                  <a:schemeClr val="bg1"/>
                </a:solidFill>
              </a:rPr>
              <a:t>caso</a:t>
            </a:r>
            <a:r>
              <a:rPr lang="en-NZ" i="1" dirty="0" smtClean="0">
                <a:solidFill>
                  <a:schemeClr val="bg1"/>
                </a:solidFill>
              </a:rPr>
              <a:t> de la influenza...”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14450"/>
            <a:ext cx="9144000" cy="5314950"/>
          </a:xfrm>
          <a:prstGeom prst="rect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50000">
                <a:schemeClr val="bg1">
                  <a:alpha val="5000"/>
                </a:schemeClr>
              </a:gs>
              <a:gs pos="100000">
                <a:schemeClr val="bg1">
                  <a:alpha val="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6786"/>
            <a:ext cx="8453439" cy="762000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effectLst/>
              </a:rPr>
              <a:t>Mayor </a:t>
            </a:r>
            <a:r>
              <a:rPr lang="es-MX" sz="3200" dirty="0">
                <a:effectLst/>
              </a:rPr>
              <a:t>Sustentabilidad Ambiental mayor Rentabilidad: </a:t>
            </a:r>
            <a:r>
              <a:rPr lang="es-MX" sz="3200" dirty="0" smtClean="0">
                <a:effectLst/>
              </a:rPr>
              <a:t/>
            </a:r>
            <a:br>
              <a:rPr lang="es-MX" sz="3200" dirty="0" smtClean="0">
                <a:effectLst/>
              </a:rPr>
            </a:br>
            <a:r>
              <a:rPr lang="es-MX" sz="3200" dirty="0" smtClean="0">
                <a:effectLst/>
              </a:rPr>
              <a:t>la </a:t>
            </a:r>
            <a:r>
              <a:rPr lang="es-MX" sz="3200" dirty="0">
                <a:effectLst/>
              </a:rPr>
              <a:t>tecnología componente </a:t>
            </a:r>
            <a:r>
              <a:rPr lang="es-MX" sz="3200" dirty="0" smtClean="0">
                <a:effectLst/>
              </a:rPr>
              <a:t>clave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err="1" smtClean="0"/>
              <a:t>Adoptando</a:t>
            </a:r>
            <a:r>
              <a:rPr lang="en-NZ" sz="2400" dirty="0" smtClean="0"/>
              <a:t> </a:t>
            </a:r>
            <a:r>
              <a:rPr lang="en-NZ" sz="2400" dirty="0" err="1" smtClean="0"/>
              <a:t>tecnología</a:t>
            </a:r>
            <a:r>
              <a:rPr lang="en-NZ" sz="2400" dirty="0" smtClean="0"/>
              <a:t> </a:t>
            </a:r>
            <a:r>
              <a:rPr lang="en-NZ" sz="2400" dirty="0" err="1" smtClean="0"/>
              <a:t>para</a:t>
            </a:r>
            <a:r>
              <a:rPr lang="en-NZ" sz="2400" dirty="0" smtClean="0"/>
              <a:t> </a:t>
            </a:r>
            <a:r>
              <a:rPr lang="en-NZ" sz="2400" dirty="0" err="1" smtClean="0"/>
              <a:t>reducir</a:t>
            </a:r>
            <a:r>
              <a:rPr lang="en-NZ" sz="2400" dirty="0" smtClean="0"/>
              <a:t> </a:t>
            </a:r>
            <a:r>
              <a:rPr lang="en-NZ" sz="2400" dirty="0" err="1" smtClean="0"/>
              <a:t>impacto</a:t>
            </a:r>
            <a:r>
              <a:rPr lang="en-NZ" sz="2400" dirty="0" smtClean="0"/>
              <a:t> </a:t>
            </a:r>
            <a:r>
              <a:rPr lang="en-NZ" sz="2400" dirty="0" err="1" smtClean="0"/>
              <a:t>ambiental</a:t>
            </a:r>
            <a:endParaRPr lang="en-US" sz="2400" dirty="0" smtClean="0"/>
          </a:p>
          <a:p>
            <a:r>
              <a:rPr lang="en-NZ" sz="2400" dirty="0" err="1" smtClean="0"/>
              <a:t>Alinear</a:t>
            </a:r>
            <a:r>
              <a:rPr lang="en-NZ" sz="2400" dirty="0" smtClean="0"/>
              <a:t> </a:t>
            </a:r>
            <a:r>
              <a:rPr lang="en-NZ" sz="2400" dirty="0" err="1" smtClean="0"/>
              <a:t>estrategia</a:t>
            </a:r>
            <a:r>
              <a:rPr lang="en-NZ" sz="2400" dirty="0" smtClean="0"/>
              <a:t> </a:t>
            </a:r>
            <a:r>
              <a:rPr lang="en-NZ" sz="2400" dirty="0" err="1" smtClean="0"/>
              <a:t>tecnológica</a:t>
            </a:r>
            <a:r>
              <a:rPr lang="en-NZ" sz="2400" dirty="0" smtClean="0"/>
              <a:t> a </a:t>
            </a:r>
            <a:r>
              <a:rPr lang="en-NZ" sz="2400" dirty="0" err="1" smtClean="0"/>
              <a:t>las</a:t>
            </a:r>
            <a:r>
              <a:rPr lang="en-NZ" sz="2400" dirty="0" smtClean="0"/>
              <a:t> </a:t>
            </a:r>
            <a:r>
              <a:rPr lang="en-NZ" sz="2400" dirty="0" err="1" smtClean="0"/>
              <a:t>necesidades</a:t>
            </a:r>
            <a:r>
              <a:rPr lang="en-NZ" sz="2400" dirty="0" smtClean="0"/>
              <a:t> del </a:t>
            </a:r>
            <a:r>
              <a:rPr lang="en-NZ" sz="2400" dirty="0" err="1" smtClean="0"/>
              <a:t>negocio</a:t>
            </a:r>
            <a:r>
              <a:rPr lang="en-NZ" sz="2400" dirty="0" smtClean="0"/>
              <a:t>:</a:t>
            </a:r>
          </a:p>
          <a:p>
            <a:pPr lvl="1"/>
            <a:r>
              <a:rPr lang="en-NZ" sz="2000" dirty="0" err="1" smtClean="0"/>
              <a:t>Reducir</a:t>
            </a:r>
            <a:r>
              <a:rPr lang="en-NZ" sz="2000" dirty="0" smtClean="0"/>
              <a:t> la </a:t>
            </a:r>
            <a:r>
              <a:rPr lang="en-NZ" sz="2000" dirty="0" err="1" smtClean="0"/>
              <a:t>demanda</a:t>
            </a:r>
            <a:r>
              <a:rPr lang="en-NZ" sz="2000" dirty="0" smtClean="0"/>
              <a:t> </a:t>
            </a:r>
            <a:r>
              <a:rPr lang="en-NZ" sz="2000" dirty="0" err="1" smtClean="0"/>
              <a:t>energética</a:t>
            </a:r>
            <a:r>
              <a:rPr lang="en-NZ" sz="2000" dirty="0" smtClean="0"/>
              <a:t> en TI reduce </a:t>
            </a:r>
            <a:r>
              <a:rPr lang="en-NZ" sz="2000" dirty="0" err="1" smtClean="0"/>
              <a:t>costos</a:t>
            </a:r>
            <a:r>
              <a:rPr lang="en-NZ" sz="2000" dirty="0" smtClean="0"/>
              <a:t> </a:t>
            </a:r>
            <a:r>
              <a:rPr lang="en-NZ" sz="2000" dirty="0" err="1" smtClean="0"/>
              <a:t>operativos</a:t>
            </a:r>
            <a:endParaRPr lang="en-NZ" sz="2000" dirty="0" smtClean="0"/>
          </a:p>
          <a:p>
            <a:pPr lvl="1"/>
            <a:r>
              <a:rPr lang="en-NZ" sz="2000" dirty="0" err="1" smtClean="0"/>
              <a:t>Administrar</a:t>
            </a:r>
            <a:r>
              <a:rPr lang="en-NZ" sz="2000" dirty="0" smtClean="0"/>
              <a:t> y </a:t>
            </a:r>
            <a:r>
              <a:rPr lang="en-NZ" sz="2000" dirty="0" err="1" smtClean="0"/>
              <a:t>centralizar</a:t>
            </a:r>
            <a:r>
              <a:rPr lang="en-NZ" sz="2000" dirty="0" smtClean="0"/>
              <a:t> </a:t>
            </a:r>
            <a:r>
              <a:rPr lang="en-NZ" sz="2000" dirty="0" err="1" smtClean="0"/>
              <a:t>consumos</a:t>
            </a:r>
            <a:r>
              <a:rPr lang="en-NZ" sz="2000" dirty="0" smtClean="0"/>
              <a:t> </a:t>
            </a:r>
            <a:r>
              <a:rPr lang="en-NZ" sz="2000" dirty="0" err="1" smtClean="0"/>
              <a:t>energéticos</a:t>
            </a:r>
            <a:r>
              <a:rPr lang="en-NZ" sz="2000" dirty="0" smtClean="0"/>
              <a:t> e </a:t>
            </a:r>
            <a:r>
              <a:rPr lang="en-NZ" sz="2000" dirty="0" err="1" smtClean="0"/>
              <a:t>impactos</a:t>
            </a:r>
            <a:r>
              <a:rPr lang="en-NZ" sz="2000" dirty="0" smtClean="0"/>
              <a:t> </a:t>
            </a:r>
            <a:r>
              <a:rPr lang="en-NZ" sz="2000" dirty="0" err="1" smtClean="0"/>
              <a:t>ambientales</a:t>
            </a:r>
            <a:endParaRPr lang="en-NZ" sz="2000" dirty="0" smtClean="0"/>
          </a:p>
          <a:p>
            <a:pPr lvl="1"/>
            <a:r>
              <a:rPr lang="en-NZ" sz="2000" dirty="0" err="1" smtClean="0"/>
              <a:t>Replantear</a:t>
            </a:r>
            <a:r>
              <a:rPr lang="en-NZ" sz="2000" dirty="0" smtClean="0"/>
              <a:t> </a:t>
            </a:r>
            <a:r>
              <a:rPr lang="en-NZ" sz="2000" dirty="0" err="1" smtClean="0"/>
              <a:t>procesos</a:t>
            </a:r>
            <a:r>
              <a:rPr lang="en-NZ" sz="2000" dirty="0" smtClean="0"/>
              <a:t> de </a:t>
            </a:r>
            <a:r>
              <a:rPr lang="en-NZ" sz="2000" dirty="0" err="1" smtClean="0"/>
              <a:t>negocio</a:t>
            </a:r>
            <a:r>
              <a:rPr lang="en-NZ" sz="2000" dirty="0"/>
              <a:t> </a:t>
            </a:r>
            <a:r>
              <a:rPr lang="en-NZ" sz="2000" dirty="0" err="1" smtClean="0"/>
              <a:t>reduciendo</a:t>
            </a:r>
            <a:r>
              <a:rPr lang="en-NZ" sz="2000" dirty="0" smtClean="0"/>
              <a:t> </a:t>
            </a:r>
            <a:r>
              <a:rPr lang="en-NZ" sz="2000" dirty="0" err="1" smtClean="0"/>
              <a:t>traslados</a:t>
            </a:r>
            <a:r>
              <a:rPr lang="en-NZ" sz="2000" dirty="0" smtClean="0"/>
              <a:t>  y el </a:t>
            </a:r>
            <a:r>
              <a:rPr lang="en-NZ" sz="2000" dirty="0" err="1" smtClean="0"/>
              <a:t>consumo</a:t>
            </a:r>
            <a:r>
              <a:rPr lang="en-NZ" sz="2000" dirty="0" smtClean="0"/>
              <a:t> de </a:t>
            </a:r>
            <a:r>
              <a:rPr lang="en-NZ" sz="2000" dirty="0" err="1" smtClean="0"/>
              <a:t>papel</a:t>
            </a:r>
            <a:r>
              <a:rPr lang="en-NZ" sz="2000" dirty="0" smtClean="0"/>
              <a:t> </a:t>
            </a:r>
            <a:r>
              <a:rPr lang="en-NZ" sz="2000" dirty="0" err="1" smtClean="0"/>
              <a:t>incrementando</a:t>
            </a:r>
            <a:r>
              <a:rPr lang="en-NZ" sz="2000" dirty="0" smtClean="0"/>
              <a:t> </a:t>
            </a:r>
            <a:r>
              <a:rPr lang="en-NZ" sz="2000" dirty="0" err="1" smtClean="0"/>
              <a:t>eficiencia</a:t>
            </a:r>
            <a:r>
              <a:rPr lang="en-NZ" sz="2000" dirty="0" smtClean="0"/>
              <a:t> y </a:t>
            </a:r>
            <a:r>
              <a:rPr lang="en-NZ" sz="2000" dirty="0" err="1" smtClean="0"/>
              <a:t>productividad</a:t>
            </a:r>
            <a:endParaRPr lang="en-NZ" sz="2000" dirty="0" smtClean="0"/>
          </a:p>
        </p:txBody>
      </p:sp>
      <p:grpSp>
        <p:nvGrpSpPr>
          <p:cNvPr id="4" name="Group 37"/>
          <p:cNvGrpSpPr/>
          <p:nvPr/>
        </p:nvGrpSpPr>
        <p:grpSpPr>
          <a:xfrm>
            <a:off x="4638675" y="4449763"/>
            <a:ext cx="4395788" cy="1508125"/>
            <a:chOff x="4638675" y="4757738"/>
            <a:chExt cx="4395788" cy="1508125"/>
          </a:xfrm>
        </p:grpSpPr>
        <p:sp>
          <p:nvSpPr>
            <p:cNvPr id="23" name="Down Arrow 22"/>
            <p:cNvSpPr/>
            <p:nvPr/>
          </p:nvSpPr>
          <p:spPr>
            <a:xfrm flipV="1">
              <a:off x="4638675" y="4757738"/>
              <a:ext cx="4395788" cy="1508125"/>
            </a:xfrm>
            <a:prstGeom prst="downArrow">
              <a:avLst>
                <a:gd name="adj1" fmla="val 68636"/>
                <a:gd name="adj2" fmla="val 50000"/>
              </a:avLst>
            </a:prstGeom>
            <a:gradFill>
              <a:gsLst>
                <a:gs pos="0">
                  <a:srgbClr xmlns:mc="http://schemas.openxmlformats.org/markup-compatibility/2006" xmlns:a14="http://schemas.microsoft.com/office/drawing/2010/main" val="276328" mc:Ignorable=""/>
                </a:gs>
                <a:gs pos="100000">
                  <a:srgbClr xmlns:mc="http://schemas.openxmlformats.org/markup-compatibility/2006" xmlns:a14="http://schemas.microsoft.com/office/drawing/2010/main" val="92D050" mc:Ignorable=""/>
                </a:gs>
              </a:gsLst>
              <a:lin ang="5400000" scaled="0"/>
            </a:gra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4"/>
            <p:cNvGrpSpPr/>
            <p:nvPr/>
          </p:nvGrpSpPr>
          <p:grpSpPr>
            <a:xfrm>
              <a:off x="5497513" y="5326947"/>
              <a:ext cx="2716212" cy="756036"/>
              <a:chOff x="5497513" y="4969759"/>
              <a:chExt cx="2716212" cy="756036"/>
            </a:xfrm>
          </p:grpSpPr>
          <p:pic>
            <p:nvPicPr>
              <p:cNvPr id="18" name="Picture 17" descr="North America glob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96912" y="4984141"/>
                <a:ext cx="723764" cy="7251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Oval 24"/>
              <p:cNvSpPr/>
              <p:nvPr/>
            </p:nvSpPr>
            <p:spPr>
              <a:xfrm>
                <a:off x="5497513" y="4994275"/>
                <a:ext cx="731520" cy="731520"/>
              </a:xfrm>
              <a:prstGeom prst="ellipse">
                <a:avLst/>
              </a:prstGeom>
              <a:gradFill>
                <a:gsLst>
                  <a:gs pos="0">
                    <a:srgbClr xmlns:mc="http://schemas.openxmlformats.org/markup-compatibility/2006" xmlns:a14="http://schemas.microsoft.com/office/drawing/2010/main" val="002463" mc:Ignorable="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Computer PC desktop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48313" y="4994275"/>
                <a:ext cx="614362" cy="614362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7470775" y="4991100"/>
                <a:ext cx="704850" cy="704850"/>
              </a:xfrm>
              <a:prstGeom prst="ellipse">
                <a:avLst/>
              </a:prstGeom>
              <a:gradFill>
                <a:gsLst>
                  <a:gs pos="0">
                    <a:srgbClr xmlns:mc="http://schemas.openxmlformats.org/markup-compatibility/2006" xmlns:a14="http://schemas.microsoft.com/office/drawing/2010/main" val="002463" mc:Ignorable="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30"/>
              <p:cNvGrpSpPr/>
              <p:nvPr/>
            </p:nvGrpSpPr>
            <p:grpSpPr>
              <a:xfrm>
                <a:off x="7480300" y="4969759"/>
                <a:ext cx="733425" cy="620532"/>
                <a:chOff x="2914650" y="5175249"/>
                <a:chExt cx="733425" cy="620532"/>
              </a:xfrm>
            </p:grpSpPr>
            <p:pic>
              <p:nvPicPr>
                <p:cNvPr id="29" name="Picture 28" descr="Sun star solar energy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028950" y="5175249"/>
                  <a:ext cx="619125" cy="619125"/>
                </a:xfrm>
                <a:prstGeom prst="rect">
                  <a:avLst/>
                </a:prstGeom>
              </p:spPr>
            </p:pic>
            <p:pic>
              <p:nvPicPr>
                <p:cNvPr id="30" name="Picture 2" descr="D:\DVD_ART35\Artwork_Imagery\Icons - Illustrations\Internet Clouds web\cloud 1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914650" y="5426487"/>
                  <a:ext cx="654050" cy="369294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0" name="Group 33"/>
          <p:cNvGrpSpPr/>
          <p:nvPr/>
        </p:nvGrpSpPr>
        <p:grpSpPr>
          <a:xfrm>
            <a:off x="114300" y="4852988"/>
            <a:ext cx="4395788" cy="1508125"/>
            <a:chOff x="114300" y="4757738"/>
            <a:chExt cx="4395788" cy="1508125"/>
          </a:xfrm>
        </p:grpSpPr>
        <p:sp>
          <p:nvSpPr>
            <p:cNvPr id="8" name="Down Arrow 7"/>
            <p:cNvSpPr/>
            <p:nvPr/>
          </p:nvSpPr>
          <p:spPr>
            <a:xfrm>
              <a:off x="114300" y="4757738"/>
              <a:ext cx="4395788" cy="1508125"/>
            </a:xfrm>
            <a:prstGeom prst="downArrow">
              <a:avLst>
                <a:gd name="adj1" fmla="val 68636"/>
                <a:gd name="adj2" fmla="val 50000"/>
              </a:avLst>
            </a:prstGeom>
            <a:gradFill>
              <a:gsLst>
                <a:gs pos="0">
                  <a:srgbClr xmlns:mc="http://schemas.openxmlformats.org/markup-compatibility/2006" xmlns:a14="http://schemas.microsoft.com/office/drawing/2010/main" val="700000" mc:Ignorable=""/>
                </a:gs>
                <a:gs pos="100000">
                  <a:srgbClr xmlns:mc="http://schemas.openxmlformats.org/markup-compatibility/2006" xmlns:a14="http://schemas.microsoft.com/office/drawing/2010/main" val="C00000" mc:Ignorable=""/>
                </a:gs>
              </a:gsLst>
              <a:lin ang="5400000" scaled="0"/>
            </a:gra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32"/>
            <p:cNvGrpSpPr/>
            <p:nvPr/>
          </p:nvGrpSpPr>
          <p:grpSpPr>
            <a:xfrm>
              <a:off x="973813" y="4946650"/>
              <a:ext cx="2683470" cy="769441"/>
              <a:chOff x="973813" y="4851400"/>
              <a:chExt cx="2683470" cy="769441"/>
            </a:xfrm>
          </p:grpSpPr>
          <p:pic>
            <p:nvPicPr>
              <p:cNvPr id="21" name="Picture 20" descr="ca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3813" y="4883345"/>
                <a:ext cx="713142" cy="713142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xmlns:mc="http://schemas.openxmlformats.org/markup-compatibility/2006" xmlns:a14="http://schemas.microsoft.com/office/drawing/2010/main" val="333333" mc:Ignorable=""/>
                </a:contourClr>
              </a:sp3d>
            </p:spPr>
          </p:pic>
          <p:sp>
            <p:nvSpPr>
              <p:cNvPr id="22" name="Oval 21"/>
              <p:cNvSpPr/>
              <p:nvPr/>
            </p:nvSpPr>
            <p:spPr>
              <a:xfrm>
                <a:off x="2925763" y="4851400"/>
                <a:ext cx="731520" cy="731520"/>
              </a:xfrm>
              <a:prstGeom prst="ellipse">
                <a:avLst/>
              </a:prstGeom>
              <a:gradFill>
                <a:gsLst>
                  <a:gs pos="0">
                    <a:srgbClr xmlns:mc="http://schemas.openxmlformats.org/markup-compatibility/2006" xmlns:a14="http://schemas.microsoft.com/office/drawing/2010/main" val="002463" mc:Ignorable="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 descr="C:\Users\v-clauri\AppData\Local\Microsoft\Windows\Temporary Internet Files\Content.IE5\X5V0UFTY\MCj04403810000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92279" y="4938712"/>
                <a:ext cx="598488" cy="5984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xmlns:mc="http://schemas.openxmlformats.org/markup-compatibility/2006" xmlns:a14="http://schemas.microsoft.com/office/drawing/2010/main" val="333333" mc:Ignorable="">
                    <a:alpha val="65000"/>
                  </a:srgbClr>
                </a:outerShdw>
              </a:effectLst>
            </p:spPr>
          </p:pic>
          <p:sp>
            <p:nvSpPr>
              <p:cNvPr id="27" name="Oval 26"/>
              <p:cNvSpPr/>
              <p:nvPr/>
            </p:nvSpPr>
            <p:spPr>
              <a:xfrm>
                <a:off x="1954213" y="4851400"/>
                <a:ext cx="731520" cy="731520"/>
              </a:xfrm>
              <a:prstGeom prst="ellipse">
                <a:avLst/>
              </a:prstGeom>
              <a:gradFill>
                <a:gsLst>
                  <a:gs pos="0">
                    <a:srgbClr xmlns:mc="http://schemas.openxmlformats.org/markup-compatibility/2006" xmlns:a14="http://schemas.microsoft.com/office/drawing/2010/main" val="002463" mc:Ignorable="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09775" y="4851400"/>
                <a:ext cx="609600" cy="76944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dirty="0" smtClean="0">
                    <a:ln/>
                    <a:solidFill>
                      <a:schemeClr val="accent3"/>
                    </a:solidFill>
                    <a:latin typeface="Arial Black" pitchFamily="34" charset="0"/>
                  </a:rPr>
                  <a:t>$</a:t>
                </a:r>
                <a:endParaRPr lang="en-US" sz="4400" b="1" dirty="0">
                  <a:ln/>
                  <a:solidFill>
                    <a:schemeClr val="accent3"/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5057"/>
          <p:cNvSpPr txBox="1">
            <a:spLocks noChangeArrowheads="1"/>
          </p:cNvSpPr>
          <p:nvPr/>
        </p:nvSpPr>
        <p:spPr bwMode="auto">
          <a:xfrm>
            <a:off x="0" y="586068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800" b="0" dirty="0">
                <a:solidFill>
                  <a:schemeClr val="bg1"/>
                </a:solidFill>
                <a:effectLst/>
                <a:latin typeface="+mn-lt"/>
              </a:rPr>
              <a:t>© </a:t>
            </a:r>
            <a: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  <a:t>2009 </a:t>
            </a:r>
            <a:r>
              <a:rPr lang="en-US" sz="800" b="0" dirty="0">
                <a:solidFill>
                  <a:schemeClr val="bg1"/>
                </a:solidFill>
                <a:effectLst/>
                <a:latin typeface="+mn-lt"/>
              </a:rPr>
              <a:t>Microsoft Corporation. All rights reserved.</a:t>
            </a:r>
          </a:p>
          <a:p>
            <a:pPr algn="ctr" eaLnBrk="0" hangingPunct="0"/>
            <a:r>
              <a:rPr lang="en-US" sz="800" b="0" dirty="0">
                <a:solidFill>
                  <a:schemeClr val="bg1"/>
                </a:solidFill>
                <a:effectLst/>
                <a:latin typeface="+mn-lt"/>
              </a:rPr>
              <a:t>This presentation is for informational purposes only. Microsoft makes no warranties, express or implied, in this summary</a:t>
            </a:r>
            <a: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  <a:p>
            <a:pPr algn="ctr"/>
            <a: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  <a:t>Microsoft, Hyper-V, InfoPath, Microsoft Dynamics, the Microsoft Dynamics logo, the Office logo, OneNote, the Server Identity logo, SharePoint, SQL Server, </a:t>
            </a:r>
            <a:b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  <a:t>Windows, the Windows logo, and Windows Server are trademarks of the Microsoft group of companies.</a:t>
            </a:r>
          </a:p>
          <a:p>
            <a:pPr algn="ctr" eaLnBrk="0" hangingPunct="0"/>
            <a: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  <a:t>The names of actual companies and products mentioned herein may be the trademarks of their respective owners.</a:t>
            </a:r>
          </a:p>
          <a:p>
            <a:pPr algn="ctr" eaLnBrk="0" hangingPunct="0"/>
            <a:r>
              <a:rPr lang="en-US" sz="800" b="0" dirty="0" smtClean="0">
                <a:solidFill>
                  <a:schemeClr val="bg1"/>
                </a:solidFill>
                <a:effectLst/>
                <a:latin typeface="+mn-lt"/>
              </a:rPr>
              <a:t>Microsoft Corporation • One Microsoft Way • Redmond, WA 98052-6399 • USA</a:t>
            </a:r>
            <a:endParaRPr lang="en-US" sz="8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Rectangle 4506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20935" y="1892163"/>
            <a:ext cx="3298955" cy="5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227274" y="3361031"/>
            <a:ext cx="5046377" cy="506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2625" indent="-34131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9538" indent="-34131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712913" indent="-346075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>
                <a:latin typeface="Segoe Light" pitchFamily="34" charset="0"/>
              </a:rPr>
              <a:t>Erick Stephens</a:t>
            </a:r>
          </a:p>
          <a:p>
            <a:pPr marL="0" indent="0">
              <a:buNone/>
            </a:pPr>
            <a:r>
              <a:rPr lang="es-MX" sz="2400" dirty="0" smtClean="0">
                <a:latin typeface="Segoe Light" pitchFamily="34" charset="0"/>
              </a:rPr>
              <a:t>Director Nacional de Tecnología</a:t>
            </a:r>
          </a:p>
          <a:p>
            <a:pPr marL="0" indent="0">
              <a:buNone/>
            </a:pPr>
            <a:r>
              <a:rPr lang="es-MX" sz="2000" dirty="0" smtClean="0">
                <a:latin typeface="Segoe Light" pitchFamily="34" charset="0"/>
                <a:hlinkClick r:id="rId5"/>
              </a:rPr>
              <a:t>erickst@microsoft.com</a:t>
            </a:r>
            <a:endParaRPr lang="es-MX" sz="2000" dirty="0" smtClean="0">
              <a:latin typeface="Segoe Light" pitchFamily="34" charset="0"/>
            </a:endParaRPr>
          </a:p>
          <a:p>
            <a:pPr marL="0" indent="0">
              <a:buNone/>
            </a:pPr>
            <a:r>
              <a:rPr lang="es-MX" sz="2000" dirty="0" err="1" smtClean="0">
                <a:latin typeface="Segoe Light" pitchFamily="34" charset="0"/>
              </a:rPr>
              <a:t>Twitter</a:t>
            </a:r>
            <a:r>
              <a:rPr lang="es-MX" sz="2000" dirty="0" smtClean="0">
                <a:latin typeface="Segoe Light" pitchFamily="34" charset="0"/>
              </a:rPr>
              <a:t> #</a:t>
            </a:r>
            <a:r>
              <a:rPr lang="es-MX" sz="2000" dirty="0" err="1" smtClean="0">
                <a:latin typeface="Segoe Light" pitchFamily="34" charset="0"/>
              </a:rPr>
              <a:t>estepmen</a:t>
            </a:r>
            <a:endParaRPr lang="es-MX" sz="2000" dirty="0" smtClean="0">
              <a:latin typeface="Segoe Ligh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SimonWi Blue Template 2007">
  <a:themeElements>
    <a:clrScheme name="SimonWi 2007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FAC08F" mc:Ignorable=""/>
      </a:hlink>
      <a:folHlink>
        <a:srgbClr xmlns:mc="http://schemas.openxmlformats.org/markup-compatibility/2006" xmlns:a14="http://schemas.microsoft.com/office/drawing/2010/main" val="FAC08F" mc:Ignorable=""/>
      </a:folHlink>
    </a:clrScheme>
    <a:fontScheme name="Custom 1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A1544F3937D41AAE46DC8B4D47DB8" ma:contentTypeVersion="0" ma:contentTypeDescription="Create a new document." ma:contentTypeScope="" ma:versionID="37a1b9c8b5ff0c9fb0fdf55c39d374e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C7838-9220-4D0C-ACA6-D97E092AFE4F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653E24-50BD-45F0-AF68-ADC2CA29B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55DF87-834A-4713-9507-31282CE89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 CIO Summit Fall 2008 16x9 Template</Template>
  <TotalTime>8906</TotalTime>
  <Words>560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Segoe Light</vt:lpstr>
      <vt:lpstr>Segoe</vt:lpstr>
      <vt:lpstr>Verdana</vt:lpstr>
      <vt:lpstr>Segoe Semibold</vt:lpstr>
      <vt:lpstr>4_SimonWi Blue Template 2007</vt:lpstr>
      <vt:lpstr> Mayor Sustentabilidad Ambiental mayor Rentabilidad: la tecnología componente clave  Microsoft: Tecnología y Medio Ambiente</vt:lpstr>
      <vt:lpstr>Alcanzando Sustentabilidad Ambiental</vt:lpstr>
      <vt:lpstr>Reduciendo Demandas Energéticas</vt:lpstr>
      <vt:lpstr>Administrar Consumos Energéticos y su  Impacto Ambiental</vt:lpstr>
      <vt:lpstr>Replantear Procesos de Negocio</vt:lpstr>
      <vt:lpstr>Replantear Mejores Prácticas Reducir Viajes, Traslados y Requerimientos de Espacio de Oficina</vt:lpstr>
      <vt:lpstr>Mayor Sustentabilidad Ambiental mayor Rentabilidad:  la tecnología componente clave</vt:lpstr>
      <vt:lpstr>PowerPoint Presentation</vt:lpstr>
    </vt:vector>
  </TitlesOfParts>
  <Company>Microsoft México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 y Medio Ambiente</dc:title>
  <dc:subject>Perspectivas Tecnológicas</dc:subject>
  <dc:creator>erickst@microsoft.com</dc:creator>
  <cp:keywords>GreenIT</cp:keywords>
  <cp:lastModifiedBy>Erick Stephens</cp:lastModifiedBy>
  <cp:revision>1032</cp:revision>
  <dcterms:created xsi:type="dcterms:W3CDTF">2008-10-14T00:11:43Z</dcterms:created>
  <dcterms:modified xsi:type="dcterms:W3CDTF">2010-04-22T05:07:23Z</dcterms:modified>
  <cp:category>ITAM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0x0101004BBA1544F3937D41AAE46DC8B4D47DB8</vt:lpwstr>
  </property>
</Properties>
</file>