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5"/>
  </p:sldMasterIdLst>
  <p:notesMasterIdLst>
    <p:notesMasterId r:id="rId29"/>
  </p:notesMasterIdLst>
  <p:handoutMasterIdLst>
    <p:handoutMasterId r:id="rId30"/>
  </p:handoutMasterIdLst>
  <p:sldIdLst>
    <p:sldId id="258" r:id="rId6"/>
    <p:sldId id="448" r:id="rId7"/>
    <p:sldId id="446" r:id="rId8"/>
    <p:sldId id="445" r:id="rId9"/>
    <p:sldId id="443" r:id="rId10"/>
    <p:sldId id="442" r:id="rId11"/>
    <p:sldId id="444" r:id="rId12"/>
    <p:sldId id="434" r:id="rId13"/>
    <p:sldId id="447" r:id="rId14"/>
    <p:sldId id="435" r:id="rId15"/>
    <p:sldId id="436" r:id="rId16"/>
    <p:sldId id="440" r:id="rId17"/>
    <p:sldId id="425" r:id="rId18"/>
    <p:sldId id="433" r:id="rId19"/>
    <p:sldId id="449" r:id="rId20"/>
    <p:sldId id="451" r:id="rId21"/>
    <p:sldId id="452" r:id="rId22"/>
    <p:sldId id="457" r:id="rId23"/>
    <p:sldId id="458" r:id="rId24"/>
    <p:sldId id="460" r:id="rId25"/>
    <p:sldId id="461" r:id="rId26"/>
    <p:sldId id="462" r:id="rId27"/>
    <p:sldId id="463" r:id="rId28"/>
  </p:sldIdLst>
  <p:sldSz cx="9144000" cy="6858000" type="screen4x3"/>
  <p:notesSz cx="6858000" cy="9144000"/>
  <p:defaultTextStyle>
    <a:defPPr>
      <a:defRPr lang="en-US"/>
    </a:defPPr>
    <a:lvl1pPr algn="l" rtl="0" fontAlgn="base">
      <a:spcBef>
        <a:spcPct val="0"/>
      </a:spcBef>
      <a:spcAft>
        <a:spcPct val="0"/>
      </a:spcAft>
      <a:defRPr sz="1400" kern="1200">
        <a:solidFill>
          <a:srgbClr val="292929"/>
        </a:solidFill>
        <a:latin typeface="Arial" charset="0"/>
        <a:ea typeface="+mn-ea"/>
        <a:cs typeface="+mn-cs"/>
      </a:defRPr>
    </a:lvl1pPr>
    <a:lvl2pPr marL="457200" algn="l" rtl="0" fontAlgn="base">
      <a:spcBef>
        <a:spcPct val="0"/>
      </a:spcBef>
      <a:spcAft>
        <a:spcPct val="0"/>
      </a:spcAft>
      <a:defRPr sz="1400" kern="1200">
        <a:solidFill>
          <a:srgbClr val="292929"/>
        </a:solidFill>
        <a:latin typeface="Arial" charset="0"/>
        <a:ea typeface="+mn-ea"/>
        <a:cs typeface="+mn-cs"/>
      </a:defRPr>
    </a:lvl2pPr>
    <a:lvl3pPr marL="914400" algn="l" rtl="0" fontAlgn="base">
      <a:spcBef>
        <a:spcPct val="0"/>
      </a:spcBef>
      <a:spcAft>
        <a:spcPct val="0"/>
      </a:spcAft>
      <a:defRPr sz="1400" kern="1200">
        <a:solidFill>
          <a:srgbClr val="292929"/>
        </a:solidFill>
        <a:latin typeface="Arial" charset="0"/>
        <a:ea typeface="+mn-ea"/>
        <a:cs typeface="+mn-cs"/>
      </a:defRPr>
    </a:lvl3pPr>
    <a:lvl4pPr marL="1371600" algn="l" rtl="0" fontAlgn="base">
      <a:spcBef>
        <a:spcPct val="0"/>
      </a:spcBef>
      <a:spcAft>
        <a:spcPct val="0"/>
      </a:spcAft>
      <a:defRPr sz="1400" kern="1200">
        <a:solidFill>
          <a:srgbClr val="292929"/>
        </a:solidFill>
        <a:latin typeface="Arial" charset="0"/>
        <a:ea typeface="+mn-ea"/>
        <a:cs typeface="+mn-cs"/>
      </a:defRPr>
    </a:lvl4pPr>
    <a:lvl5pPr marL="1828800" algn="l" rtl="0" fontAlgn="base">
      <a:spcBef>
        <a:spcPct val="0"/>
      </a:spcBef>
      <a:spcAft>
        <a:spcPct val="0"/>
      </a:spcAft>
      <a:defRPr sz="1400" kern="1200">
        <a:solidFill>
          <a:srgbClr val="292929"/>
        </a:solidFill>
        <a:latin typeface="Arial" charset="0"/>
        <a:ea typeface="+mn-ea"/>
        <a:cs typeface="+mn-cs"/>
      </a:defRPr>
    </a:lvl5pPr>
    <a:lvl6pPr marL="2286000" algn="l" defTabSz="914400" rtl="0" eaLnBrk="1" latinLnBrk="0" hangingPunct="1">
      <a:defRPr sz="1400" kern="1200">
        <a:solidFill>
          <a:srgbClr val="292929"/>
        </a:solidFill>
        <a:latin typeface="Arial" charset="0"/>
        <a:ea typeface="+mn-ea"/>
        <a:cs typeface="+mn-cs"/>
      </a:defRPr>
    </a:lvl6pPr>
    <a:lvl7pPr marL="2743200" algn="l" defTabSz="914400" rtl="0" eaLnBrk="1" latinLnBrk="0" hangingPunct="1">
      <a:defRPr sz="1400" kern="1200">
        <a:solidFill>
          <a:srgbClr val="292929"/>
        </a:solidFill>
        <a:latin typeface="Arial" charset="0"/>
        <a:ea typeface="+mn-ea"/>
        <a:cs typeface="+mn-cs"/>
      </a:defRPr>
    </a:lvl7pPr>
    <a:lvl8pPr marL="3200400" algn="l" defTabSz="914400" rtl="0" eaLnBrk="1" latinLnBrk="0" hangingPunct="1">
      <a:defRPr sz="1400" kern="1200">
        <a:solidFill>
          <a:srgbClr val="292929"/>
        </a:solidFill>
        <a:latin typeface="Arial" charset="0"/>
        <a:ea typeface="+mn-ea"/>
        <a:cs typeface="+mn-cs"/>
      </a:defRPr>
    </a:lvl8pPr>
    <a:lvl9pPr marL="3657600" algn="l" defTabSz="914400" rtl="0" eaLnBrk="1" latinLnBrk="0" hangingPunct="1">
      <a:defRPr sz="1400" kern="1200">
        <a:solidFill>
          <a:srgbClr val="292929"/>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008000"/>
    <a:srgbClr val="F7D9D1"/>
    <a:srgbClr val="E3EB95"/>
    <a:srgbClr val="F5E8B1"/>
    <a:srgbClr val="C7CFF1"/>
    <a:srgbClr val="CABDDB"/>
    <a:srgbClr val="FCE7AA"/>
    <a:srgbClr val="CCFFCC"/>
    <a:srgbClr val="99FFCC"/>
  </p:clrMru>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39" autoAdjust="0"/>
    <p:restoredTop sz="94157" autoAdjust="0"/>
  </p:normalViewPr>
  <p:slideViewPr>
    <p:cSldViewPr>
      <p:cViewPr varScale="1">
        <p:scale>
          <a:sx n="70" d="100"/>
          <a:sy n="70" d="100"/>
        </p:scale>
        <p:origin x="-98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135" d="100"/>
          <a:sy n="135" d="100"/>
        </p:scale>
        <p:origin x="-97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98D24F-19DF-4BD4-AF85-9C60D2BADD97}" type="doc">
      <dgm:prSet loTypeId="urn:microsoft.com/office/officeart/2005/8/layout/bList2" loCatId="list" qsTypeId="urn:microsoft.com/office/officeart/2005/8/quickstyle/simple4" qsCatId="simple" csTypeId="urn:microsoft.com/office/officeart/2005/8/colors/accent0_3" csCatId="mainScheme" phldr="1"/>
      <dgm:spPr/>
    </dgm:pt>
    <dgm:pt modelId="{F0EF19C5-24E9-4227-8BAE-EC93483E2F4F}">
      <dgm:prSet phldrT="[Text]" custT="1">
        <dgm:style>
          <a:lnRef idx="0">
            <a:schemeClr val="accent2"/>
          </a:lnRef>
          <a:fillRef idx="3">
            <a:schemeClr val="accent2"/>
          </a:fillRef>
          <a:effectRef idx="3">
            <a:schemeClr val="accent2"/>
          </a:effectRef>
          <a:fontRef idx="minor">
            <a:schemeClr val="lt1"/>
          </a:fontRef>
        </dgm:style>
      </dgm:prSet>
      <dgm:spPr>
        <a:solidFill>
          <a:srgbClr val="0070C0">
            <a:alpha val="80000"/>
          </a:srgbClr>
        </a:solidFill>
      </dgm:spPr>
      <dgm:t>
        <a:bodyPr/>
        <a:lstStyle/>
        <a:p>
          <a:pPr algn="ctr"/>
          <a:r>
            <a:rPr lang="es-MX" sz="1600" noProof="0" dirty="0" smtClean="0">
              <a:effectLst>
                <a:outerShdw blurRad="38100" dist="38100" dir="2700000" algn="tl">
                  <a:srgbClr val="000000">
                    <a:alpha val="43137"/>
                  </a:srgbClr>
                </a:outerShdw>
              </a:effectLst>
              <a:latin typeface="+mj-lt"/>
            </a:rPr>
            <a:t>Organizacional Cultura, Innovación y Responsabilidad</a:t>
          </a:r>
          <a:endParaRPr lang="es-MX" sz="1600" noProof="0" dirty="0">
            <a:effectLst>
              <a:outerShdw blurRad="38100" dist="38100" dir="2700000" algn="tl">
                <a:srgbClr val="000000">
                  <a:alpha val="43137"/>
                </a:srgbClr>
              </a:outerShdw>
            </a:effectLst>
            <a:latin typeface="+mj-lt"/>
          </a:endParaRPr>
        </a:p>
      </dgm:t>
    </dgm:pt>
    <dgm:pt modelId="{4213EE06-7F4B-46EC-BF56-EDD11AC30A1E}" type="parTrans" cxnId="{5301B1DC-8251-4641-A8EB-ADCA0E19109D}">
      <dgm:prSet/>
      <dgm:spPr/>
      <dgm:t>
        <a:bodyPr/>
        <a:lstStyle/>
        <a:p>
          <a:endParaRPr lang="en-US"/>
        </a:p>
      </dgm:t>
    </dgm:pt>
    <dgm:pt modelId="{BE1DE672-05DC-4BD4-ACD7-C3D02BDEA5BC}" type="sibTrans" cxnId="{5301B1DC-8251-4641-A8EB-ADCA0E19109D}">
      <dgm:prSet/>
      <dgm:spPr/>
      <dgm:t>
        <a:bodyPr/>
        <a:lstStyle/>
        <a:p>
          <a:endParaRPr lang="en-US"/>
        </a:p>
      </dgm:t>
    </dgm:pt>
    <dgm:pt modelId="{EF439A5D-CF49-4FAE-99DF-CFA799372DF2}">
      <dgm:prSet phldrT="[Text]" custT="1">
        <dgm:style>
          <a:lnRef idx="0">
            <a:schemeClr val="accent2"/>
          </a:lnRef>
          <a:fillRef idx="3">
            <a:schemeClr val="accent2"/>
          </a:fillRef>
          <a:effectRef idx="3">
            <a:schemeClr val="accent2"/>
          </a:effectRef>
          <a:fontRef idx="minor">
            <a:schemeClr val="lt1"/>
          </a:fontRef>
        </dgm:style>
      </dgm:prSet>
      <dgm:spPr>
        <a:solidFill>
          <a:srgbClr val="0070C0">
            <a:alpha val="80000"/>
          </a:srgbClr>
        </a:solidFill>
      </dgm:spPr>
      <dgm:t>
        <a:bodyPr/>
        <a:lstStyle/>
        <a:p>
          <a:pPr algn="ctr"/>
          <a:r>
            <a:rPr lang="es-MX" sz="1600" noProof="0" dirty="0" smtClean="0">
              <a:effectLst>
                <a:outerShdw blurRad="38100" dist="38100" dir="2700000" algn="tl">
                  <a:srgbClr val="000000">
                    <a:alpha val="43137"/>
                  </a:srgbClr>
                </a:outerShdw>
              </a:effectLst>
              <a:latin typeface="+mj-lt"/>
            </a:rPr>
            <a:t>Información Significativa</a:t>
          </a:r>
          <a:endParaRPr lang="es-MX" sz="1600" noProof="0" dirty="0">
            <a:effectLst>
              <a:outerShdw blurRad="38100" dist="38100" dir="2700000" algn="tl">
                <a:srgbClr val="000000">
                  <a:alpha val="43137"/>
                </a:srgbClr>
              </a:outerShdw>
            </a:effectLst>
            <a:latin typeface="+mj-lt"/>
          </a:endParaRPr>
        </a:p>
      </dgm:t>
    </dgm:pt>
    <dgm:pt modelId="{C7088191-A2A5-4093-BD44-08E3F4EF3590}" type="parTrans" cxnId="{0F7337E3-6F74-42CE-99D3-4AEF5B658EF8}">
      <dgm:prSet/>
      <dgm:spPr/>
      <dgm:t>
        <a:bodyPr/>
        <a:lstStyle/>
        <a:p>
          <a:endParaRPr lang="en-US"/>
        </a:p>
      </dgm:t>
    </dgm:pt>
    <dgm:pt modelId="{32A89F66-86CE-4E88-A1B2-6487B7ACCB34}" type="sibTrans" cxnId="{0F7337E3-6F74-42CE-99D3-4AEF5B658EF8}">
      <dgm:prSet/>
      <dgm:spPr/>
      <dgm:t>
        <a:bodyPr/>
        <a:lstStyle/>
        <a:p>
          <a:endParaRPr lang="en-US"/>
        </a:p>
      </dgm:t>
    </dgm:pt>
    <dgm:pt modelId="{6297C0A4-C3B5-4E1A-BB6A-C28DF558C022}">
      <dgm:prSet custT="1">
        <dgm:style>
          <a:lnRef idx="0">
            <a:schemeClr val="accent2"/>
          </a:lnRef>
          <a:fillRef idx="3">
            <a:schemeClr val="accent2"/>
          </a:fillRef>
          <a:effectRef idx="3">
            <a:schemeClr val="accent2"/>
          </a:effectRef>
          <a:fontRef idx="minor">
            <a:schemeClr val="lt1"/>
          </a:fontRef>
        </dgm:style>
      </dgm:prSet>
      <dgm:spPr/>
      <dgm:t>
        <a:bodyPr lIns="91440" rIns="91440"/>
        <a:lstStyle/>
        <a:p>
          <a:pPr>
            <a:spcAft>
              <a:spcPts val="600"/>
            </a:spcAft>
          </a:pPr>
          <a:r>
            <a:rPr lang="es-MX" sz="1200" noProof="0" dirty="0" smtClean="0">
              <a:solidFill>
                <a:schemeClr val="bg1"/>
              </a:solidFill>
              <a:effectLst>
                <a:outerShdw blurRad="38100" dist="38100" dir="2700000" algn="tl">
                  <a:srgbClr val="000000">
                    <a:alpha val="43137"/>
                  </a:srgbClr>
                </a:outerShdw>
              </a:effectLst>
            </a:rPr>
            <a:t>Hacer lo mejor, no la decisión más fácil</a:t>
          </a:r>
          <a:endParaRPr lang="es-MX" sz="1200" noProof="0" dirty="0">
            <a:solidFill>
              <a:schemeClr val="bg1"/>
            </a:solidFill>
            <a:effectLst>
              <a:outerShdw blurRad="38100" dist="38100" dir="2700000" algn="tl">
                <a:srgbClr val="000000">
                  <a:alpha val="43137"/>
                </a:srgbClr>
              </a:outerShdw>
            </a:effectLst>
          </a:endParaRPr>
        </a:p>
      </dgm:t>
    </dgm:pt>
    <dgm:pt modelId="{BB1AD4C2-C6DE-4B0B-A28E-91606C833258}" type="parTrans" cxnId="{3AE2BB52-BE23-4E5A-8453-45284BA088BD}">
      <dgm:prSet/>
      <dgm:spPr/>
      <dgm:t>
        <a:bodyPr/>
        <a:lstStyle/>
        <a:p>
          <a:endParaRPr lang="en-US"/>
        </a:p>
      </dgm:t>
    </dgm:pt>
    <dgm:pt modelId="{01D4B60A-5F9F-49DD-B754-9384ED721C2E}" type="sibTrans" cxnId="{3AE2BB52-BE23-4E5A-8453-45284BA088BD}">
      <dgm:prSet/>
      <dgm:spPr/>
      <dgm:t>
        <a:bodyPr/>
        <a:lstStyle/>
        <a:p>
          <a:endParaRPr lang="en-US"/>
        </a:p>
      </dgm:t>
    </dgm:pt>
    <dgm:pt modelId="{3D9F0C3A-BB70-43C9-80ED-97D76BCCBAD5}">
      <dgm:prSet custT="1">
        <dgm:style>
          <a:lnRef idx="0">
            <a:schemeClr val="accent2"/>
          </a:lnRef>
          <a:fillRef idx="3">
            <a:schemeClr val="accent2"/>
          </a:fillRef>
          <a:effectRef idx="3">
            <a:schemeClr val="accent2"/>
          </a:effectRef>
          <a:fontRef idx="minor">
            <a:schemeClr val="lt1"/>
          </a:fontRef>
        </dgm:style>
      </dgm:prSet>
      <dgm:spPr/>
      <dgm:t>
        <a:bodyPr lIns="91440" rIns="91440"/>
        <a:lstStyle/>
        <a:p>
          <a:pPr>
            <a:spcAft>
              <a:spcPts val="600"/>
            </a:spcAft>
          </a:pPr>
          <a:r>
            <a:rPr lang="es-MX" sz="1200" noProof="0" dirty="0" smtClean="0">
              <a:solidFill>
                <a:schemeClr val="bg1"/>
              </a:solidFill>
              <a:effectLst>
                <a:outerShdw blurRad="38100" dist="38100" dir="2700000" algn="tl">
                  <a:srgbClr val="000000">
                    <a:alpha val="43137"/>
                  </a:srgbClr>
                </a:outerShdw>
              </a:effectLst>
            </a:rPr>
            <a:t>Los recursos son liberados  para el análisis de valor agregado </a:t>
          </a:r>
          <a:endParaRPr lang="es-MX" sz="1200" noProof="0" dirty="0">
            <a:solidFill>
              <a:schemeClr val="bg1"/>
            </a:solidFill>
            <a:effectLst>
              <a:outerShdw blurRad="38100" dist="38100" dir="2700000" algn="tl">
                <a:srgbClr val="000000">
                  <a:alpha val="43137"/>
                </a:srgbClr>
              </a:outerShdw>
            </a:effectLst>
          </a:endParaRPr>
        </a:p>
      </dgm:t>
    </dgm:pt>
    <dgm:pt modelId="{F95778F4-25D4-4FA8-86F9-4F8FED1D183E}" type="parTrans" cxnId="{525D0101-A016-4FCC-8B37-918C48FA568C}">
      <dgm:prSet/>
      <dgm:spPr/>
      <dgm:t>
        <a:bodyPr/>
        <a:lstStyle/>
        <a:p>
          <a:endParaRPr lang="en-US"/>
        </a:p>
      </dgm:t>
    </dgm:pt>
    <dgm:pt modelId="{6BD65579-4BEF-47B9-835A-5621AD52E8E7}" type="sibTrans" cxnId="{525D0101-A016-4FCC-8B37-918C48FA568C}">
      <dgm:prSet/>
      <dgm:spPr/>
      <dgm:t>
        <a:bodyPr/>
        <a:lstStyle/>
        <a:p>
          <a:endParaRPr lang="en-US"/>
        </a:p>
      </dgm:t>
    </dgm:pt>
    <dgm:pt modelId="{9A2F243E-2E3C-4EAC-9A2C-960F2352CFD7}">
      <dgm:prSet custT="1">
        <dgm:style>
          <a:lnRef idx="0">
            <a:schemeClr val="accent2"/>
          </a:lnRef>
          <a:fillRef idx="3">
            <a:schemeClr val="accent2"/>
          </a:fillRef>
          <a:effectRef idx="3">
            <a:schemeClr val="accent2"/>
          </a:effectRef>
          <a:fontRef idx="minor">
            <a:schemeClr val="lt1"/>
          </a:fontRef>
        </dgm:style>
      </dgm:prSet>
      <dgm:spPr/>
      <dgm:t>
        <a:bodyPr lIns="91440" rIns="91440"/>
        <a:lstStyle/>
        <a:p>
          <a:pPr>
            <a:spcAft>
              <a:spcPts val="600"/>
            </a:spcAft>
          </a:pPr>
          <a:r>
            <a:rPr lang="es-MX" sz="1200" noProof="0" dirty="0" smtClean="0">
              <a:solidFill>
                <a:schemeClr val="bg1"/>
              </a:solidFill>
              <a:effectLst>
                <a:outerShdw blurRad="38100" dist="38100" dir="2700000" algn="tl">
                  <a:srgbClr val="000000">
                    <a:alpha val="43137"/>
                  </a:srgbClr>
                </a:outerShdw>
              </a:effectLst>
            </a:rPr>
            <a:t>Una versión de la verdad a través de todos los sistemas</a:t>
          </a:r>
          <a:endParaRPr lang="es-MX" sz="1200" noProof="0" dirty="0">
            <a:solidFill>
              <a:schemeClr val="bg1"/>
            </a:solidFill>
            <a:effectLst>
              <a:outerShdw blurRad="38100" dist="38100" dir="2700000" algn="tl">
                <a:srgbClr val="000000">
                  <a:alpha val="43137"/>
                </a:srgbClr>
              </a:outerShdw>
            </a:effectLst>
          </a:endParaRPr>
        </a:p>
      </dgm:t>
    </dgm:pt>
    <dgm:pt modelId="{F8CC5BEC-B16C-48BD-89B1-F8AD01383C31}" type="parTrans" cxnId="{620CBF03-9EA0-431D-B9E6-7F3BBACCA23F}">
      <dgm:prSet/>
      <dgm:spPr/>
      <dgm:t>
        <a:bodyPr/>
        <a:lstStyle/>
        <a:p>
          <a:endParaRPr lang="en-US"/>
        </a:p>
      </dgm:t>
    </dgm:pt>
    <dgm:pt modelId="{E78B21B1-E896-4893-9DDA-CA10206C4FDE}" type="sibTrans" cxnId="{620CBF03-9EA0-431D-B9E6-7F3BBACCA23F}">
      <dgm:prSet/>
      <dgm:spPr/>
      <dgm:t>
        <a:bodyPr/>
        <a:lstStyle/>
        <a:p>
          <a:endParaRPr lang="en-US"/>
        </a:p>
      </dgm:t>
    </dgm:pt>
    <dgm:pt modelId="{E94FD7DD-D75F-4279-9F9F-B8467D1B9CC5}">
      <dgm:prSet custT="1">
        <dgm:style>
          <a:lnRef idx="0">
            <a:schemeClr val="accent2"/>
          </a:lnRef>
          <a:fillRef idx="3">
            <a:schemeClr val="accent2"/>
          </a:fillRef>
          <a:effectRef idx="3">
            <a:schemeClr val="accent2"/>
          </a:effectRef>
          <a:fontRef idx="minor">
            <a:schemeClr val="lt1"/>
          </a:fontRef>
        </dgm:style>
      </dgm:prSet>
      <dgm:spPr/>
      <dgm:t>
        <a:bodyPr lIns="91440" rIns="91440"/>
        <a:lstStyle/>
        <a:p>
          <a:pPr>
            <a:spcAft>
              <a:spcPts val="600"/>
            </a:spcAft>
          </a:pPr>
          <a:r>
            <a:rPr lang="es-MX" sz="1200" noProof="0" dirty="0" smtClean="0">
              <a:solidFill>
                <a:schemeClr val="bg1"/>
              </a:solidFill>
              <a:effectLst>
                <a:outerShdw blurRad="38100" dist="38100" dir="2700000" algn="tl">
                  <a:srgbClr val="000000">
                    <a:alpha val="43137"/>
                  </a:srgbClr>
                </a:outerShdw>
              </a:effectLst>
            </a:rPr>
            <a:t>Sustentabilidad es parte del día a día.</a:t>
          </a:r>
          <a:endParaRPr lang="es-MX" sz="1200" noProof="0" dirty="0">
            <a:solidFill>
              <a:schemeClr val="bg1"/>
            </a:solidFill>
            <a:effectLst>
              <a:outerShdw blurRad="38100" dist="38100" dir="2700000" algn="tl">
                <a:srgbClr val="000000">
                  <a:alpha val="43137"/>
                </a:srgbClr>
              </a:outerShdw>
            </a:effectLst>
          </a:endParaRPr>
        </a:p>
      </dgm:t>
    </dgm:pt>
    <dgm:pt modelId="{F2E4F891-CB42-4309-9141-932018882BAA}" type="parTrans" cxnId="{DA2274F7-301E-4538-9715-FAB2207C41EB}">
      <dgm:prSet/>
      <dgm:spPr/>
      <dgm:t>
        <a:bodyPr/>
        <a:lstStyle/>
        <a:p>
          <a:endParaRPr lang="en-US"/>
        </a:p>
      </dgm:t>
    </dgm:pt>
    <dgm:pt modelId="{57807A8D-B733-4C96-B8A2-3481986E5BBA}" type="sibTrans" cxnId="{DA2274F7-301E-4538-9715-FAB2207C41EB}">
      <dgm:prSet/>
      <dgm:spPr/>
      <dgm:t>
        <a:bodyPr/>
        <a:lstStyle/>
        <a:p>
          <a:endParaRPr lang="en-US"/>
        </a:p>
      </dgm:t>
    </dgm:pt>
    <dgm:pt modelId="{19B2E23B-114D-4BBD-8EB7-D83345544326}">
      <dgm:prSet custT="1">
        <dgm:style>
          <a:lnRef idx="0">
            <a:schemeClr val="accent2"/>
          </a:lnRef>
          <a:fillRef idx="3">
            <a:schemeClr val="accent2"/>
          </a:fillRef>
          <a:effectRef idx="3">
            <a:schemeClr val="accent2"/>
          </a:effectRef>
          <a:fontRef idx="minor">
            <a:schemeClr val="lt1"/>
          </a:fontRef>
        </dgm:style>
      </dgm:prSet>
      <dgm:spPr/>
      <dgm:t>
        <a:bodyPr lIns="91440" rIns="91440"/>
        <a:lstStyle/>
        <a:p>
          <a:pPr>
            <a:spcAft>
              <a:spcPts val="600"/>
            </a:spcAft>
          </a:pPr>
          <a:r>
            <a:rPr lang="es-MX" sz="1200" noProof="0" dirty="0" smtClean="0">
              <a:solidFill>
                <a:schemeClr val="bg1"/>
              </a:solidFill>
              <a:effectLst>
                <a:outerShdw blurRad="38100" dist="38100" dir="2700000" algn="tl">
                  <a:srgbClr val="000000">
                    <a:alpha val="43137"/>
                  </a:srgbClr>
                </a:outerShdw>
              </a:effectLst>
            </a:rPr>
            <a:t>Crecer en una organización que opera como una gran compañía</a:t>
          </a:r>
          <a:endParaRPr lang="es-MX" sz="1200" noProof="0" dirty="0">
            <a:solidFill>
              <a:schemeClr val="bg1"/>
            </a:solidFill>
            <a:effectLst>
              <a:outerShdw blurRad="38100" dist="38100" dir="2700000" algn="tl">
                <a:srgbClr val="000000">
                  <a:alpha val="43137"/>
                </a:srgbClr>
              </a:outerShdw>
            </a:effectLst>
          </a:endParaRPr>
        </a:p>
      </dgm:t>
    </dgm:pt>
    <dgm:pt modelId="{ECFD263A-E897-4DBE-8EC0-610906B9FB5C}" type="parTrans" cxnId="{E9A5E245-88C6-4153-BAA9-59FAF8348635}">
      <dgm:prSet/>
      <dgm:spPr/>
      <dgm:t>
        <a:bodyPr/>
        <a:lstStyle/>
        <a:p>
          <a:endParaRPr lang="en-US"/>
        </a:p>
      </dgm:t>
    </dgm:pt>
    <dgm:pt modelId="{AC5E10E9-BEA9-44B0-91BC-D1EB71CB95DA}" type="sibTrans" cxnId="{E9A5E245-88C6-4153-BAA9-59FAF8348635}">
      <dgm:prSet/>
      <dgm:spPr/>
      <dgm:t>
        <a:bodyPr/>
        <a:lstStyle/>
        <a:p>
          <a:endParaRPr lang="en-US"/>
        </a:p>
      </dgm:t>
    </dgm:pt>
    <dgm:pt modelId="{13A4C526-9399-41C3-A144-A90A8E42570C}">
      <dgm:prSet custT="1">
        <dgm:style>
          <a:lnRef idx="0">
            <a:schemeClr val="accent2"/>
          </a:lnRef>
          <a:fillRef idx="3">
            <a:schemeClr val="accent2"/>
          </a:fillRef>
          <a:effectRef idx="3">
            <a:schemeClr val="accent2"/>
          </a:effectRef>
          <a:fontRef idx="minor">
            <a:schemeClr val="lt1"/>
          </a:fontRef>
        </dgm:style>
      </dgm:prSet>
      <dgm:spPr/>
      <dgm:t>
        <a:bodyPr lIns="91440" rIns="91440"/>
        <a:lstStyle/>
        <a:p>
          <a:pPr>
            <a:spcAft>
              <a:spcPts val="600"/>
            </a:spcAft>
          </a:pPr>
          <a:r>
            <a:rPr lang="es-MX" sz="1200" noProof="0" dirty="0" smtClean="0">
              <a:solidFill>
                <a:schemeClr val="bg1"/>
              </a:solidFill>
              <a:effectLst>
                <a:outerShdw blurRad="38100" dist="38100" dir="2700000" algn="tl">
                  <a:srgbClr val="000000">
                    <a:alpha val="43137"/>
                  </a:srgbClr>
                </a:outerShdw>
              </a:effectLst>
            </a:rPr>
            <a:t>Información correcta, para hacer decisiones correctas en el tiempo correcto</a:t>
          </a:r>
          <a:endParaRPr lang="es-MX" sz="1200" noProof="0" dirty="0">
            <a:solidFill>
              <a:schemeClr val="bg1"/>
            </a:solidFill>
            <a:effectLst>
              <a:outerShdw blurRad="38100" dist="38100" dir="2700000" algn="tl">
                <a:srgbClr val="000000">
                  <a:alpha val="43137"/>
                </a:srgbClr>
              </a:outerShdw>
            </a:effectLst>
          </a:endParaRPr>
        </a:p>
      </dgm:t>
    </dgm:pt>
    <dgm:pt modelId="{5B54CEDF-77EE-4C4E-8862-41C7C1045739}" type="parTrans" cxnId="{B44C0DB0-609B-4892-A790-607A24439AE4}">
      <dgm:prSet/>
      <dgm:spPr/>
      <dgm:t>
        <a:bodyPr/>
        <a:lstStyle/>
        <a:p>
          <a:endParaRPr lang="en-US"/>
        </a:p>
      </dgm:t>
    </dgm:pt>
    <dgm:pt modelId="{F2979E47-75CE-4B83-A46D-B8EB1BFAF0FE}" type="sibTrans" cxnId="{B44C0DB0-609B-4892-A790-607A24439AE4}">
      <dgm:prSet/>
      <dgm:spPr/>
      <dgm:t>
        <a:bodyPr/>
        <a:lstStyle/>
        <a:p>
          <a:endParaRPr lang="en-US"/>
        </a:p>
      </dgm:t>
    </dgm:pt>
    <dgm:pt modelId="{830DF555-B426-4200-AB3C-DD04FA940D19}">
      <dgm:prSet custT="1">
        <dgm:style>
          <a:lnRef idx="0">
            <a:schemeClr val="accent2"/>
          </a:lnRef>
          <a:fillRef idx="3">
            <a:schemeClr val="accent2"/>
          </a:fillRef>
          <a:effectRef idx="3">
            <a:schemeClr val="accent2"/>
          </a:effectRef>
          <a:fontRef idx="minor">
            <a:schemeClr val="lt1"/>
          </a:fontRef>
        </dgm:style>
      </dgm:prSet>
      <dgm:spPr/>
      <dgm:t>
        <a:bodyPr lIns="91440" rIns="91440"/>
        <a:lstStyle/>
        <a:p>
          <a:pPr>
            <a:spcAft>
              <a:spcPts val="600"/>
            </a:spcAft>
          </a:pPr>
          <a:r>
            <a:rPr lang="es-MX" sz="1200" noProof="0" dirty="0" smtClean="0">
              <a:solidFill>
                <a:schemeClr val="bg1"/>
              </a:solidFill>
              <a:effectLst>
                <a:outerShdw blurRad="38100" dist="38100" dir="2700000" algn="tl">
                  <a:srgbClr val="000000">
                    <a:alpha val="43137"/>
                  </a:srgbClr>
                </a:outerShdw>
              </a:effectLst>
            </a:rPr>
            <a:t>Información oportuna permite toma de decisiones proactiva (no reactiva)</a:t>
          </a:r>
          <a:endParaRPr lang="es-MX" sz="1200" noProof="0" dirty="0">
            <a:solidFill>
              <a:schemeClr val="bg1"/>
            </a:solidFill>
            <a:effectLst>
              <a:outerShdw blurRad="38100" dist="38100" dir="2700000" algn="tl">
                <a:srgbClr val="000000">
                  <a:alpha val="43137"/>
                </a:srgbClr>
              </a:outerShdw>
            </a:effectLst>
          </a:endParaRPr>
        </a:p>
      </dgm:t>
    </dgm:pt>
    <dgm:pt modelId="{57177454-ECB8-4A35-ACBF-D949F1572542}" type="parTrans" cxnId="{4A3AAA46-ABE8-4207-A0DE-46947742CACF}">
      <dgm:prSet/>
      <dgm:spPr/>
      <dgm:t>
        <a:bodyPr/>
        <a:lstStyle/>
        <a:p>
          <a:endParaRPr lang="en-US"/>
        </a:p>
      </dgm:t>
    </dgm:pt>
    <dgm:pt modelId="{4D169875-AC4E-4430-9C83-BBDBFEBE71F3}" type="sibTrans" cxnId="{4A3AAA46-ABE8-4207-A0DE-46947742CACF}">
      <dgm:prSet/>
      <dgm:spPr/>
      <dgm:t>
        <a:bodyPr/>
        <a:lstStyle/>
        <a:p>
          <a:endParaRPr lang="en-US"/>
        </a:p>
      </dgm:t>
    </dgm:pt>
    <dgm:pt modelId="{4C6870C6-391F-4F75-B379-79AE6BFB4139}">
      <dgm:prSet custT="1">
        <dgm:style>
          <a:lnRef idx="0">
            <a:schemeClr val="accent2"/>
          </a:lnRef>
          <a:fillRef idx="3">
            <a:schemeClr val="accent2"/>
          </a:fillRef>
          <a:effectRef idx="3">
            <a:schemeClr val="accent2"/>
          </a:effectRef>
          <a:fontRef idx="minor">
            <a:schemeClr val="lt1"/>
          </a:fontRef>
        </dgm:style>
      </dgm:prSet>
      <dgm:spPr/>
      <dgm:t>
        <a:bodyPr lIns="91440" rIns="91440"/>
        <a:lstStyle/>
        <a:p>
          <a:pPr>
            <a:spcAft>
              <a:spcPts val="600"/>
            </a:spcAft>
          </a:pPr>
          <a:r>
            <a:rPr lang="es-MX" sz="1200" noProof="0" dirty="0" smtClean="0">
              <a:solidFill>
                <a:schemeClr val="bg1"/>
              </a:solidFill>
              <a:effectLst>
                <a:outerShdw blurRad="38100" dist="38100" dir="2700000" algn="tl">
                  <a:srgbClr val="000000">
                    <a:alpha val="43137"/>
                  </a:srgbClr>
                </a:outerShdw>
              </a:effectLst>
            </a:rPr>
            <a:t>Extinción de incendios es la excepción y no la regla.</a:t>
          </a:r>
          <a:endParaRPr lang="es-MX" sz="1200" noProof="0" dirty="0">
            <a:solidFill>
              <a:schemeClr val="bg1"/>
            </a:solidFill>
            <a:effectLst>
              <a:outerShdw blurRad="38100" dist="38100" dir="2700000" algn="tl">
                <a:srgbClr val="000000">
                  <a:alpha val="43137"/>
                </a:srgbClr>
              </a:outerShdw>
            </a:effectLst>
          </a:endParaRPr>
        </a:p>
      </dgm:t>
    </dgm:pt>
    <dgm:pt modelId="{A52F9F8B-664C-4511-8977-6C75302DE1B0}" type="parTrans" cxnId="{A6A11DA2-EC24-4E39-87BC-B8A399331043}">
      <dgm:prSet/>
      <dgm:spPr/>
      <dgm:t>
        <a:bodyPr/>
        <a:lstStyle/>
        <a:p>
          <a:endParaRPr lang="en-US"/>
        </a:p>
      </dgm:t>
    </dgm:pt>
    <dgm:pt modelId="{CD8DDA46-1022-44E2-9F3E-7FADDB4D8BE6}" type="sibTrans" cxnId="{A6A11DA2-EC24-4E39-87BC-B8A399331043}">
      <dgm:prSet/>
      <dgm:spPr/>
      <dgm:t>
        <a:bodyPr/>
        <a:lstStyle/>
        <a:p>
          <a:endParaRPr lang="en-US"/>
        </a:p>
      </dgm:t>
    </dgm:pt>
    <dgm:pt modelId="{E45BC05D-807B-4D42-AFA2-B3E3E7AAE2D7}">
      <dgm:prSet custT="1">
        <dgm:style>
          <a:lnRef idx="0">
            <a:schemeClr val="accent2"/>
          </a:lnRef>
          <a:fillRef idx="3">
            <a:schemeClr val="accent2"/>
          </a:fillRef>
          <a:effectRef idx="3">
            <a:schemeClr val="accent2"/>
          </a:effectRef>
          <a:fontRef idx="minor">
            <a:schemeClr val="lt1"/>
          </a:fontRef>
        </dgm:style>
      </dgm:prSet>
      <dgm:spPr/>
      <dgm:t>
        <a:bodyPr lIns="91440" rIns="91440"/>
        <a:lstStyle/>
        <a:p>
          <a:pPr>
            <a:spcAft>
              <a:spcPts val="600"/>
            </a:spcAft>
          </a:pPr>
          <a:r>
            <a:rPr lang="es-MX" sz="1200" noProof="0" dirty="0" smtClean="0">
              <a:solidFill>
                <a:schemeClr val="bg1"/>
              </a:solidFill>
              <a:effectLst>
                <a:outerShdw blurRad="38100" dist="38100" dir="2700000" algn="tl">
                  <a:srgbClr val="000000">
                    <a:alpha val="43137"/>
                  </a:srgbClr>
                </a:outerShdw>
              </a:effectLst>
            </a:rPr>
            <a:t>Aprender de los errores</a:t>
          </a:r>
          <a:endParaRPr lang="es-MX" sz="1200" noProof="0" dirty="0">
            <a:solidFill>
              <a:schemeClr val="bg1"/>
            </a:solidFill>
            <a:effectLst>
              <a:outerShdw blurRad="38100" dist="38100" dir="2700000" algn="tl">
                <a:srgbClr val="000000">
                  <a:alpha val="43137"/>
                </a:srgbClr>
              </a:outerShdw>
            </a:effectLst>
          </a:endParaRPr>
        </a:p>
      </dgm:t>
    </dgm:pt>
    <dgm:pt modelId="{3CE8AAFF-A17B-463E-A2A3-E7B005F36709}" type="parTrans" cxnId="{289DCC05-F2A4-4B6D-BADE-BC6B5588B668}">
      <dgm:prSet/>
      <dgm:spPr/>
      <dgm:t>
        <a:bodyPr/>
        <a:lstStyle/>
        <a:p>
          <a:endParaRPr lang="en-US"/>
        </a:p>
      </dgm:t>
    </dgm:pt>
    <dgm:pt modelId="{985B6B63-20D2-4D8A-A050-C7023BC01D23}" type="sibTrans" cxnId="{289DCC05-F2A4-4B6D-BADE-BC6B5588B668}">
      <dgm:prSet/>
      <dgm:spPr/>
      <dgm:t>
        <a:bodyPr/>
        <a:lstStyle/>
        <a:p>
          <a:endParaRPr lang="en-US"/>
        </a:p>
      </dgm:t>
    </dgm:pt>
    <dgm:pt modelId="{164A3652-494B-4077-A2F6-9DC7ABC75C97}">
      <dgm:prSet custT="1">
        <dgm:style>
          <a:lnRef idx="0">
            <a:schemeClr val="accent2"/>
          </a:lnRef>
          <a:fillRef idx="3">
            <a:schemeClr val="accent2"/>
          </a:fillRef>
          <a:effectRef idx="3">
            <a:schemeClr val="accent2"/>
          </a:effectRef>
          <a:fontRef idx="minor">
            <a:schemeClr val="lt1"/>
          </a:fontRef>
        </dgm:style>
      </dgm:prSet>
      <dgm:spPr/>
      <dgm:t>
        <a:bodyPr lIns="91440" rIns="91440"/>
        <a:lstStyle/>
        <a:p>
          <a:pPr>
            <a:spcAft>
              <a:spcPts val="600"/>
            </a:spcAft>
          </a:pPr>
          <a:r>
            <a:rPr lang="es-MX" sz="1200" noProof="0" dirty="0" smtClean="0">
              <a:solidFill>
                <a:schemeClr val="bg1"/>
              </a:solidFill>
              <a:effectLst>
                <a:outerShdw blurRad="38100" dist="38100" dir="2700000" algn="tl">
                  <a:srgbClr val="000000">
                    <a:alpha val="43137"/>
                  </a:srgbClr>
                </a:outerShdw>
              </a:effectLst>
            </a:rPr>
            <a:t>Criterios de medidas de desempeño son transparentes y confiables</a:t>
          </a:r>
          <a:endParaRPr lang="es-MX" sz="1200" noProof="0" dirty="0">
            <a:solidFill>
              <a:schemeClr val="bg1"/>
            </a:solidFill>
            <a:effectLst>
              <a:outerShdw blurRad="38100" dist="38100" dir="2700000" algn="tl">
                <a:srgbClr val="000000">
                  <a:alpha val="43137"/>
                </a:srgbClr>
              </a:outerShdw>
            </a:effectLst>
          </a:endParaRPr>
        </a:p>
      </dgm:t>
    </dgm:pt>
    <dgm:pt modelId="{836D5032-98C7-47A1-A2A0-A2A2917257EB}" type="sibTrans" cxnId="{A174D529-D732-4698-AEEC-2AC9EE98AC22}">
      <dgm:prSet/>
      <dgm:spPr/>
      <dgm:t>
        <a:bodyPr/>
        <a:lstStyle/>
        <a:p>
          <a:endParaRPr lang="en-US"/>
        </a:p>
      </dgm:t>
    </dgm:pt>
    <dgm:pt modelId="{6F38013D-7319-4CC4-9BA7-F8CE8106928F}" type="parTrans" cxnId="{A174D529-D732-4698-AEEC-2AC9EE98AC22}">
      <dgm:prSet/>
      <dgm:spPr/>
      <dgm:t>
        <a:bodyPr/>
        <a:lstStyle/>
        <a:p>
          <a:endParaRPr lang="en-US"/>
        </a:p>
      </dgm:t>
    </dgm:pt>
    <dgm:pt modelId="{6B5036ED-41C4-47A6-9679-2CC27A4AA5A4}">
      <dgm:prSet phldrT="[Text]" custT="1">
        <dgm:style>
          <a:lnRef idx="0">
            <a:schemeClr val="accent2"/>
          </a:lnRef>
          <a:fillRef idx="3">
            <a:schemeClr val="accent2"/>
          </a:fillRef>
          <a:effectRef idx="3">
            <a:schemeClr val="accent2"/>
          </a:effectRef>
          <a:fontRef idx="minor">
            <a:schemeClr val="lt1"/>
          </a:fontRef>
        </dgm:style>
      </dgm:prSet>
      <dgm:spPr>
        <a:solidFill>
          <a:srgbClr val="0070C0">
            <a:alpha val="80000"/>
          </a:srgbClr>
        </a:solidFill>
      </dgm:spPr>
      <dgm:t>
        <a:bodyPr/>
        <a:lstStyle/>
        <a:p>
          <a:pPr algn="ctr"/>
          <a:r>
            <a:rPr lang="es-MX" sz="1600" noProof="0" dirty="0" smtClean="0">
              <a:effectLst>
                <a:outerShdw blurRad="38100" dist="38100" dir="2700000" algn="tl">
                  <a:srgbClr val="000000">
                    <a:alpha val="43137"/>
                  </a:srgbClr>
                </a:outerShdw>
              </a:effectLst>
              <a:latin typeface="+mj-lt"/>
            </a:rPr>
            <a:t>Automatización</a:t>
          </a:r>
          <a:endParaRPr lang="es-MX" sz="1600" noProof="0" dirty="0">
            <a:effectLst>
              <a:outerShdw blurRad="38100" dist="38100" dir="2700000" algn="tl">
                <a:srgbClr val="000000">
                  <a:alpha val="43137"/>
                </a:srgbClr>
              </a:outerShdw>
            </a:effectLst>
            <a:latin typeface="+mj-lt"/>
          </a:endParaRPr>
        </a:p>
      </dgm:t>
    </dgm:pt>
    <dgm:pt modelId="{471D1E35-6DAC-459D-BBF7-38F8B1C29A03}" type="sibTrans" cxnId="{CD7F99C7-3475-4F7A-AC8A-6C3C2FF052BB}">
      <dgm:prSet/>
      <dgm:spPr/>
      <dgm:t>
        <a:bodyPr/>
        <a:lstStyle/>
        <a:p>
          <a:endParaRPr lang="en-US"/>
        </a:p>
      </dgm:t>
    </dgm:pt>
    <dgm:pt modelId="{79194228-CE5B-4474-8AF5-64B2A8D5B945}" type="parTrans" cxnId="{CD7F99C7-3475-4F7A-AC8A-6C3C2FF052BB}">
      <dgm:prSet/>
      <dgm:spPr/>
      <dgm:t>
        <a:bodyPr/>
        <a:lstStyle/>
        <a:p>
          <a:endParaRPr lang="en-US"/>
        </a:p>
      </dgm:t>
    </dgm:pt>
    <dgm:pt modelId="{DCCDBC76-58E0-46A5-A95C-22208208E551}">
      <dgm:prSet custT="1">
        <dgm:style>
          <a:lnRef idx="0">
            <a:schemeClr val="accent2"/>
          </a:lnRef>
          <a:fillRef idx="3">
            <a:schemeClr val="accent2"/>
          </a:fillRef>
          <a:effectRef idx="3">
            <a:schemeClr val="accent2"/>
          </a:effectRef>
          <a:fontRef idx="minor">
            <a:schemeClr val="lt1"/>
          </a:fontRef>
        </dgm:style>
      </dgm:prSet>
      <dgm:spPr/>
      <dgm:t>
        <a:bodyPr lIns="91440" rIns="91440"/>
        <a:lstStyle/>
        <a:p>
          <a:pPr>
            <a:spcAft>
              <a:spcPts val="600"/>
            </a:spcAft>
          </a:pPr>
          <a:r>
            <a:rPr lang="es-MX" sz="1200" noProof="0" dirty="0" smtClean="0">
              <a:solidFill>
                <a:schemeClr val="bg1"/>
              </a:solidFill>
              <a:effectLst>
                <a:outerShdw blurRad="38100" dist="38100" dir="2700000" algn="tl">
                  <a:srgbClr val="000000">
                    <a:alpha val="43137"/>
                  </a:srgbClr>
                </a:outerShdw>
              </a:effectLst>
            </a:rPr>
            <a:t>Alineación alrededor de las principales métricas atadas al desempeño</a:t>
          </a:r>
          <a:endParaRPr lang="es-MX" sz="1200" noProof="0" dirty="0">
            <a:solidFill>
              <a:schemeClr val="bg1"/>
            </a:solidFill>
            <a:effectLst>
              <a:outerShdw blurRad="38100" dist="38100" dir="2700000" algn="tl">
                <a:srgbClr val="000000">
                  <a:alpha val="43137"/>
                </a:srgbClr>
              </a:outerShdw>
            </a:effectLst>
          </a:endParaRPr>
        </a:p>
      </dgm:t>
    </dgm:pt>
    <dgm:pt modelId="{68D0261C-0B54-40F8-8360-570943D7C080}" type="sibTrans" cxnId="{DA617900-E9D7-43B6-9FA5-B152F6DF87C2}">
      <dgm:prSet/>
      <dgm:spPr/>
      <dgm:t>
        <a:bodyPr/>
        <a:lstStyle/>
        <a:p>
          <a:endParaRPr lang="en-US"/>
        </a:p>
      </dgm:t>
    </dgm:pt>
    <dgm:pt modelId="{C84E5D17-ED48-4D71-94FC-04CA567EE1E8}" type="parTrans" cxnId="{DA617900-E9D7-43B6-9FA5-B152F6DF87C2}">
      <dgm:prSet/>
      <dgm:spPr/>
      <dgm:t>
        <a:bodyPr/>
        <a:lstStyle/>
        <a:p>
          <a:endParaRPr lang="en-US"/>
        </a:p>
      </dgm:t>
    </dgm:pt>
    <dgm:pt modelId="{235FDE7B-096D-4DF5-9BE6-F21AD7608F41}">
      <dgm:prSet custT="1">
        <dgm:style>
          <a:lnRef idx="0">
            <a:schemeClr val="accent2"/>
          </a:lnRef>
          <a:fillRef idx="3">
            <a:schemeClr val="accent2"/>
          </a:fillRef>
          <a:effectRef idx="3">
            <a:schemeClr val="accent2"/>
          </a:effectRef>
          <a:fontRef idx="minor">
            <a:schemeClr val="lt1"/>
          </a:fontRef>
        </dgm:style>
      </dgm:prSet>
      <dgm:spPr/>
      <dgm:t>
        <a:bodyPr lIns="91440" rIns="91440"/>
        <a:lstStyle/>
        <a:p>
          <a:pPr>
            <a:spcAft>
              <a:spcPts val="600"/>
            </a:spcAft>
          </a:pPr>
          <a:r>
            <a:rPr lang="es-MX" sz="1200" noProof="0" dirty="0" smtClean="0">
              <a:solidFill>
                <a:schemeClr val="bg1"/>
              </a:solidFill>
              <a:effectLst>
                <a:outerShdw blurRad="38100" dist="38100" dir="2700000" algn="tl">
                  <a:srgbClr val="000000">
                    <a:alpha val="43137"/>
                  </a:srgbClr>
                </a:outerShdw>
              </a:effectLst>
            </a:rPr>
            <a:t>Claridad alrededor de las relaciones causales y las opciones de mitigación</a:t>
          </a:r>
          <a:endParaRPr lang="es-MX" sz="1200" noProof="0" dirty="0">
            <a:solidFill>
              <a:schemeClr val="bg1"/>
            </a:solidFill>
            <a:effectLst>
              <a:outerShdw blurRad="38100" dist="38100" dir="2700000" algn="tl">
                <a:srgbClr val="000000">
                  <a:alpha val="43137"/>
                </a:srgbClr>
              </a:outerShdw>
            </a:effectLst>
          </a:endParaRPr>
        </a:p>
      </dgm:t>
    </dgm:pt>
    <dgm:pt modelId="{EEFE874A-E94C-415A-91E1-BFD504290703}" type="sibTrans" cxnId="{2DEFAB2D-1A99-46F2-815D-60736CAA93C2}">
      <dgm:prSet/>
      <dgm:spPr/>
      <dgm:t>
        <a:bodyPr/>
        <a:lstStyle/>
        <a:p>
          <a:endParaRPr lang="en-US"/>
        </a:p>
      </dgm:t>
    </dgm:pt>
    <dgm:pt modelId="{ACFC1B52-96BC-454E-AB93-5C43E51A3AC5}" type="parTrans" cxnId="{2DEFAB2D-1A99-46F2-815D-60736CAA93C2}">
      <dgm:prSet/>
      <dgm:spPr/>
      <dgm:t>
        <a:bodyPr/>
        <a:lstStyle/>
        <a:p>
          <a:endParaRPr lang="en-US"/>
        </a:p>
      </dgm:t>
    </dgm:pt>
    <dgm:pt modelId="{992CD2FC-323A-46F5-8BF5-AE8AD5692711}" type="pres">
      <dgm:prSet presAssocID="{8E98D24F-19DF-4BD4-AF85-9C60D2BADD97}" presName="diagram" presStyleCnt="0">
        <dgm:presLayoutVars>
          <dgm:dir/>
          <dgm:animLvl val="lvl"/>
          <dgm:resizeHandles val="exact"/>
        </dgm:presLayoutVars>
      </dgm:prSet>
      <dgm:spPr/>
    </dgm:pt>
    <dgm:pt modelId="{2350C9F3-923F-470A-B6BD-4A331F7E8793}" type="pres">
      <dgm:prSet presAssocID="{F0EF19C5-24E9-4227-8BAE-EC93483E2F4F}" presName="compNode" presStyleCnt="0"/>
      <dgm:spPr/>
    </dgm:pt>
    <dgm:pt modelId="{7501E68A-46B1-4E2F-8F59-94B1BD02C81C}" type="pres">
      <dgm:prSet presAssocID="{F0EF19C5-24E9-4227-8BAE-EC93483E2F4F}" presName="childRect" presStyleLbl="bgAcc1" presStyleIdx="0" presStyleCnt="3" custScaleY="133237">
        <dgm:presLayoutVars>
          <dgm:bulletEnabled val="1"/>
        </dgm:presLayoutVars>
      </dgm:prSet>
      <dgm:spPr/>
      <dgm:t>
        <a:bodyPr/>
        <a:lstStyle/>
        <a:p>
          <a:endParaRPr lang="en-US"/>
        </a:p>
      </dgm:t>
    </dgm:pt>
    <dgm:pt modelId="{3C3E3A6A-EFA4-472B-A7CA-F51314D1F778}" type="pres">
      <dgm:prSet presAssocID="{F0EF19C5-24E9-4227-8BAE-EC93483E2F4F}" presName="parentText" presStyleLbl="node1" presStyleIdx="0" presStyleCnt="0">
        <dgm:presLayoutVars>
          <dgm:chMax val="0"/>
          <dgm:bulletEnabled val="1"/>
        </dgm:presLayoutVars>
      </dgm:prSet>
      <dgm:spPr/>
      <dgm:t>
        <a:bodyPr/>
        <a:lstStyle/>
        <a:p>
          <a:endParaRPr lang="en-US"/>
        </a:p>
      </dgm:t>
    </dgm:pt>
    <dgm:pt modelId="{B843840A-4150-43C4-8B7F-49A650551303}" type="pres">
      <dgm:prSet presAssocID="{F0EF19C5-24E9-4227-8BAE-EC93483E2F4F}" presName="parentRect" presStyleLbl="alignNode1" presStyleIdx="0" presStyleCnt="3" custScaleY="107110" custLinFactNeighborY="25102"/>
      <dgm:spPr/>
      <dgm:t>
        <a:bodyPr/>
        <a:lstStyle/>
        <a:p>
          <a:endParaRPr lang="en-US"/>
        </a:p>
      </dgm:t>
    </dgm:pt>
    <dgm:pt modelId="{E65E0C1E-8EAD-4F5D-B3AD-64B0CF6848CC}" type="pres">
      <dgm:prSet presAssocID="{F0EF19C5-24E9-4227-8BAE-EC93483E2F4F}" presName="adorn" presStyleLbl="fgAccFollowNode1" presStyleIdx="0" presStyleCnt="3" custLinFactNeighborY="5728"/>
      <dgm:spPr>
        <a:blipFill rotWithShape="0">
          <a:blip xmlns:r="http://schemas.openxmlformats.org/officeDocument/2006/relationships" r:embed="rId1"/>
          <a:stretch>
            <a:fillRect/>
          </a:stretch>
        </a:blipFill>
        <a:scene3d>
          <a:camera prst="orthographicFront"/>
          <a:lightRig rig="threePt" dir="t"/>
        </a:scene3d>
        <a:sp3d>
          <a:bevelT w="317500" h="317500"/>
        </a:sp3d>
      </dgm:spPr>
    </dgm:pt>
    <dgm:pt modelId="{E54ECF21-7C49-4995-81F6-5B80C369A5ED}" type="pres">
      <dgm:prSet presAssocID="{BE1DE672-05DC-4BD4-ACD7-C3D02BDEA5BC}" presName="sibTrans" presStyleLbl="sibTrans2D1" presStyleIdx="0" presStyleCnt="0"/>
      <dgm:spPr/>
      <dgm:t>
        <a:bodyPr/>
        <a:lstStyle/>
        <a:p>
          <a:endParaRPr lang="en-US"/>
        </a:p>
      </dgm:t>
    </dgm:pt>
    <dgm:pt modelId="{DB0CF040-746E-4523-BA51-565AB361D57E}" type="pres">
      <dgm:prSet presAssocID="{EF439A5D-CF49-4FAE-99DF-CFA799372DF2}" presName="compNode" presStyleCnt="0"/>
      <dgm:spPr/>
    </dgm:pt>
    <dgm:pt modelId="{11D81507-149D-41BF-8DB6-8956C08B451C}" type="pres">
      <dgm:prSet presAssocID="{EF439A5D-CF49-4FAE-99DF-CFA799372DF2}" presName="childRect" presStyleLbl="bgAcc1" presStyleIdx="1" presStyleCnt="3" custScaleY="133237">
        <dgm:presLayoutVars>
          <dgm:bulletEnabled val="1"/>
        </dgm:presLayoutVars>
      </dgm:prSet>
      <dgm:spPr/>
      <dgm:t>
        <a:bodyPr/>
        <a:lstStyle/>
        <a:p>
          <a:endParaRPr lang="en-US"/>
        </a:p>
      </dgm:t>
    </dgm:pt>
    <dgm:pt modelId="{C1271ED0-066D-4ECB-8D40-D08FB3506083}" type="pres">
      <dgm:prSet presAssocID="{EF439A5D-CF49-4FAE-99DF-CFA799372DF2}" presName="parentText" presStyleLbl="node1" presStyleIdx="0" presStyleCnt="0">
        <dgm:presLayoutVars>
          <dgm:chMax val="0"/>
          <dgm:bulletEnabled val="1"/>
        </dgm:presLayoutVars>
      </dgm:prSet>
      <dgm:spPr/>
      <dgm:t>
        <a:bodyPr/>
        <a:lstStyle/>
        <a:p>
          <a:endParaRPr lang="en-US"/>
        </a:p>
      </dgm:t>
    </dgm:pt>
    <dgm:pt modelId="{7D98F1BB-36D5-4C82-B295-2121EB113FEA}" type="pres">
      <dgm:prSet presAssocID="{EF439A5D-CF49-4FAE-99DF-CFA799372DF2}" presName="parentRect" presStyleLbl="alignNode1" presStyleIdx="1" presStyleCnt="3" custScaleX="100436" custScaleY="107110" custLinFactNeighborY="25102"/>
      <dgm:spPr/>
      <dgm:t>
        <a:bodyPr/>
        <a:lstStyle/>
        <a:p>
          <a:endParaRPr lang="en-US"/>
        </a:p>
      </dgm:t>
    </dgm:pt>
    <dgm:pt modelId="{13840CA6-D39F-4530-86B7-7EFF0D914095}" type="pres">
      <dgm:prSet presAssocID="{EF439A5D-CF49-4FAE-99DF-CFA799372DF2}" presName="adorn" presStyleLbl="fgAccFollowNode1" presStyleIdx="1" presStyleCnt="3" custLinFactNeighborY="5728"/>
      <dgm:spPr>
        <a:blipFill rotWithShape="0">
          <a:blip xmlns:r="http://schemas.openxmlformats.org/officeDocument/2006/relationships" r:embed="rId2"/>
          <a:stretch>
            <a:fillRect/>
          </a:stretch>
        </a:blipFill>
        <a:scene3d>
          <a:camera prst="orthographicFront"/>
          <a:lightRig rig="threePt" dir="t"/>
        </a:scene3d>
        <a:sp3d>
          <a:bevelT w="317500" h="317500"/>
        </a:sp3d>
      </dgm:spPr>
    </dgm:pt>
    <dgm:pt modelId="{76D17A65-0C52-4625-81F7-2966B3E88A84}" type="pres">
      <dgm:prSet presAssocID="{32A89F66-86CE-4E88-A1B2-6487B7ACCB34}" presName="sibTrans" presStyleLbl="sibTrans2D1" presStyleIdx="0" presStyleCnt="0"/>
      <dgm:spPr/>
      <dgm:t>
        <a:bodyPr/>
        <a:lstStyle/>
        <a:p>
          <a:endParaRPr lang="en-US"/>
        </a:p>
      </dgm:t>
    </dgm:pt>
    <dgm:pt modelId="{6EC8E13E-BFF0-4127-8F01-6103AF5606FD}" type="pres">
      <dgm:prSet presAssocID="{6B5036ED-41C4-47A6-9679-2CC27A4AA5A4}" presName="compNode" presStyleCnt="0"/>
      <dgm:spPr/>
    </dgm:pt>
    <dgm:pt modelId="{A8A00038-DC52-446B-8682-CE9D4E16879D}" type="pres">
      <dgm:prSet presAssocID="{6B5036ED-41C4-47A6-9679-2CC27A4AA5A4}" presName="childRect" presStyleLbl="bgAcc1" presStyleIdx="2" presStyleCnt="3" custScaleY="133237">
        <dgm:presLayoutVars>
          <dgm:bulletEnabled val="1"/>
        </dgm:presLayoutVars>
      </dgm:prSet>
      <dgm:spPr/>
      <dgm:t>
        <a:bodyPr/>
        <a:lstStyle/>
        <a:p>
          <a:endParaRPr lang="en-US"/>
        </a:p>
      </dgm:t>
    </dgm:pt>
    <dgm:pt modelId="{CB0E61FB-F92D-4385-9E46-66189772D17E}" type="pres">
      <dgm:prSet presAssocID="{6B5036ED-41C4-47A6-9679-2CC27A4AA5A4}" presName="parentText" presStyleLbl="node1" presStyleIdx="0" presStyleCnt="0">
        <dgm:presLayoutVars>
          <dgm:chMax val="0"/>
          <dgm:bulletEnabled val="1"/>
        </dgm:presLayoutVars>
      </dgm:prSet>
      <dgm:spPr/>
      <dgm:t>
        <a:bodyPr/>
        <a:lstStyle/>
        <a:p>
          <a:endParaRPr lang="en-US"/>
        </a:p>
      </dgm:t>
    </dgm:pt>
    <dgm:pt modelId="{F3385D87-1FA7-4378-98C9-966F687030F7}" type="pres">
      <dgm:prSet presAssocID="{6B5036ED-41C4-47A6-9679-2CC27A4AA5A4}" presName="parentRect" presStyleLbl="alignNode1" presStyleIdx="2" presStyleCnt="3" custScaleY="107110" custLinFactNeighborY="25102"/>
      <dgm:spPr/>
      <dgm:t>
        <a:bodyPr/>
        <a:lstStyle/>
        <a:p>
          <a:endParaRPr lang="en-US"/>
        </a:p>
      </dgm:t>
    </dgm:pt>
    <dgm:pt modelId="{1B632CA6-B7E4-4F7B-8BE2-6B5F8CCABDA9}" type="pres">
      <dgm:prSet presAssocID="{6B5036ED-41C4-47A6-9679-2CC27A4AA5A4}" presName="adorn" presStyleLbl="fgAccFollowNode1" presStyleIdx="2" presStyleCnt="3" custLinFactNeighborY="5728"/>
      <dgm:spPr>
        <a:blipFill rotWithShape="0">
          <a:blip xmlns:r="http://schemas.openxmlformats.org/officeDocument/2006/relationships" r:embed="rId3"/>
          <a:stretch>
            <a:fillRect/>
          </a:stretch>
        </a:blipFill>
        <a:scene3d>
          <a:camera prst="orthographicFront"/>
          <a:lightRig rig="freezing" dir="t"/>
        </a:scene3d>
        <a:sp3d>
          <a:bevelT w="317500" h="317500"/>
        </a:sp3d>
      </dgm:spPr>
    </dgm:pt>
  </dgm:ptLst>
  <dgm:cxnLst>
    <dgm:cxn modelId="{AD8358CB-044A-4E9D-BF1A-FF7F743E7414}" type="presOf" srcId="{E45BC05D-807B-4D42-AFA2-B3E3E7AAE2D7}" destId="{7501E68A-46B1-4E2F-8F59-94B1BD02C81C}" srcOrd="0" destOrd="2" presId="urn:microsoft.com/office/officeart/2005/8/layout/bList2"/>
    <dgm:cxn modelId="{5A1D0A61-5635-4D25-9EB8-83AB1BC7911D}" type="presOf" srcId="{F0EF19C5-24E9-4227-8BAE-EC93483E2F4F}" destId="{B843840A-4150-43C4-8B7F-49A650551303}" srcOrd="1" destOrd="0" presId="urn:microsoft.com/office/officeart/2005/8/layout/bList2"/>
    <dgm:cxn modelId="{0F7337E3-6F74-42CE-99D3-4AEF5B658EF8}" srcId="{8E98D24F-19DF-4BD4-AF85-9C60D2BADD97}" destId="{EF439A5D-CF49-4FAE-99DF-CFA799372DF2}" srcOrd="1" destOrd="0" parTransId="{C7088191-A2A5-4093-BD44-08E3F4EF3590}" sibTransId="{32A89F66-86CE-4E88-A1B2-6487B7ACCB34}"/>
    <dgm:cxn modelId="{3CE8A2A1-B5BE-4344-A582-E1E27F3E8A5D}" type="presOf" srcId="{19B2E23B-114D-4BBD-8EB7-D83345544326}" destId="{7501E68A-46B1-4E2F-8F59-94B1BD02C81C}" srcOrd="0" destOrd="3" presId="urn:microsoft.com/office/officeart/2005/8/layout/bList2"/>
    <dgm:cxn modelId="{73978720-7A54-431B-84EC-1BF851106970}" type="presOf" srcId="{3D9F0C3A-BB70-43C9-80ED-97D76BCCBAD5}" destId="{A8A00038-DC52-446B-8682-CE9D4E16879D}" srcOrd="0" destOrd="0" presId="urn:microsoft.com/office/officeart/2005/8/layout/bList2"/>
    <dgm:cxn modelId="{620CBF03-9EA0-431D-B9E6-7F3BBACCA23F}" srcId="{6B5036ED-41C4-47A6-9679-2CC27A4AA5A4}" destId="{9A2F243E-2E3C-4EAC-9A2C-960F2352CFD7}" srcOrd="1" destOrd="0" parTransId="{F8CC5BEC-B16C-48BD-89B1-F8AD01383C31}" sibTransId="{E78B21B1-E896-4893-9DDA-CA10206C4FDE}"/>
    <dgm:cxn modelId="{52F2EA28-058B-4CD6-844F-E46E3FC1B58F}" type="presOf" srcId="{6B5036ED-41C4-47A6-9679-2CC27A4AA5A4}" destId="{CB0E61FB-F92D-4385-9E46-66189772D17E}" srcOrd="0" destOrd="0" presId="urn:microsoft.com/office/officeart/2005/8/layout/bList2"/>
    <dgm:cxn modelId="{DA2274F7-301E-4538-9715-FAB2207C41EB}" srcId="{F0EF19C5-24E9-4227-8BAE-EC93483E2F4F}" destId="{E94FD7DD-D75F-4279-9F9F-B8467D1B9CC5}" srcOrd="1" destOrd="0" parTransId="{F2E4F891-CB42-4309-9141-932018882BAA}" sibTransId="{57807A8D-B733-4C96-B8A2-3481986E5BBA}"/>
    <dgm:cxn modelId="{1DD467AD-D6C1-4E9E-8A53-04C38ADFF9A0}" type="presOf" srcId="{EF439A5D-CF49-4FAE-99DF-CFA799372DF2}" destId="{7D98F1BB-36D5-4C82-B295-2121EB113FEA}" srcOrd="1" destOrd="0" presId="urn:microsoft.com/office/officeart/2005/8/layout/bList2"/>
    <dgm:cxn modelId="{6C3E9D2A-2D25-4508-B858-7512A009A5EC}" type="presOf" srcId="{8E98D24F-19DF-4BD4-AF85-9C60D2BADD97}" destId="{992CD2FC-323A-46F5-8BF5-AE8AD5692711}" srcOrd="0" destOrd="0" presId="urn:microsoft.com/office/officeart/2005/8/layout/bList2"/>
    <dgm:cxn modelId="{115C45B9-992D-45C4-BD60-083D42B5C006}" type="presOf" srcId="{235FDE7B-096D-4DF5-9BE6-F21AD7608F41}" destId="{11D81507-149D-41BF-8DB6-8956C08B451C}" srcOrd="0" destOrd="1" presId="urn:microsoft.com/office/officeart/2005/8/layout/bList2"/>
    <dgm:cxn modelId="{3F7B839F-5C91-4128-A28B-13ABB1E6295A}" type="presOf" srcId="{830DF555-B426-4200-AB3C-DD04FA940D19}" destId="{A8A00038-DC52-446B-8682-CE9D4E16879D}" srcOrd="0" destOrd="2" presId="urn:microsoft.com/office/officeart/2005/8/layout/bList2"/>
    <dgm:cxn modelId="{289DCC05-F2A4-4B6D-BADE-BC6B5588B668}" srcId="{F0EF19C5-24E9-4227-8BAE-EC93483E2F4F}" destId="{E45BC05D-807B-4D42-AFA2-B3E3E7AAE2D7}" srcOrd="2" destOrd="0" parTransId="{3CE8AAFF-A17B-463E-A2A3-E7B005F36709}" sibTransId="{985B6B63-20D2-4D8A-A050-C7023BC01D23}"/>
    <dgm:cxn modelId="{3AE2BB52-BE23-4E5A-8453-45284BA088BD}" srcId="{F0EF19C5-24E9-4227-8BAE-EC93483E2F4F}" destId="{6297C0A4-C3B5-4E1A-BB6A-C28DF558C022}" srcOrd="0" destOrd="0" parTransId="{BB1AD4C2-C6DE-4B0B-A28E-91606C833258}" sibTransId="{01D4B60A-5F9F-49DD-B754-9384ED721C2E}"/>
    <dgm:cxn modelId="{B44C0DB0-609B-4892-A790-607A24439AE4}" srcId="{EF439A5D-CF49-4FAE-99DF-CFA799372DF2}" destId="{13A4C526-9399-41C3-A144-A90A8E42570C}" srcOrd="0" destOrd="0" parTransId="{5B54CEDF-77EE-4C4E-8862-41C7C1045739}" sibTransId="{F2979E47-75CE-4B83-A46D-B8EB1BFAF0FE}"/>
    <dgm:cxn modelId="{1ECD8F8A-CC1C-41AD-A548-1B7B3BACA217}" type="presOf" srcId="{DCCDBC76-58E0-46A5-A95C-22208208E551}" destId="{11D81507-149D-41BF-8DB6-8956C08B451C}" srcOrd="0" destOrd="2" presId="urn:microsoft.com/office/officeart/2005/8/layout/bList2"/>
    <dgm:cxn modelId="{69F210F0-8C4A-4F84-BCA8-A6BB33B44294}" type="presOf" srcId="{164A3652-494B-4077-A2F6-9DC7ABC75C97}" destId="{11D81507-149D-41BF-8DB6-8956C08B451C}" srcOrd="0" destOrd="3" presId="urn:microsoft.com/office/officeart/2005/8/layout/bList2"/>
    <dgm:cxn modelId="{525D0101-A016-4FCC-8B37-918C48FA568C}" srcId="{6B5036ED-41C4-47A6-9679-2CC27A4AA5A4}" destId="{3D9F0C3A-BB70-43C9-80ED-97D76BCCBAD5}" srcOrd="0" destOrd="0" parTransId="{F95778F4-25D4-4FA8-86F9-4F8FED1D183E}" sibTransId="{6BD65579-4BEF-47B9-835A-5621AD52E8E7}"/>
    <dgm:cxn modelId="{9542F85E-C9EA-4241-8DD7-B68C94F03995}" type="presOf" srcId="{32A89F66-86CE-4E88-A1B2-6487B7ACCB34}" destId="{76D17A65-0C52-4625-81F7-2966B3E88A84}" srcOrd="0" destOrd="0" presId="urn:microsoft.com/office/officeart/2005/8/layout/bList2"/>
    <dgm:cxn modelId="{5112F304-2562-4E4F-BA0D-C56B5EF396F1}" type="presOf" srcId="{4C6870C6-391F-4F75-B379-79AE6BFB4139}" destId="{7501E68A-46B1-4E2F-8F59-94B1BD02C81C}" srcOrd="0" destOrd="4" presId="urn:microsoft.com/office/officeart/2005/8/layout/bList2"/>
    <dgm:cxn modelId="{A6A11DA2-EC24-4E39-87BC-B8A399331043}" srcId="{F0EF19C5-24E9-4227-8BAE-EC93483E2F4F}" destId="{4C6870C6-391F-4F75-B379-79AE6BFB4139}" srcOrd="4" destOrd="0" parTransId="{A52F9F8B-664C-4511-8977-6C75302DE1B0}" sibTransId="{CD8DDA46-1022-44E2-9F3E-7FADDB4D8BE6}"/>
    <dgm:cxn modelId="{76F36A48-1BCA-4AB2-A4DF-4267DDA6BA12}" type="presOf" srcId="{6297C0A4-C3B5-4E1A-BB6A-C28DF558C022}" destId="{7501E68A-46B1-4E2F-8F59-94B1BD02C81C}" srcOrd="0" destOrd="0" presId="urn:microsoft.com/office/officeart/2005/8/layout/bList2"/>
    <dgm:cxn modelId="{6EA2E6B6-863E-4F2F-996F-9A98254AB73F}" type="presOf" srcId="{F0EF19C5-24E9-4227-8BAE-EC93483E2F4F}" destId="{3C3E3A6A-EFA4-472B-A7CA-F51314D1F778}" srcOrd="0" destOrd="0" presId="urn:microsoft.com/office/officeart/2005/8/layout/bList2"/>
    <dgm:cxn modelId="{E9A5E245-88C6-4153-BAA9-59FAF8348635}" srcId="{F0EF19C5-24E9-4227-8BAE-EC93483E2F4F}" destId="{19B2E23B-114D-4BBD-8EB7-D83345544326}" srcOrd="3" destOrd="0" parTransId="{ECFD263A-E897-4DBE-8EC0-610906B9FB5C}" sibTransId="{AC5E10E9-BEA9-44B0-91BC-D1EB71CB95DA}"/>
    <dgm:cxn modelId="{B18748B0-4673-4580-BCBF-FCCE783D8252}" type="presOf" srcId="{13A4C526-9399-41C3-A144-A90A8E42570C}" destId="{11D81507-149D-41BF-8DB6-8956C08B451C}" srcOrd="0" destOrd="0" presId="urn:microsoft.com/office/officeart/2005/8/layout/bList2"/>
    <dgm:cxn modelId="{028B2895-221C-4578-A70C-9A5A30E2D038}" type="presOf" srcId="{9A2F243E-2E3C-4EAC-9A2C-960F2352CFD7}" destId="{A8A00038-DC52-446B-8682-CE9D4E16879D}" srcOrd="0" destOrd="1" presId="urn:microsoft.com/office/officeart/2005/8/layout/bList2"/>
    <dgm:cxn modelId="{0549E6E2-7620-4BCA-B390-F7F53E0F155A}" type="presOf" srcId="{BE1DE672-05DC-4BD4-ACD7-C3D02BDEA5BC}" destId="{E54ECF21-7C49-4995-81F6-5B80C369A5ED}" srcOrd="0" destOrd="0" presId="urn:microsoft.com/office/officeart/2005/8/layout/bList2"/>
    <dgm:cxn modelId="{E49C7B08-4BF9-44C1-8C7A-5AB727C7FABF}" type="presOf" srcId="{6B5036ED-41C4-47A6-9679-2CC27A4AA5A4}" destId="{F3385D87-1FA7-4378-98C9-966F687030F7}" srcOrd="1" destOrd="0" presId="urn:microsoft.com/office/officeart/2005/8/layout/bList2"/>
    <dgm:cxn modelId="{C4D9896C-EE35-4829-A954-DDA9857434F2}" type="presOf" srcId="{E94FD7DD-D75F-4279-9F9F-B8467D1B9CC5}" destId="{7501E68A-46B1-4E2F-8F59-94B1BD02C81C}" srcOrd="0" destOrd="1" presId="urn:microsoft.com/office/officeart/2005/8/layout/bList2"/>
    <dgm:cxn modelId="{5301B1DC-8251-4641-A8EB-ADCA0E19109D}" srcId="{8E98D24F-19DF-4BD4-AF85-9C60D2BADD97}" destId="{F0EF19C5-24E9-4227-8BAE-EC93483E2F4F}" srcOrd="0" destOrd="0" parTransId="{4213EE06-7F4B-46EC-BF56-EDD11AC30A1E}" sibTransId="{BE1DE672-05DC-4BD4-ACD7-C3D02BDEA5BC}"/>
    <dgm:cxn modelId="{2DEFAB2D-1A99-46F2-815D-60736CAA93C2}" srcId="{EF439A5D-CF49-4FAE-99DF-CFA799372DF2}" destId="{235FDE7B-096D-4DF5-9BE6-F21AD7608F41}" srcOrd="1" destOrd="0" parTransId="{ACFC1B52-96BC-454E-AB93-5C43E51A3AC5}" sibTransId="{EEFE874A-E94C-415A-91E1-BFD504290703}"/>
    <dgm:cxn modelId="{5524FC71-05FD-40EC-A9C6-27A00F6E3735}" type="presOf" srcId="{EF439A5D-CF49-4FAE-99DF-CFA799372DF2}" destId="{C1271ED0-066D-4ECB-8D40-D08FB3506083}" srcOrd="0" destOrd="0" presId="urn:microsoft.com/office/officeart/2005/8/layout/bList2"/>
    <dgm:cxn modelId="{A174D529-D732-4698-AEEC-2AC9EE98AC22}" srcId="{EF439A5D-CF49-4FAE-99DF-CFA799372DF2}" destId="{164A3652-494B-4077-A2F6-9DC7ABC75C97}" srcOrd="3" destOrd="0" parTransId="{6F38013D-7319-4CC4-9BA7-F8CE8106928F}" sibTransId="{836D5032-98C7-47A1-A2A0-A2A2917257EB}"/>
    <dgm:cxn modelId="{CD7F99C7-3475-4F7A-AC8A-6C3C2FF052BB}" srcId="{8E98D24F-19DF-4BD4-AF85-9C60D2BADD97}" destId="{6B5036ED-41C4-47A6-9679-2CC27A4AA5A4}" srcOrd="2" destOrd="0" parTransId="{79194228-CE5B-4474-8AF5-64B2A8D5B945}" sibTransId="{471D1E35-6DAC-459D-BBF7-38F8B1C29A03}"/>
    <dgm:cxn modelId="{4A3AAA46-ABE8-4207-A0DE-46947742CACF}" srcId="{6B5036ED-41C4-47A6-9679-2CC27A4AA5A4}" destId="{830DF555-B426-4200-AB3C-DD04FA940D19}" srcOrd="2" destOrd="0" parTransId="{57177454-ECB8-4A35-ACBF-D949F1572542}" sibTransId="{4D169875-AC4E-4430-9C83-BBDBFEBE71F3}"/>
    <dgm:cxn modelId="{DA617900-E9D7-43B6-9FA5-B152F6DF87C2}" srcId="{EF439A5D-CF49-4FAE-99DF-CFA799372DF2}" destId="{DCCDBC76-58E0-46A5-A95C-22208208E551}" srcOrd="2" destOrd="0" parTransId="{C84E5D17-ED48-4D71-94FC-04CA567EE1E8}" sibTransId="{68D0261C-0B54-40F8-8360-570943D7C080}"/>
    <dgm:cxn modelId="{17CDE7B6-49DD-4C9A-9807-606378FFA20E}" type="presParOf" srcId="{992CD2FC-323A-46F5-8BF5-AE8AD5692711}" destId="{2350C9F3-923F-470A-B6BD-4A331F7E8793}" srcOrd="0" destOrd="0" presId="urn:microsoft.com/office/officeart/2005/8/layout/bList2"/>
    <dgm:cxn modelId="{CE78344C-0076-42F9-8CF4-63601B301E4F}" type="presParOf" srcId="{2350C9F3-923F-470A-B6BD-4A331F7E8793}" destId="{7501E68A-46B1-4E2F-8F59-94B1BD02C81C}" srcOrd="0" destOrd="0" presId="urn:microsoft.com/office/officeart/2005/8/layout/bList2"/>
    <dgm:cxn modelId="{2B498B81-7320-4F26-95E6-224902700F76}" type="presParOf" srcId="{2350C9F3-923F-470A-B6BD-4A331F7E8793}" destId="{3C3E3A6A-EFA4-472B-A7CA-F51314D1F778}" srcOrd="1" destOrd="0" presId="urn:microsoft.com/office/officeart/2005/8/layout/bList2"/>
    <dgm:cxn modelId="{B6FCA7AB-F930-4D94-B7B2-856525FF1C37}" type="presParOf" srcId="{2350C9F3-923F-470A-B6BD-4A331F7E8793}" destId="{B843840A-4150-43C4-8B7F-49A650551303}" srcOrd="2" destOrd="0" presId="urn:microsoft.com/office/officeart/2005/8/layout/bList2"/>
    <dgm:cxn modelId="{92A05A12-FE7F-4369-8057-41F61F6B9CDC}" type="presParOf" srcId="{2350C9F3-923F-470A-B6BD-4A331F7E8793}" destId="{E65E0C1E-8EAD-4F5D-B3AD-64B0CF6848CC}" srcOrd="3" destOrd="0" presId="urn:microsoft.com/office/officeart/2005/8/layout/bList2"/>
    <dgm:cxn modelId="{C05C959B-EFBE-44C7-A548-AC551976F17E}" type="presParOf" srcId="{992CD2FC-323A-46F5-8BF5-AE8AD5692711}" destId="{E54ECF21-7C49-4995-81F6-5B80C369A5ED}" srcOrd="1" destOrd="0" presId="urn:microsoft.com/office/officeart/2005/8/layout/bList2"/>
    <dgm:cxn modelId="{8A01C7D3-96DA-43BC-B6B4-4CCDFA2C75A9}" type="presParOf" srcId="{992CD2FC-323A-46F5-8BF5-AE8AD5692711}" destId="{DB0CF040-746E-4523-BA51-565AB361D57E}" srcOrd="2" destOrd="0" presId="urn:microsoft.com/office/officeart/2005/8/layout/bList2"/>
    <dgm:cxn modelId="{636F1283-EC82-4E4A-84CF-80505BFB3A7A}" type="presParOf" srcId="{DB0CF040-746E-4523-BA51-565AB361D57E}" destId="{11D81507-149D-41BF-8DB6-8956C08B451C}" srcOrd="0" destOrd="0" presId="urn:microsoft.com/office/officeart/2005/8/layout/bList2"/>
    <dgm:cxn modelId="{4BF6E5EB-2448-4EF4-ACA3-3A4B9694A494}" type="presParOf" srcId="{DB0CF040-746E-4523-BA51-565AB361D57E}" destId="{C1271ED0-066D-4ECB-8D40-D08FB3506083}" srcOrd="1" destOrd="0" presId="urn:microsoft.com/office/officeart/2005/8/layout/bList2"/>
    <dgm:cxn modelId="{01911636-9436-486B-831A-D59F67D8A7E7}" type="presParOf" srcId="{DB0CF040-746E-4523-BA51-565AB361D57E}" destId="{7D98F1BB-36D5-4C82-B295-2121EB113FEA}" srcOrd="2" destOrd="0" presId="urn:microsoft.com/office/officeart/2005/8/layout/bList2"/>
    <dgm:cxn modelId="{90A1971F-21B5-4827-898A-5398F46B5DD6}" type="presParOf" srcId="{DB0CF040-746E-4523-BA51-565AB361D57E}" destId="{13840CA6-D39F-4530-86B7-7EFF0D914095}" srcOrd="3" destOrd="0" presId="urn:microsoft.com/office/officeart/2005/8/layout/bList2"/>
    <dgm:cxn modelId="{B82AC021-4404-403D-B40E-E8AB8D93CF3C}" type="presParOf" srcId="{992CD2FC-323A-46F5-8BF5-AE8AD5692711}" destId="{76D17A65-0C52-4625-81F7-2966B3E88A84}" srcOrd="3" destOrd="0" presId="urn:microsoft.com/office/officeart/2005/8/layout/bList2"/>
    <dgm:cxn modelId="{C345C61A-B0BF-48FE-88C2-793B7FC6452A}" type="presParOf" srcId="{992CD2FC-323A-46F5-8BF5-AE8AD5692711}" destId="{6EC8E13E-BFF0-4127-8F01-6103AF5606FD}" srcOrd="4" destOrd="0" presId="urn:microsoft.com/office/officeart/2005/8/layout/bList2"/>
    <dgm:cxn modelId="{1B5EEBB7-D269-4D56-A924-7B28057C3069}" type="presParOf" srcId="{6EC8E13E-BFF0-4127-8F01-6103AF5606FD}" destId="{A8A00038-DC52-446B-8682-CE9D4E16879D}" srcOrd="0" destOrd="0" presId="urn:microsoft.com/office/officeart/2005/8/layout/bList2"/>
    <dgm:cxn modelId="{DE9DF7CB-99ED-4334-B9B0-53E472727AB5}" type="presParOf" srcId="{6EC8E13E-BFF0-4127-8F01-6103AF5606FD}" destId="{CB0E61FB-F92D-4385-9E46-66189772D17E}" srcOrd="1" destOrd="0" presId="urn:microsoft.com/office/officeart/2005/8/layout/bList2"/>
    <dgm:cxn modelId="{71E9D9BE-C141-4887-AC3C-80F7E776F39D}" type="presParOf" srcId="{6EC8E13E-BFF0-4127-8F01-6103AF5606FD}" destId="{F3385D87-1FA7-4378-98C9-966F687030F7}" srcOrd="2" destOrd="0" presId="urn:microsoft.com/office/officeart/2005/8/layout/bList2"/>
    <dgm:cxn modelId="{79611BE6-1F6E-430D-9D26-512BD7B0F28B}" type="presParOf" srcId="{6EC8E13E-BFF0-4127-8F01-6103AF5606FD}" destId="{1B632CA6-B7E4-4F7B-8BE2-6B5F8CCABDA9}" srcOrd="3" destOrd="0" presId="urn:microsoft.com/office/officeart/2005/8/layout/b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01E68A-46B1-4E2F-8F59-94B1BD02C81C}">
      <dsp:nvSpPr>
        <dsp:cNvPr id="0" name=""/>
        <dsp:cNvSpPr/>
      </dsp:nvSpPr>
      <dsp:spPr>
        <a:xfrm>
          <a:off x="9547" y="109056"/>
          <a:ext cx="2465310" cy="2451962"/>
        </a:xfrm>
        <a:prstGeom prst="round2SameRect">
          <a:avLst>
            <a:gd name="adj1" fmla="val 8000"/>
            <a:gd name="adj2" fmla="val 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91440" tIns="45720" rIns="91440" bIns="15240" numCol="1" spcCol="1270" anchor="t" anchorCtr="0">
          <a:noAutofit/>
        </a:bodyPr>
        <a:lstStyle/>
        <a:p>
          <a:pPr marL="114300" lvl="1" indent="-114300" algn="l" defTabSz="533400">
            <a:lnSpc>
              <a:spcPct val="90000"/>
            </a:lnSpc>
            <a:spcBef>
              <a:spcPct val="0"/>
            </a:spcBef>
            <a:spcAft>
              <a:spcPts val="600"/>
            </a:spcAft>
            <a:buChar char="••"/>
          </a:pPr>
          <a:r>
            <a:rPr lang="es-MX" sz="1200" kern="1200" noProof="0" dirty="0" smtClean="0">
              <a:solidFill>
                <a:schemeClr val="bg1"/>
              </a:solidFill>
              <a:effectLst>
                <a:outerShdw blurRad="38100" dist="38100" dir="2700000" algn="tl">
                  <a:srgbClr val="000000">
                    <a:alpha val="43137"/>
                  </a:srgbClr>
                </a:outerShdw>
              </a:effectLst>
            </a:rPr>
            <a:t>Hacer lo mejor, no la decisión más fácil</a:t>
          </a:r>
          <a:endParaRPr lang="es-MX" sz="1200" kern="1200" noProof="0" dirty="0">
            <a:solidFill>
              <a:schemeClr val="bg1"/>
            </a:solidFill>
            <a:effectLst>
              <a:outerShdw blurRad="38100" dist="38100" dir="2700000" algn="tl">
                <a:srgbClr val="000000">
                  <a:alpha val="43137"/>
                </a:srgbClr>
              </a:outerShdw>
            </a:effectLst>
          </a:endParaRPr>
        </a:p>
        <a:p>
          <a:pPr marL="114300" lvl="1" indent="-114300" algn="l" defTabSz="533400">
            <a:lnSpc>
              <a:spcPct val="90000"/>
            </a:lnSpc>
            <a:spcBef>
              <a:spcPct val="0"/>
            </a:spcBef>
            <a:spcAft>
              <a:spcPts val="600"/>
            </a:spcAft>
            <a:buChar char="••"/>
          </a:pPr>
          <a:r>
            <a:rPr lang="es-MX" sz="1200" kern="1200" noProof="0" dirty="0" smtClean="0">
              <a:solidFill>
                <a:schemeClr val="bg1"/>
              </a:solidFill>
              <a:effectLst>
                <a:outerShdw blurRad="38100" dist="38100" dir="2700000" algn="tl">
                  <a:srgbClr val="000000">
                    <a:alpha val="43137"/>
                  </a:srgbClr>
                </a:outerShdw>
              </a:effectLst>
            </a:rPr>
            <a:t>Sustentabilidad es parte del día a día.</a:t>
          </a:r>
          <a:endParaRPr lang="es-MX" sz="1200" kern="1200" noProof="0" dirty="0">
            <a:solidFill>
              <a:schemeClr val="bg1"/>
            </a:solidFill>
            <a:effectLst>
              <a:outerShdw blurRad="38100" dist="38100" dir="2700000" algn="tl">
                <a:srgbClr val="000000">
                  <a:alpha val="43137"/>
                </a:srgbClr>
              </a:outerShdw>
            </a:effectLst>
          </a:endParaRPr>
        </a:p>
        <a:p>
          <a:pPr marL="114300" lvl="1" indent="-114300" algn="l" defTabSz="533400">
            <a:lnSpc>
              <a:spcPct val="90000"/>
            </a:lnSpc>
            <a:spcBef>
              <a:spcPct val="0"/>
            </a:spcBef>
            <a:spcAft>
              <a:spcPts val="600"/>
            </a:spcAft>
            <a:buChar char="••"/>
          </a:pPr>
          <a:r>
            <a:rPr lang="es-MX" sz="1200" kern="1200" noProof="0" dirty="0" smtClean="0">
              <a:solidFill>
                <a:schemeClr val="bg1"/>
              </a:solidFill>
              <a:effectLst>
                <a:outerShdw blurRad="38100" dist="38100" dir="2700000" algn="tl">
                  <a:srgbClr val="000000">
                    <a:alpha val="43137"/>
                  </a:srgbClr>
                </a:outerShdw>
              </a:effectLst>
            </a:rPr>
            <a:t>Aprender de los errores</a:t>
          </a:r>
          <a:endParaRPr lang="es-MX" sz="1200" kern="1200" noProof="0" dirty="0">
            <a:solidFill>
              <a:schemeClr val="bg1"/>
            </a:solidFill>
            <a:effectLst>
              <a:outerShdw blurRad="38100" dist="38100" dir="2700000" algn="tl">
                <a:srgbClr val="000000">
                  <a:alpha val="43137"/>
                </a:srgbClr>
              </a:outerShdw>
            </a:effectLst>
          </a:endParaRPr>
        </a:p>
        <a:p>
          <a:pPr marL="114300" lvl="1" indent="-114300" algn="l" defTabSz="533400">
            <a:lnSpc>
              <a:spcPct val="90000"/>
            </a:lnSpc>
            <a:spcBef>
              <a:spcPct val="0"/>
            </a:spcBef>
            <a:spcAft>
              <a:spcPts val="600"/>
            </a:spcAft>
            <a:buChar char="••"/>
          </a:pPr>
          <a:r>
            <a:rPr lang="es-MX" sz="1200" kern="1200" noProof="0" dirty="0" smtClean="0">
              <a:solidFill>
                <a:schemeClr val="bg1"/>
              </a:solidFill>
              <a:effectLst>
                <a:outerShdw blurRad="38100" dist="38100" dir="2700000" algn="tl">
                  <a:srgbClr val="000000">
                    <a:alpha val="43137"/>
                  </a:srgbClr>
                </a:outerShdw>
              </a:effectLst>
            </a:rPr>
            <a:t>Crecer en una organización que opera como una gran compañía</a:t>
          </a:r>
          <a:endParaRPr lang="es-MX" sz="1200" kern="1200" noProof="0" dirty="0">
            <a:solidFill>
              <a:schemeClr val="bg1"/>
            </a:solidFill>
            <a:effectLst>
              <a:outerShdw blurRad="38100" dist="38100" dir="2700000" algn="tl">
                <a:srgbClr val="000000">
                  <a:alpha val="43137"/>
                </a:srgbClr>
              </a:outerShdw>
            </a:effectLst>
          </a:endParaRPr>
        </a:p>
        <a:p>
          <a:pPr marL="114300" lvl="1" indent="-114300" algn="l" defTabSz="533400">
            <a:lnSpc>
              <a:spcPct val="90000"/>
            </a:lnSpc>
            <a:spcBef>
              <a:spcPct val="0"/>
            </a:spcBef>
            <a:spcAft>
              <a:spcPts val="600"/>
            </a:spcAft>
            <a:buChar char="••"/>
          </a:pPr>
          <a:r>
            <a:rPr lang="es-MX" sz="1200" kern="1200" noProof="0" dirty="0" smtClean="0">
              <a:solidFill>
                <a:schemeClr val="bg1"/>
              </a:solidFill>
              <a:effectLst>
                <a:outerShdw blurRad="38100" dist="38100" dir="2700000" algn="tl">
                  <a:srgbClr val="000000">
                    <a:alpha val="43137"/>
                  </a:srgbClr>
                </a:outerShdw>
              </a:effectLst>
            </a:rPr>
            <a:t>Extinción de incendios es la excepción y no la regla.</a:t>
          </a:r>
          <a:endParaRPr lang="es-MX" sz="1200" kern="1200" noProof="0" dirty="0">
            <a:solidFill>
              <a:schemeClr val="bg1"/>
            </a:solidFill>
            <a:effectLst>
              <a:outerShdw blurRad="38100" dist="38100" dir="2700000" algn="tl">
                <a:srgbClr val="000000">
                  <a:alpha val="43137"/>
                </a:srgbClr>
              </a:outerShdw>
            </a:effectLst>
          </a:endParaRPr>
        </a:p>
      </dsp:txBody>
      <dsp:txXfrm>
        <a:off x="9547" y="109056"/>
        <a:ext cx="2465310" cy="2451962"/>
      </dsp:txXfrm>
    </dsp:sp>
    <dsp:sp modelId="{B843840A-4150-43C4-8B7F-49A650551303}">
      <dsp:nvSpPr>
        <dsp:cNvPr id="0" name=""/>
        <dsp:cNvSpPr/>
      </dsp:nvSpPr>
      <dsp:spPr>
        <a:xfrm>
          <a:off x="9547" y="2425697"/>
          <a:ext cx="2465310" cy="847593"/>
        </a:xfrm>
        <a:prstGeom prst="rect">
          <a:avLst/>
        </a:prstGeom>
        <a:solidFill>
          <a:srgbClr val="0070C0">
            <a:alpha val="8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0960" tIns="0" rIns="20320" bIns="0" numCol="1" spcCol="1270" anchor="ctr" anchorCtr="0">
          <a:noAutofit/>
        </a:bodyPr>
        <a:lstStyle/>
        <a:p>
          <a:pPr lvl="0" algn="ctr" defTabSz="711200">
            <a:lnSpc>
              <a:spcPct val="90000"/>
            </a:lnSpc>
            <a:spcBef>
              <a:spcPct val="0"/>
            </a:spcBef>
            <a:spcAft>
              <a:spcPct val="35000"/>
            </a:spcAft>
          </a:pPr>
          <a:r>
            <a:rPr lang="es-MX" sz="1600" kern="1200" noProof="0" dirty="0" smtClean="0">
              <a:effectLst>
                <a:outerShdw blurRad="38100" dist="38100" dir="2700000" algn="tl">
                  <a:srgbClr val="000000">
                    <a:alpha val="43137"/>
                  </a:srgbClr>
                </a:outerShdw>
              </a:effectLst>
              <a:latin typeface="+mj-lt"/>
            </a:rPr>
            <a:t>Organizacional Cultura, Innovación y Responsabilidad</a:t>
          </a:r>
          <a:endParaRPr lang="es-MX" sz="1600" kern="1200" noProof="0" dirty="0">
            <a:effectLst>
              <a:outerShdw blurRad="38100" dist="38100" dir="2700000" algn="tl">
                <a:srgbClr val="000000">
                  <a:alpha val="43137"/>
                </a:srgbClr>
              </a:outerShdw>
            </a:effectLst>
            <a:latin typeface="+mj-lt"/>
          </a:endParaRPr>
        </a:p>
      </dsp:txBody>
      <dsp:txXfrm>
        <a:off x="9547" y="2425697"/>
        <a:ext cx="1736133" cy="847593"/>
      </dsp:txXfrm>
    </dsp:sp>
    <dsp:sp modelId="{E65E0C1E-8EAD-4F5D-B3AD-64B0CF6848CC}">
      <dsp:nvSpPr>
        <dsp:cNvPr id="0" name=""/>
        <dsp:cNvSpPr/>
      </dsp:nvSpPr>
      <dsp:spPr>
        <a:xfrm>
          <a:off x="1815420" y="2430309"/>
          <a:ext cx="862858" cy="862858"/>
        </a:xfrm>
        <a:prstGeom prst="ellipse">
          <a:avLst/>
        </a:prstGeom>
        <a:blipFill rotWithShape="0">
          <a:blip xmlns:r="http://schemas.openxmlformats.org/officeDocument/2006/relationships" r:embed="rId1"/>
          <a:stretch>
            <a:fillRect/>
          </a:stretch>
        </a:blipFill>
        <a:ln w="9525" cap="flat" cmpd="sng" algn="ctr">
          <a:solidFill>
            <a:schemeClr val="dk2">
              <a:alpha val="90000"/>
              <a:tint val="40000"/>
              <a:hueOff val="0"/>
              <a:satOff val="0"/>
              <a:lumOff val="0"/>
              <a:alphaOff val="0"/>
            </a:schemeClr>
          </a:solidFill>
          <a:prstDash val="solid"/>
        </a:ln>
        <a:effectLst/>
        <a:scene3d>
          <a:camera prst="orthographicFront"/>
          <a:lightRig rig="threePt" dir="t"/>
        </a:scene3d>
        <a:sp3d>
          <a:bevelT w="317500" h="317500"/>
        </a:sp3d>
      </dsp:spPr>
      <dsp:style>
        <a:lnRef idx="1">
          <a:scrgbClr r="0" g="0" b="0"/>
        </a:lnRef>
        <a:fillRef idx="1">
          <a:scrgbClr r="0" g="0" b="0"/>
        </a:fillRef>
        <a:effectRef idx="0">
          <a:scrgbClr r="0" g="0" b="0"/>
        </a:effectRef>
        <a:fontRef idx="minor"/>
      </dsp:style>
    </dsp:sp>
    <dsp:sp modelId="{11D81507-149D-41BF-8DB6-8956C08B451C}">
      <dsp:nvSpPr>
        <dsp:cNvPr id="0" name=""/>
        <dsp:cNvSpPr/>
      </dsp:nvSpPr>
      <dsp:spPr>
        <a:xfrm>
          <a:off x="2897421" y="109056"/>
          <a:ext cx="2465310" cy="2451962"/>
        </a:xfrm>
        <a:prstGeom prst="round2SameRect">
          <a:avLst>
            <a:gd name="adj1" fmla="val 8000"/>
            <a:gd name="adj2" fmla="val 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91440" tIns="45720" rIns="91440" bIns="15240" numCol="1" spcCol="1270" anchor="t" anchorCtr="0">
          <a:noAutofit/>
        </a:bodyPr>
        <a:lstStyle/>
        <a:p>
          <a:pPr marL="114300" lvl="1" indent="-114300" algn="l" defTabSz="533400">
            <a:lnSpc>
              <a:spcPct val="90000"/>
            </a:lnSpc>
            <a:spcBef>
              <a:spcPct val="0"/>
            </a:spcBef>
            <a:spcAft>
              <a:spcPts val="600"/>
            </a:spcAft>
            <a:buChar char="••"/>
          </a:pPr>
          <a:r>
            <a:rPr lang="es-MX" sz="1200" kern="1200" noProof="0" dirty="0" smtClean="0">
              <a:solidFill>
                <a:schemeClr val="bg1"/>
              </a:solidFill>
              <a:effectLst>
                <a:outerShdw blurRad="38100" dist="38100" dir="2700000" algn="tl">
                  <a:srgbClr val="000000">
                    <a:alpha val="43137"/>
                  </a:srgbClr>
                </a:outerShdw>
              </a:effectLst>
            </a:rPr>
            <a:t>Información correcta, para hacer decisiones correctas en el tiempo correcto</a:t>
          </a:r>
          <a:endParaRPr lang="es-MX" sz="1200" kern="1200" noProof="0" dirty="0">
            <a:solidFill>
              <a:schemeClr val="bg1"/>
            </a:solidFill>
            <a:effectLst>
              <a:outerShdw blurRad="38100" dist="38100" dir="2700000" algn="tl">
                <a:srgbClr val="000000">
                  <a:alpha val="43137"/>
                </a:srgbClr>
              </a:outerShdw>
            </a:effectLst>
          </a:endParaRPr>
        </a:p>
        <a:p>
          <a:pPr marL="114300" lvl="1" indent="-114300" algn="l" defTabSz="533400">
            <a:lnSpc>
              <a:spcPct val="90000"/>
            </a:lnSpc>
            <a:spcBef>
              <a:spcPct val="0"/>
            </a:spcBef>
            <a:spcAft>
              <a:spcPts val="600"/>
            </a:spcAft>
            <a:buChar char="••"/>
          </a:pPr>
          <a:r>
            <a:rPr lang="es-MX" sz="1200" kern="1200" noProof="0" dirty="0" smtClean="0">
              <a:solidFill>
                <a:schemeClr val="bg1"/>
              </a:solidFill>
              <a:effectLst>
                <a:outerShdw blurRad="38100" dist="38100" dir="2700000" algn="tl">
                  <a:srgbClr val="000000">
                    <a:alpha val="43137"/>
                  </a:srgbClr>
                </a:outerShdw>
              </a:effectLst>
            </a:rPr>
            <a:t>Claridad alrededor de las relaciones causales y las opciones de mitigación</a:t>
          </a:r>
          <a:endParaRPr lang="es-MX" sz="1200" kern="1200" noProof="0" dirty="0">
            <a:solidFill>
              <a:schemeClr val="bg1"/>
            </a:solidFill>
            <a:effectLst>
              <a:outerShdw blurRad="38100" dist="38100" dir="2700000" algn="tl">
                <a:srgbClr val="000000">
                  <a:alpha val="43137"/>
                </a:srgbClr>
              </a:outerShdw>
            </a:effectLst>
          </a:endParaRPr>
        </a:p>
        <a:p>
          <a:pPr marL="114300" lvl="1" indent="-114300" algn="l" defTabSz="533400">
            <a:lnSpc>
              <a:spcPct val="90000"/>
            </a:lnSpc>
            <a:spcBef>
              <a:spcPct val="0"/>
            </a:spcBef>
            <a:spcAft>
              <a:spcPts val="600"/>
            </a:spcAft>
            <a:buChar char="••"/>
          </a:pPr>
          <a:r>
            <a:rPr lang="es-MX" sz="1200" kern="1200" noProof="0" dirty="0" smtClean="0">
              <a:solidFill>
                <a:schemeClr val="bg1"/>
              </a:solidFill>
              <a:effectLst>
                <a:outerShdw blurRad="38100" dist="38100" dir="2700000" algn="tl">
                  <a:srgbClr val="000000">
                    <a:alpha val="43137"/>
                  </a:srgbClr>
                </a:outerShdw>
              </a:effectLst>
            </a:rPr>
            <a:t>Alineación alrededor de las principales métricas atadas al desempeño</a:t>
          </a:r>
          <a:endParaRPr lang="es-MX" sz="1200" kern="1200" noProof="0" dirty="0">
            <a:solidFill>
              <a:schemeClr val="bg1"/>
            </a:solidFill>
            <a:effectLst>
              <a:outerShdw blurRad="38100" dist="38100" dir="2700000" algn="tl">
                <a:srgbClr val="000000">
                  <a:alpha val="43137"/>
                </a:srgbClr>
              </a:outerShdw>
            </a:effectLst>
          </a:endParaRPr>
        </a:p>
        <a:p>
          <a:pPr marL="114300" lvl="1" indent="-114300" algn="l" defTabSz="533400">
            <a:lnSpc>
              <a:spcPct val="90000"/>
            </a:lnSpc>
            <a:spcBef>
              <a:spcPct val="0"/>
            </a:spcBef>
            <a:spcAft>
              <a:spcPts val="600"/>
            </a:spcAft>
            <a:buChar char="••"/>
          </a:pPr>
          <a:r>
            <a:rPr lang="es-MX" sz="1200" kern="1200" noProof="0" dirty="0" smtClean="0">
              <a:solidFill>
                <a:schemeClr val="bg1"/>
              </a:solidFill>
              <a:effectLst>
                <a:outerShdw blurRad="38100" dist="38100" dir="2700000" algn="tl">
                  <a:srgbClr val="000000">
                    <a:alpha val="43137"/>
                  </a:srgbClr>
                </a:outerShdw>
              </a:effectLst>
            </a:rPr>
            <a:t>Criterios de medidas de desempeño son transparentes y confiables</a:t>
          </a:r>
          <a:endParaRPr lang="es-MX" sz="1200" kern="1200" noProof="0" dirty="0">
            <a:solidFill>
              <a:schemeClr val="bg1"/>
            </a:solidFill>
            <a:effectLst>
              <a:outerShdw blurRad="38100" dist="38100" dir="2700000" algn="tl">
                <a:srgbClr val="000000">
                  <a:alpha val="43137"/>
                </a:srgbClr>
              </a:outerShdw>
            </a:effectLst>
          </a:endParaRPr>
        </a:p>
      </dsp:txBody>
      <dsp:txXfrm>
        <a:off x="2897421" y="109056"/>
        <a:ext cx="2465310" cy="2451962"/>
      </dsp:txXfrm>
    </dsp:sp>
    <dsp:sp modelId="{7D98F1BB-36D5-4C82-B295-2121EB113FEA}">
      <dsp:nvSpPr>
        <dsp:cNvPr id="0" name=""/>
        <dsp:cNvSpPr/>
      </dsp:nvSpPr>
      <dsp:spPr>
        <a:xfrm>
          <a:off x="2892046" y="2425697"/>
          <a:ext cx="2476058" cy="847593"/>
        </a:xfrm>
        <a:prstGeom prst="rect">
          <a:avLst/>
        </a:prstGeom>
        <a:solidFill>
          <a:srgbClr val="0070C0">
            <a:alpha val="8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0960" tIns="0" rIns="20320" bIns="0" numCol="1" spcCol="1270" anchor="ctr" anchorCtr="0">
          <a:noAutofit/>
        </a:bodyPr>
        <a:lstStyle/>
        <a:p>
          <a:pPr lvl="0" algn="ctr" defTabSz="711200">
            <a:lnSpc>
              <a:spcPct val="90000"/>
            </a:lnSpc>
            <a:spcBef>
              <a:spcPct val="0"/>
            </a:spcBef>
            <a:spcAft>
              <a:spcPct val="35000"/>
            </a:spcAft>
          </a:pPr>
          <a:r>
            <a:rPr lang="es-MX" sz="1600" kern="1200" noProof="0" dirty="0" smtClean="0">
              <a:effectLst>
                <a:outerShdw blurRad="38100" dist="38100" dir="2700000" algn="tl">
                  <a:srgbClr val="000000">
                    <a:alpha val="43137"/>
                  </a:srgbClr>
                </a:outerShdw>
              </a:effectLst>
              <a:latin typeface="+mj-lt"/>
            </a:rPr>
            <a:t>Información Significativa</a:t>
          </a:r>
          <a:endParaRPr lang="es-MX" sz="1600" kern="1200" noProof="0" dirty="0">
            <a:effectLst>
              <a:outerShdw blurRad="38100" dist="38100" dir="2700000" algn="tl">
                <a:srgbClr val="000000">
                  <a:alpha val="43137"/>
                </a:srgbClr>
              </a:outerShdw>
            </a:effectLst>
            <a:latin typeface="+mj-lt"/>
          </a:endParaRPr>
        </a:p>
      </dsp:txBody>
      <dsp:txXfrm>
        <a:off x="2892046" y="2425697"/>
        <a:ext cx="1743703" cy="847593"/>
      </dsp:txXfrm>
    </dsp:sp>
    <dsp:sp modelId="{13840CA6-D39F-4530-86B7-7EFF0D914095}">
      <dsp:nvSpPr>
        <dsp:cNvPr id="0" name=""/>
        <dsp:cNvSpPr/>
      </dsp:nvSpPr>
      <dsp:spPr>
        <a:xfrm>
          <a:off x="4703294" y="2430309"/>
          <a:ext cx="862858" cy="862858"/>
        </a:xfrm>
        <a:prstGeom prst="ellipse">
          <a:avLst/>
        </a:prstGeom>
        <a:blipFill rotWithShape="0">
          <a:blip xmlns:r="http://schemas.openxmlformats.org/officeDocument/2006/relationships" r:embed="rId2"/>
          <a:stretch>
            <a:fillRect/>
          </a:stretch>
        </a:blipFill>
        <a:ln w="9525" cap="flat" cmpd="sng" algn="ctr">
          <a:solidFill>
            <a:schemeClr val="dk2">
              <a:alpha val="90000"/>
              <a:tint val="40000"/>
              <a:hueOff val="0"/>
              <a:satOff val="0"/>
              <a:lumOff val="0"/>
              <a:alphaOff val="0"/>
            </a:schemeClr>
          </a:solidFill>
          <a:prstDash val="solid"/>
        </a:ln>
        <a:effectLst/>
        <a:scene3d>
          <a:camera prst="orthographicFront"/>
          <a:lightRig rig="threePt" dir="t"/>
        </a:scene3d>
        <a:sp3d>
          <a:bevelT w="317500" h="317500"/>
        </a:sp3d>
      </dsp:spPr>
      <dsp:style>
        <a:lnRef idx="1">
          <a:scrgbClr r="0" g="0" b="0"/>
        </a:lnRef>
        <a:fillRef idx="1">
          <a:scrgbClr r="0" g="0" b="0"/>
        </a:fillRef>
        <a:effectRef idx="0">
          <a:scrgbClr r="0" g="0" b="0"/>
        </a:effectRef>
        <a:fontRef idx="minor"/>
      </dsp:style>
    </dsp:sp>
    <dsp:sp modelId="{A8A00038-DC52-446B-8682-CE9D4E16879D}">
      <dsp:nvSpPr>
        <dsp:cNvPr id="0" name=""/>
        <dsp:cNvSpPr/>
      </dsp:nvSpPr>
      <dsp:spPr>
        <a:xfrm>
          <a:off x="5779920" y="109056"/>
          <a:ext cx="2465310" cy="2451962"/>
        </a:xfrm>
        <a:prstGeom prst="round2SameRect">
          <a:avLst>
            <a:gd name="adj1" fmla="val 8000"/>
            <a:gd name="adj2" fmla="val 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91440" tIns="45720" rIns="91440" bIns="15240" numCol="1" spcCol="1270" anchor="t" anchorCtr="0">
          <a:noAutofit/>
        </a:bodyPr>
        <a:lstStyle/>
        <a:p>
          <a:pPr marL="114300" lvl="1" indent="-114300" algn="l" defTabSz="533400">
            <a:lnSpc>
              <a:spcPct val="90000"/>
            </a:lnSpc>
            <a:spcBef>
              <a:spcPct val="0"/>
            </a:spcBef>
            <a:spcAft>
              <a:spcPts val="600"/>
            </a:spcAft>
            <a:buChar char="••"/>
          </a:pPr>
          <a:r>
            <a:rPr lang="es-MX" sz="1200" kern="1200" noProof="0" dirty="0" smtClean="0">
              <a:solidFill>
                <a:schemeClr val="bg1"/>
              </a:solidFill>
              <a:effectLst>
                <a:outerShdw blurRad="38100" dist="38100" dir="2700000" algn="tl">
                  <a:srgbClr val="000000">
                    <a:alpha val="43137"/>
                  </a:srgbClr>
                </a:outerShdw>
              </a:effectLst>
            </a:rPr>
            <a:t>Los recursos son liberados  para el análisis de valor agregado </a:t>
          </a:r>
          <a:endParaRPr lang="es-MX" sz="1200" kern="1200" noProof="0" dirty="0">
            <a:solidFill>
              <a:schemeClr val="bg1"/>
            </a:solidFill>
            <a:effectLst>
              <a:outerShdw blurRad="38100" dist="38100" dir="2700000" algn="tl">
                <a:srgbClr val="000000">
                  <a:alpha val="43137"/>
                </a:srgbClr>
              </a:outerShdw>
            </a:effectLst>
          </a:endParaRPr>
        </a:p>
        <a:p>
          <a:pPr marL="114300" lvl="1" indent="-114300" algn="l" defTabSz="533400">
            <a:lnSpc>
              <a:spcPct val="90000"/>
            </a:lnSpc>
            <a:spcBef>
              <a:spcPct val="0"/>
            </a:spcBef>
            <a:spcAft>
              <a:spcPts val="600"/>
            </a:spcAft>
            <a:buChar char="••"/>
          </a:pPr>
          <a:r>
            <a:rPr lang="es-MX" sz="1200" kern="1200" noProof="0" dirty="0" smtClean="0">
              <a:solidFill>
                <a:schemeClr val="bg1"/>
              </a:solidFill>
              <a:effectLst>
                <a:outerShdw blurRad="38100" dist="38100" dir="2700000" algn="tl">
                  <a:srgbClr val="000000">
                    <a:alpha val="43137"/>
                  </a:srgbClr>
                </a:outerShdw>
              </a:effectLst>
            </a:rPr>
            <a:t>Una versión de la verdad a través de todos los sistemas</a:t>
          </a:r>
          <a:endParaRPr lang="es-MX" sz="1200" kern="1200" noProof="0" dirty="0">
            <a:solidFill>
              <a:schemeClr val="bg1"/>
            </a:solidFill>
            <a:effectLst>
              <a:outerShdw blurRad="38100" dist="38100" dir="2700000" algn="tl">
                <a:srgbClr val="000000">
                  <a:alpha val="43137"/>
                </a:srgbClr>
              </a:outerShdw>
            </a:effectLst>
          </a:endParaRPr>
        </a:p>
        <a:p>
          <a:pPr marL="114300" lvl="1" indent="-114300" algn="l" defTabSz="533400">
            <a:lnSpc>
              <a:spcPct val="90000"/>
            </a:lnSpc>
            <a:spcBef>
              <a:spcPct val="0"/>
            </a:spcBef>
            <a:spcAft>
              <a:spcPts val="600"/>
            </a:spcAft>
            <a:buChar char="••"/>
          </a:pPr>
          <a:r>
            <a:rPr lang="es-MX" sz="1200" kern="1200" noProof="0" dirty="0" smtClean="0">
              <a:solidFill>
                <a:schemeClr val="bg1"/>
              </a:solidFill>
              <a:effectLst>
                <a:outerShdw blurRad="38100" dist="38100" dir="2700000" algn="tl">
                  <a:srgbClr val="000000">
                    <a:alpha val="43137"/>
                  </a:srgbClr>
                </a:outerShdw>
              </a:effectLst>
            </a:rPr>
            <a:t>Información oportuna permite toma de decisiones proactiva (no reactiva)</a:t>
          </a:r>
          <a:endParaRPr lang="es-MX" sz="1200" kern="1200" noProof="0" dirty="0">
            <a:solidFill>
              <a:schemeClr val="bg1"/>
            </a:solidFill>
            <a:effectLst>
              <a:outerShdw blurRad="38100" dist="38100" dir="2700000" algn="tl">
                <a:srgbClr val="000000">
                  <a:alpha val="43137"/>
                </a:srgbClr>
              </a:outerShdw>
            </a:effectLst>
          </a:endParaRPr>
        </a:p>
      </dsp:txBody>
      <dsp:txXfrm>
        <a:off x="5779920" y="109056"/>
        <a:ext cx="2465310" cy="2451962"/>
      </dsp:txXfrm>
    </dsp:sp>
    <dsp:sp modelId="{F3385D87-1FA7-4378-98C9-966F687030F7}">
      <dsp:nvSpPr>
        <dsp:cNvPr id="0" name=""/>
        <dsp:cNvSpPr/>
      </dsp:nvSpPr>
      <dsp:spPr>
        <a:xfrm>
          <a:off x="5779920" y="2425697"/>
          <a:ext cx="2465310" cy="847593"/>
        </a:xfrm>
        <a:prstGeom prst="rect">
          <a:avLst/>
        </a:prstGeom>
        <a:solidFill>
          <a:srgbClr val="0070C0">
            <a:alpha val="8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0960" tIns="0" rIns="20320" bIns="0" numCol="1" spcCol="1270" anchor="ctr" anchorCtr="0">
          <a:noAutofit/>
        </a:bodyPr>
        <a:lstStyle/>
        <a:p>
          <a:pPr lvl="0" algn="ctr" defTabSz="711200">
            <a:lnSpc>
              <a:spcPct val="90000"/>
            </a:lnSpc>
            <a:spcBef>
              <a:spcPct val="0"/>
            </a:spcBef>
            <a:spcAft>
              <a:spcPct val="35000"/>
            </a:spcAft>
          </a:pPr>
          <a:r>
            <a:rPr lang="es-MX" sz="1600" kern="1200" noProof="0" dirty="0" smtClean="0">
              <a:effectLst>
                <a:outerShdw blurRad="38100" dist="38100" dir="2700000" algn="tl">
                  <a:srgbClr val="000000">
                    <a:alpha val="43137"/>
                  </a:srgbClr>
                </a:outerShdw>
              </a:effectLst>
              <a:latin typeface="+mj-lt"/>
            </a:rPr>
            <a:t>Automatización</a:t>
          </a:r>
          <a:endParaRPr lang="es-MX" sz="1600" kern="1200" noProof="0" dirty="0">
            <a:effectLst>
              <a:outerShdw blurRad="38100" dist="38100" dir="2700000" algn="tl">
                <a:srgbClr val="000000">
                  <a:alpha val="43137"/>
                </a:srgbClr>
              </a:outerShdw>
            </a:effectLst>
            <a:latin typeface="+mj-lt"/>
          </a:endParaRPr>
        </a:p>
      </dsp:txBody>
      <dsp:txXfrm>
        <a:off x="5779920" y="2425697"/>
        <a:ext cx="1736133" cy="847593"/>
      </dsp:txXfrm>
    </dsp:sp>
    <dsp:sp modelId="{1B632CA6-B7E4-4F7B-8BE2-6B5F8CCABDA9}">
      <dsp:nvSpPr>
        <dsp:cNvPr id="0" name=""/>
        <dsp:cNvSpPr/>
      </dsp:nvSpPr>
      <dsp:spPr>
        <a:xfrm>
          <a:off x="7585794" y="2430309"/>
          <a:ext cx="862858" cy="862858"/>
        </a:xfrm>
        <a:prstGeom prst="ellipse">
          <a:avLst/>
        </a:prstGeom>
        <a:blipFill rotWithShape="0">
          <a:blip xmlns:r="http://schemas.openxmlformats.org/officeDocument/2006/relationships" r:embed="rId3"/>
          <a:stretch>
            <a:fillRect/>
          </a:stretch>
        </a:blipFill>
        <a:ln w="9525" cap="flat" cmpd="sng" algn="ctr">
          <a:solidFill>
            <a:schemeClr val="dk2">
              <a:alpha val="90000"/>
              <a:tint val="40000"/>
              <a:hueOff val="0"/>
              <a:satOff val="0"/>
              <a:lumOff val="0"/>
              <a:alphaOff val="0"/>
            </a:schemeClr>
          </a:solidFill>
          <a:prstDash val="solid"/>
        </a:ln>
        <a:effectLst/>
        <a:scene3d>
          <a:camera prst="orthographicFront"/>
          <a:lightRig rig="freezing" dir="t"/>
        </a:scene3d>
        <a:sp3d>
          <a:bevelT w="317500" h="317500"/>
        </a:sp3d>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spcAft>
                <a:spcPct val="0"/>
              </a:spcAft>
              <a:buClrTx/>
              <a:buFontTx/>
              <a:buNone/>
              <a:defRPr sz="1200">
                <a:solidFill>
                  <a:schemeClr val="tx1"/>
                </a:solidFill>
                <a:latin typeface="Times New Roman" pitchFamily="18" charset="0"/>
              </a:defRPr>
            </a:lvl1pPr>
          </a:lstStyle>
          <a:p>
            <a:pPr>
              <a:defRPr/>
            </a:pPr>
            <a:endParaRPr lang="en-US"/>
          </a:p>
        </p:txBody>
      </p:sp>
      <p:sp>
        <p:nvSpPr>
          <p:cNvPr id="1904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spcAft>
                <a:spcPct val="0"/>
              </a:spcAft>
              <a:buClrTx/>
              <a:buFontTx/>
              <a:buNone/>
              <a:defRPr sz="1200">
                <a:solidFill>
                  <a:schemeClr val="tx1"/>
                </a:solidFill>
                <a:latin typeface="Times New Roman" pitchFamily="18" charset="0"/>
              </a:defRPr>
            </a:lvl1pPr>
          </a:lstStyle>
          <a:p>
            <a:pPr>
              <a:defRPr/>
            </a:pPr>
            <a:endParaRPr lang="en-US"/>
          </a:p>
        </p:txBody>
      </p:sp>
      <p:sp>
        <p:nvSpPr>
          <p:cNvPr id="1904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0"/>
              </a:spcBef>
              <a:spcAft>
                <a:spcPct val="0"/>
              </a:spcAft>
              <a:buClrTx/>
              <a:buFontTx/>
              <a:buNone/>
              <a:defRPr sz="600" b="1">
                <a:solidFill>
                  <a:schemeClr val="tx1"/>
                </a:solidFill>
              </a:defRPr>
            </a:lvl1pPr>
          </a:lstStyle>
          <a:p>
            <a:pPr>
              <a:defRPr/>
            </a:pPr>
            <a:r>
              <a:rPr lang="en-US"/>
              <a:t>Copyright © 2008, SAS Institute Inc. All rights reserved.</a:t>
            </a:r>
            <a:endParaRPr lang="en-US" sz="1200">
              <a:latin typeface="Times New Roman" pitchFamily="18" charset="0"/>
            </a:endParaRPr>
          </a:p>
        </p:txBody>
      </p:sp>
      <p:sp>
        <p:nvSpPr>
          <p:cNvPr id="1904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spcAft>
                <a:spcPct val="0"/>
              </a:spcAft>
              <a:buClrTx/>
              <a:buFontTx/>
              <a:buNone/>
              <a:defRPr sz="1200">
                <a:solidFill>
                  <a:schemeClr val="tx1"/>
                </a:solidFill>
                <a:latin typeface="Times New Roman" pitchFamily="18" charset="0"/>
              </a:defRPr>
            </a:lvl1pPr>
          </a:lstStyle>
          <a:p>
            <a:pPr>
              <a:defRPr/>
            </a:pPr>
            <a:fld id="{9D9CDCAB-E473-49AB-814A-E698BC3F43F2}" type="slidenum">
              <a:rPr lang="en-US"/>
              <a:pPr>
                <a:defRPr/>
              </a:pPr>
              <a:t>‹#›</a:t>
            </a:fld>
            <a:endParaRPr lang="en-US"/>
          </a:p>
        </p:txBody>
      </p:sp>
      <p:pic>
        <p:nvPicPr>
          <p:cNvPr id="49158" name="Picture 9" descr="SASLogo_PowrPt_blk"/>
          <p:cNvPicPr>
            <a:picLocks noChangeAspect="1" noChangeArrowheads="1"/>
          </p:cNvPicPr>
          <p:nvPr/>
        </p:nvPicPr>
        <p:blipFill>
          <a:blip r:embed="rId2" cstate="print"/>
          <a:srcRect b="-22604"/>
          <a:stretch>
            <a:fillRect/>
          </a:stretch>
        </p:blipFill>
        <p:spPr bwMode="auto">
          <a:xfrm>
            <a:off x="85725" y="8748713"/>
            <a:ext cx="533400" cy="247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spcAft>
                <a:spcPct val="0"/>
              </a:spcAft>
              <a:buClrTx/>
              <a:buFontTx/>
              <a:buNone/>
              <a:defRPr sz="1200">
                <a:solidFill>
                  <a:schemeClr val="tx1"/>
                </a:solidFill>
                <a:latin typeface="Times New Roman" pitchFamily="18" charset="0"/>
              </a:defRPr>
            </a:lvl1pPr>
          </a:lstStyle>
          <a:p>
            <a:pPr>
              <a:defRPr/>
            </a:pPr>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spcAft>
                <a:spcPct val="0"/>
              </a:spcAft>
              <a:buClrTx/>
              <a:buFontTx/>
              <a:buNone/>
              <a:defRPr sz="1200">
                <a:solidFill>
                  <a:schemeClr val="tx1"/>
                </a:solidFill>
                <a:latin typeface="Times New Roman" pitchFamily="18"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0"/>
              </a:spcBef>
              <a:spcAft>
                <a:spcPct val="0"/>
              </a:spcAft>
              <a:buClrTx/>
              <a:buFontTx/>
              <a:buNone/>
              <a:defRPr sz="600" b="1">
                <a:solidFill>
                  <a:schemeClr val="tx1"/>
                </a:solidFill>
              </a:defRPr>
            </a:lvl1pPr>
          </a:lstStyle>
          <a:p>
            <a:pPr>
              <a:defRPr/>
            </a:pPr>
            <a:r>
              <a:rPr lang="en-US"/>
              <a:t>Copyright © 2008, SAS Institute Inc. All rights reserved.</a:t>
            </a:r>
            <a:endParaRPr lang="en-US" sz="1200">
              <a:latin typeface="Times New Roman" pitchFamily="18" charset="0"/>
            </a:endParaRPr>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spcAft>
                <a:spcPct val="0"/>
              </a:spcAft>
              <a:buClrTx/>
              <a:buFontTx/>
              <a:buNone/>
              <a:defRPr sz="1200">
                <a:solidFill>
                  <a:schemeClr val="tx1"/>
                </a:solidFill>
                <a:latin typeface="Times New Roman" pitchFamily="18" charset="0"/>
              </a:defRPr>
            </a:lvl1pPr>
          </a:lstStyle>
          <a:p>
            <a:pPr>
              <a:defRPr/>
            </a:pPr>
            <a:fld id="{DFAC29D1-6D99-47E8-9C0F-BE9523FE2477}" type="slidenum">
              <a:rPr lang="en-US"/>
              <a:pPr>
                <a:defRPr/>
              </a:pPr>
              <a:t>‹#›</a:t>
            </a:fld>
            <a:endParaRPr lang="en-US"/>
          </a:p>
        </p:txBody>
      </p:sp>
      <p:pic>
        <p:nvPicPr>
          <p:cNvPr id="25608" name="Picture 12" descr="SASLogo_PowrPt_blk"/>
          <p:cNvPicPr>
            <a:picLocks noChangeAspect="1" noChangeArrowheads="1"/>
          </p:cNvPicPr>
          <p:nvPr/>
        </p:nvPicPr>
        <p:blipFill>
          <a:blip r:embed="rId2"/>
          <a:srcRect r="38799" b="-22833"/>
          <a:stretch>
            <a:fillRect/>
          </a:stretch>
        </p:blipFill>
        <p:spPr bwMode="auto">
          <a:xfrm>
            <a:off x="85725" y="8748713"/>
            <a:ext cx="533400" cy="247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endParaRPr lang="en-US" dirty="0" smtClean="0"/>
          </a:p>
        </p:txBody>
      </p:sp>
      <p:sp>
        <p:nvSpPr>
          <p:cNvPr id="26628" name="Footer Placeholder 3"/>
          <p:cNvSpPr>
            <a:spLocks noGrp="1"/>
          </p:cNvSpPr>
          <p:nvPr>
            <p:ph type="ftr" sz="quarter" idx="4"/>
          </p:nvPr>
        </p:nvSpPr>
        <p:spPr>
          <a:noFill/>
        </p:spPr>
        <p:txBody>
          <a:bodyPr/>
          <a:lstStyle/>
          <a:p>
            <a:r>
              <a:rPr lang="en-US" smtClean="0"/>
              <a:t>Copyright © 2008, SAS Institute Inc. All rights reserved.</a:t>
            </a:r>
            <a:endParaRPr lang="en-US" sz="1200" smtClean="0">
              <a:latin typeface="Times New Roman" pitchFamily="18" charset="0"/>
            </a:endParaRPr>
          </a:p>
        </p:txBody>
      </p:sp>
      <p:sp>
        <p:nvSpPr>
          <p:cNvPr id="26629" name="Slide Number Placeholder 4"/>
          <p:cNvSpPr>
            <a:spLocks noGrp="1"/>
          </p:cNvSpPr>
          <p:nvPr>
            <p:ph type="sldNum" sz="quarter" idx="5"/>
          </p:nvPr>
        </p:nvSpPr>
        <p:spPr>
          <a:noFill/>
        </p:spPr>
        <p:txBody>
          <a:bodyPr/>
          <a:lstStyle/>
          <a:p>
            <a:fld id="{854AF19A-E4B5-4EE1-9E3D-67E9FA02C98B}"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81B25B-9D43-428C-B330-B4BA918D420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We’ve covered the drivers, the challenges, and some emerging guidance.  So how do you make this actionable in your company?</a:t>
            </a:r>
          </a:p>
          <a:p>
            <a:pPr>
              <a:defRPr/>
            </a:pPr>
            <a:r>
              <a:rPr lang="en-US" dirty="0" smtClean="0"/>
              <a:t>[This is a building slide]</a:t>
            </a:r>
          </a:p>
          <a:p>
            <a:pPr>
              <a:defRPr/>
            </a:pPr>
            <a:r>
              <a:rPr lang="en-US" dirty="0" smtClean="0"/>
              <a:t>It starts with an “Eco Vision” or other leadership adoption of goals.</a:t>
            </a:r>
          </a:p>
          <a:p>
            <a:pPr>
              <a:defRPr/>
            </a:pPr>
            <a:r>
              <a:rPr lang="en-US" dirty="0" smtClean="0"/>
              <a:t>[click]</a:t>
            </a:r>
          </a:p>
          <a:p>
            <a:pPr>
              <a:defRPr/>
            </a:pPr>
            <a:r>
              <a:rPr lang="en-US" dirty="0" smtClean="0"/>
              <a:t>That vision permeates your Strategic Planning.  And as we’ve mentioned, sustainability has close ties to social innovation and economic leadership.  Sustainability should be aligned with the organization’s goals for talent, growth, and profitability.</a:t>
            </a:r>
          </a:p>
          <a:p>
            <a:pPr>
              <a:defRPr/>
            </a:pPr>
            <a:r>
              <a:rPr lang="en-US" dirty="0" smtClean="0"/>
              <a:t>[click]</a:t>
            </a:r>
          </a:p>
          <a:p>
            <a:pPr>
              <a:defRPr/>
            </a:pPr>
            <a:r>
              <a:rPr lang="en-US" dirty="0" smtClean="0"/>
              <a:t>In order to facilitate decision-making (which projects to invest in), an organization needs business analytics.  What is my footprint today?  What is driving our emissions?  Where will it go in the future?  What if I change this process?</a:t>
            </a:r>
          </a:p>
          <a:p>
            <a:pPr>
              <a:defRPr/>
            </a:pPr>
            <a:r>
              <a:rPr lang="en-US" dirty="0" smtClean="0"/>
              <a:t>[click]</a:t>
            </a:r>
          </a:p>
          <a:p>
            <a:pPr>
              <a:defRPr/>
            </a:pPr>
            <a:r>
              <a:rPr lang="en-US" dirty="0" smtClean="0"/>
              <a:t>By focusing on the initiatives that have the most ability to drive execution towards your sustainability goals, it can lead to a competitive advantage.</a:t>
            </a:r>
          </a:p>
          <a:p>
            <a:pPr>
              <a:defRPr/>
            </a:pPr>
            <a:r>
              <a:rPr lang="en-US" dirty="0" smtClean="0"/>
              <a:t>[click]</a:t>
            </a:r>
          </a:p>
          <a:p>
            <a:pPr>
              <a:defRPr/>
            </a:pPr>
            <a:r>
              <a:rPr lang="en-US" dirty="0" smtClean="0"/>
              <a:t>But this advantage doesn’t last forever.  It is important to continuously monitor and improve performance on key sustainability indicators.  Drive innovation and mitigate risk.</a:t>
            </a:r>
            <a:endParaRPr lang="en-US" dirty="0"/>
          </a:p>
        </p:txBody>
      </p:sp>
      <p:sp>
        <p:nvSpPr>
          <p:cNvPr id="36868" name="Footer Placeholder 3"/>
          <p:cNvSpPr>
            <a:spLocks noGrp="1"/>
          </p:cNvSpPr>
          <p:nvPr>
            <p:ph type="ftr" sz="quarter" idx="4"/>
          </p:nvPr>
        </p:nvSpPr>
        <p:spPr>
          <a:noFill/>
        </p:spPr>
        <p:txBody>
          <a:bodyPr/>
          <a:lstStyle/>
          <a:p>
            <a:r>
              <a:rPr lang="en-US" smtClean="0"/>
              <a:t>Copyright © 2008, SAS Institute Inc. All rights reserved.</a:t>
            </a:r>
            <a:endParaRPr lang="en-US" sz="1200" smtClean="0">
              <a:latin typeface="Times New Roman" pitchFamily="18" charset="0"/>
            </a:endParaRPr>
          </a:p>
        </p:txBody>
      </p:sp>
      <p:sp>
        <p:nvSpPr>
          <p:cNvPr id="36869" name="Slide Number Placeholder 4"/>
          <p:cNvSpPr>
            <a:spLocks noGrp="1"/>
          </p:cNvSpPr>
          <p:nvPr>
            <p:ph type="sldNum" sz="quarter" idx="5"/>
          </p:nvPr>
        </p:nvSpPr>
        <p:spPr>
          <a:noFill/>
        </p:spPr>
        <p:txBody>
          <a:bodyPr/>
          <a:lstStyle/>
          <a:p>
            <a:fld id="{7317668A-C549-4145-A316-8975CC851607}"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smtClean="0"/>
              <a:t>Why would a customer care about applying technology to sustainability?  What can SAS enable that an excel spreadsheet cannot?</a:t>
            </a:r>
          </a:p>
        </p:txBody>
      </p:sp>
      <p:sp>
        <p:nvSpPr>
          <p:cNvPr id="40964" name="Footer Placeholder 3"/>
          <p:cNvSpPr>
            <a:spLocks noGrp="1"/>
          </p:cNvSpPr>
          <p:nvPr>
            <p:ph type="ftr" sz="quarter" idx="4"/>
          </p:nvPr>
        </p:nvSpPr>
        <p:spPr>
          <a:noFill/>
        </p:spPr>
        <p:txBody>
          <a:bodyPr/>
          <a:lstStyle/>
          <a:p>
            <a:r>
              <a:rPr lang="en-US" smtClean="0"/>
              <a:t>Copyright © 2008, SAS Institute Inc. All rights reserved.</a:t>
            </a:r>
            <a:endParaRPr lang="en-US" sz="1200" smtClean="0">
              <a:latin typeface="Times New Roman" pitchFamily="18" charset="0"/>
            </a:endParaRPr>
          </a:p>
        </p:txBody>
      </p:sp>
      <p:sp>
        <p:nvSpPr>
          <p:cNvPr id="40965" name="Slide Number Placeholder 4"/>
          <p:cNvSpPr>
            <a:spLocks noGrp="1"/>
          </p:cNvSpPr>
          <p:nvPr>
            <p:ph type="sldNum" sz="quarter" idx="5"/>
          </p:nvPr>
        </p:nvSpPr>
        <p:spPr>
          <a:noFill/>
        </p:spPr>
        <p:txBody>
          <a:bodyPr/>
          <a:lstStyle/>
          <a:p>
            <a:fld id="{5003113A-860F-4F9D-9B85-3CBE3D67F76B}"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smtClean="0"/>
          </a:p>
        </p:txBody>
      </p:sp>
      <p:sp>
        <p:nvSpPr>
          <p:cNvPr id="40964" name="Footer Placeholder 3"/>
          <p:cNvSpPr>
            <a:spLocks noGrp="1"/>
          </p:cNvSpPr>
          <p:nvPr>
            <p:ph type="ftr" sz="quarter" idx="4"/>
          </p:nvPr>
        </p:nvSpPr>
        <p:spPr>
          <a:noFill/>
        </p:spPr>
        <p:txBody>
          <a:bodyPr/>
          <a:lstStyle/>
          <a:p>
            <a:r>
              <a:rPr lang="en-US" smtClean="0"/>
              <a:t>Copyright © 2008, SAS Institute Inc. All rights reserved.</a:t>
            </a:r>
            <a:endParaRPr lang="en-US" sz="1200" smtClean="0">
              <a:latin typeface="Times New Roman" pitchFamily="18" charset="0"/>
            </a:endParaRPr>
          </a:p>
        </p:txBody>
      </p:sp>
      <p:sp>
        <p:nvSpPr>
          <p:cNvPr id="40965" name="Slide Number Placeholder 4"/>
          <p:cNvSpPr>
            <a:spLocks noGrp="1"/>
          </p:cNvSpPr>
          <p:nvPr>
            <p:ph type="sldNum" sz="quarter" idx="5"/>
          </p:nvPr>
        </p:nvSpPr>
        <p:spPr>
          <a:noFill/>
        </p:spPr>
        <p:txBody>
          <a:bodyPr/>
          <a:lstStyle/>
          <a:p>
            <a:fld id="{5003113A-860F-4F9D-9B85-3CBE3D67F76B}" type="slidenum">
              <a:rPr lang="en-US" smtClean="0"/>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ftr" sz="quarter" idx="4"/>
          </p:nvPr>
        </p:nvSpPr>
        <p:spPr>
          <a:noFill/>
        </p:spPr>
        <p:txBody>
          <a:bodyPr/>
          <a:lstStyle/>
          <a:p>
            <a:r>
              <a:rPr lang="en-US" smtClean="0"/>
              <a:t>Copyright © 2008, SAS Institute Inc. All rights reserved.</a:t>
            </a:r>
            <a:endParaRPr lang="en-US" sz="1200" b="0" smtClean="0">
              <a:latin typeface="Times New Roman" pitchFamily="18" charset="0"/>
            </a:endParaRPr>
          </a:p>
        </p:txBody>
      </p:sp>
      <p:sp>
        <p:nvSpPr>
          <p:cNvPr id="41987" name="Rectangle 7"/>
          <p:cNvSpPr>
            <a:spLocks noGrp="1" noChangeArrowheads="1"/>
          </p:cNvSpPr>
          <p:nvPr>
            <p:ph type="sldNum" sz="quarter" idx="5"/>
          </p:nvPr>
        </p:nvSpPr>
        <p:spPr>
          <a:noFill/>
        </p:spPr>
        <p:txBody>
          <a:bodyPr/>
          <a:lstStyle/>
          <a:p>
            <a:fld id="{BBB3AA2A-6487-4F1C-8F91-38BDC96DE9BE}" type="slidenum">
              <a:rPr lang="en-US" smtClean="0"/>
              <a:pPr/>
              <a:t>15</a:t>
            </a:fld>
            <a:endParaRPr lang="en-US" smtClean="0"/>
          </a:p>
        </p:txBody>
      </p:sp>
      <p:sp>
        <p:nvSpPr>
          <p:cNvPr id="41988" name="Slide Image Placeholder 1"/>
          <p:cNvSpPr>
            <a:spLocks noGrp="1" noRot="1" noChangeAspect="1" noTextEdit="1"/>
          </p:cNvSpPr>
          <p:nvPr>
            <p:ph type="sldImg"/>
          </p:nvPr>
        </p:nvSpPr>
        <p:spPr>
          <a:xfrm>
            <a:off x="1144588" y="685800"/>
            <a:ext cx="4572000" cy="3429000"/>
          </a:xfrm>
          <a:ln/>
        </p:spPr>
      </p:sp>
      <p:sp>
        <p:nvSpPr>
          <p:cNvPr id="41989" name="Notes Placeholder 2"/>
          <p:cNvSpPr>
            <a:spLocks noGrp="1"/>
          </p:cNvSpPr>
          <p:nvPr>
            <p:ph type="body" idx="1"/>
          </p:nvPr>
        </p:nvSpPr>
        <p:spPr>
          <a:noFill/>
          <a:ln/>
        </p:spPr>
        <p:txBody>
          <a:bodyPr lIns="91431" tIns="45716" rIns="91431" bIns="45716"/>
          <a:lstStyle/>
          <a:p>
            <a:pPr eaLnBrk="1" hangingPunct="1"/>
            <a:r>
              <a:rPr lang="en-US" smtClean="0"/>
              <a:t>*AE*  look up your prospect’s Corporate Social Responsibility report (either on their website or in www.corporateregister.com) and see if they comply with GRI standards*</a:t>
            </a:r>
          </a:p>
          <a:p>
            <a:pPr eaLnBrk="1" hangingPunct="1"/>
            <a:endParaRPr lang="en-US" smtClean="0"/>
          </a:p>
          <a:p>
            <a:pPr eaLnBrk="1" hangingPunct="1"/>
            <a:r>
              <a:rPr lang="en-US" smtClean="0"/>
              <a:t>We used the Global Reporting Initiative (GRI) as our first framework because it was the most widely accepted in the industry and because it spans all three pillars of sustainability – environmental, social, and economic.</a:t>
            </a:r>
          </a:p>
          <a:p>
            <a:pPr eaLnBrk="1" hangingPunct="1"/>
            <a:endParaRPr lang="en-US" smtClean="0"/>
          </a:p>
          <a:p>
            <a:pPr eaLnBrk="1" hangingPunct="1"/>
            <a:r>
              <a:rPr lang="en-US" b="1" smtClean="0"/>
              <a:t>For Oil &amp; Gas, we also support the IPIECA standard (seen on next slide).</a:t>
            </a:r>
          </a:p>
          <a:p>
            <a:pPr eaLnBrk="1" hangingPunct="1"/>
            <a:endParaRPr lang="en-US" smtClean="0"/>
          </a:p>
          <a:p>
            <a:pPr eaLnBrk="1" hangingPunct="1"/>
            <a:r>
              <a:rPr lang="en-US" smtClean="0"/>
              <a:t>We then built analytic routines such as correlations across KPIs and some forecasting to provide insight into what performance indicators are related to each other and what will our future performance be if we leave business as usual.  </a:t>
            </a:r>
          </a:p>
          <a:p>
            <a:pPr eaLnBrk="1" hangingPunct="1"/>
            <a:endParaRPr lang="en-US" smtClean="0"/>
          </a:p>
          <a:p>
            <a:pPr eaLnBrk="1" hangingPunct="1"/>
            <a:r>
              <a:rPr lang="en-US" smtClean="0"/>
              <a:t>Executives can quickly see performance to target through dashboards.  Analysts can use embedded BI capability to surface current reports.</a:t>
            </a:r>
          </a:p>
          <a:p>
            <a:pPr eaLnBrk="1" hangingPunct="1"/>
            <a:endParaRPr lang="en-US" smtClean="0"/>
          </a:p>
        </p:txBody>
      </p:sp>
      <p:sp>
        <p:nvSpPr>
          <p:cNvPr id="4199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defTabSz="912813"/>
            <a:fld id="{8B945F84-4779-4242-BB88-635765AFF02E}" type="slidenum">
              <a:rPr lang="en-US" sz="1200">
                <a:solidFill>
                  <a:schemeClr val="tx1"/>
                </a:solidFill>
              </a:rPr>
              <a:pPr algn="r" defTabSz="912813"/>
              <a:t>15</a:t>
            </a:fld>
            <a:endParaRPr lang="en-US" sz="120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r>
              <a:rPr lang="en-US" smtClean="0"/>
              <a:t>Carbon footprint modeling begins with an assessment of current greenhouse gas emissions.  We have applied the Scope 1 and Scope 2 frameworks from the Greenhouse Gas Protocol (www.ghgprotocol.org).</a:t>
            </a:r>
          </a:p>
          <a:p>
            <a:pPr eaLnBrk="1" hangingPunct="1"/>
            <a:endParaRPr lang="en-US" smtClean="0"/>
          </a:p>
          <a:p>
            <a:pPr eaLnBrk="1" hangingPunct="1"/>
            <a:r>
              <a:rPr lang="en-US" smtClean="0"/>
              <a:t>In addition, we have pre-built the eGrid and International Energy Agency carbon emissions variables for electricity purchased off any grid in the world.</a:t>
            </a:r>
          </a:p>
          <a:p>
            <a:pPr eaLnBrk="1" hangingPunct="1"/>
            <a:endParaRPr lang="en-US" smtClean="0"/>
          </a:p>
          <a:p>
            <a:pPr eaLnBrk="1" hangingPunct="1"/>
            <a:r>
              <a:rPr lang="en-US" smtClean="0"/>
              <a:t>Customers must customize the data model to match their facilities and products.  In addition, customers must provide attributes by which they want to later analyze the greenhouse gas emissions (square footage, headcount, etc.)</a:t>
            </a:r>
          </a:p>
          <a:p>
            <a:pPr eaLnBrk="1" hangingPunct="1"/>
            <a:endParaRPr lang="en-US" smtClean="0"/>
          </a:p>
          <a:p>
            <a:pPr eaLnBrk="1" hangingPunct="1"/>
            <a:r>
              <a:rPr lang="en-US" smtClean="0"/>
              <a:t>Once the current assessment is complete, the organization can conduct “what if” scenario modeling by taking a duplicate instance of the current model and making changes that are consistent with the model being tested.  This will produce a different greenhouse gas emissions value than the current model.  The alternate scenario can also be forecasted to see what the impact of that scenario will be in future years.  This is particularly important if there is a significant financial investment required for the realization of the scenario.  </a:t>
            </a:r>
          </a:p>
        </p:txBody>
      </p:sp>
      <p:sp>
        <p:nvSpPr>
          <p:cNvPr id="44036" name="Footer Placeholder 3"/>
          <p:cNvSpPr>
            <a:spLocks noGrp="1"/>
          </p:cNvSpPr>
          <p:nvPr>
            <p:ph type="ftr" sz="quarter" idx="4"/>
          </p:nvPr>
        </p:nvSpPr>
        <p:spPr>
          <a:noFill/>
        </p:spPr>
        <p:txBody>
          <a:bodyPr/>
          <a:lstStyle/>
          <a:p>
            <a:r>
              <a:rPr lang="en-US" smtClean="0"/>
              <a:t>Copyright © 2008, SAS Institute Inc. All rights reserved.</a:t>
            </a:r>
            <a:endParaRPr lang="en-US" sz="1200" smtClean="0">
              <a:latin typeface="Times New Roman" pitchFamily="18" charset="0"/>
            </a:endParaRPr>
          </a:p>
        </p:txBody>
      </p:sp>
      <p:sp>
        <p:nvSpPr>
          <p:cNvPr id="44037" name="Slide Number Placeholder 4"/>
          <p:cNvSpPr>
            <a:spLocks noGrp="1"/>
          </p:cNvSpPr>
          <p:nvPr>
            <p:ph type="sldNum" sz="quarter" idx="5"/>
          </p:nvPr>
        </p:nvSpPr>
        <p:spPr>
          <a:noFill/>
        </p:spPr>
        <p:txBody>
          <a:bodyPr/>
          <a:lstStyle/>
          <a:p>
            <a:fld id="{0CC3AF7B-439E-4C74-9113-1B56EF80E501}" type="slidenum">
              <a:rPr lang="en-US" smtClean="0"/>
              <a:pPr/>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r>
              <a:rPr lang="en-US" smtClean="0"/>
              <a:t>The graphic in the top right is a plot of a probability density estimate and we are most concerned with the red area that makes up the left side of the distribution.  This is a statistical probability calculation of the Value at Risk (VaR) of carbon. A VaR statistic answers the question, "What is my worst-case scenario?" or "How much could I lose in a really bad month?" </a:t>
            </a:r>
            <a:br>
              <a:rPr lang="en-US" smtClean="0"/>
            </a:br>
            <a:r>
              <a:rPr lang="en-US" smtClean="0"/>
              <a:t/>
            </a:r>
            <a:br>
              <a:rPr lang="en-US" smtClean="0"/>
            </a:br>
            <a:r>
              <a:rPr lang="en-US" smtClean="0"/>
              <a:t>A VAR statistic has three components: a time period, a confidence level and a loss amount (or loss percentage). </a:t>
            </a:r>
          </a:p>
          <a:p>
            <a:pPr eaLnBrk="1" hangingPunct="1"/>
            <a:r>
              <a:rPr lang="en-US" smtClean="0"/>
              <a:t>The "VAR question" has three elements: a relatively high level of confidence (typically either 95% or 99%), a time period (a day, a month or a year) and an estimate of investment loss (expressed either in dollar or percentage terms). </a:t>
            </a:r>
            <a:br>
              <a:rPr lang="en-US" smtClean="0"/>
            </a:br>
            <a:r>
              <a:rPr lang="en-US" smtClean="0"/>
              <a:t/>
            </a:r>
            <a:br>
              <a:rPr lang="en-US" smtClean="0"/>
            </a:br>
            <a:r>
              <a:rPr lang="en-US" smtClean="0"/>
              <a:t>The remaining graphics get to the heart of the carbon market simulation. These risk statistics provide energy or carbon analysts with information about how your Co2 rates are fluctuating over time and the amount of allowances you may have to purchase to offset those increases.</a:t>
            </a:r>
          </a:p>
          <a:p>
            <a:pPr eaLnBrk="1" hangingPunct="1"/>
            <a:endParaRPr lang="en-US" smtClean="0"/>
          </a:p>
          <a:p>
            <a:pPr eaLnBrk="1" hangingPunct="1"/>
            <a:r>
              <a:rPr lang="en-US" smtClean="0"/>
              <a:t>Also, looking at this over time we can see that as we look into the future, the underlying volatility widens our confidence intervals. </a:t>
            </a:r>
          </a:p>
          <a:p>
            <a:pPr eaLnBrk="1" hangingPunct="1"/>
            <a:endParaRPr lang="en-US" smtClean="0"/>
          </a:p>
        </p:txBody>
      </p:sp>
      <p:sp>
        <p:nvSpPr>
          <p:cNvPr id="45060" name="Footer Placeholder 3"/>
          <p:cNvSpPr>
            <a:spLocks noGrp="1"/>
          </p:cNvSpPr>
          <p:nvPr>
            <p:ph type="ftr" sz="quarter" idx="4"/>
          </p:nvPr>
        </p:nvSpPr>
        <p:spPr>
          <a:noFill/>
        </p:spPr>
        <p:txBody>
          <a:bodyPr/>
          <a:lstStyle/>
          <a:p>
            <a:r>
              <a:rPr lang="en-US" smtClean="0"/>
              <a:t>Copyright © 2008, SAS Institute Inc. All rights reserved.</a:t>
            </a:r>
            <a:endParaRPr lang="en-US" sz="1200" smtClean="0">
              <a:latin typeface="Times New Roman" pitchFamily="18" charset="0"/>
            </a:endParaRPr>
          </a:p>
        </p:txBody>
      </p:sp>
      <p:sp>
        <p:nvSpPr>
          <p:cNvPr id="45061" name="Slide Number Placeholder 4"/>
          <p:cNvSpPr>
            <a:spLocks noGrp="1"/>
          </p:cNvSpPr>
          <p:nvPr>
            <p:ph type="sldNum" sz="quarter" idx="5"/>
          </p:nvPr>
        </p:nvSpPr>
        <p:spPr>
          <a:noFill/>
        </p:spPr>
        <p:txBody>
          <a:bodyPr/>
          <a:lstStyle/>
          <a:p>
            <a:fld id="{8C09AFD2-C704-4104-9E4B-8E4705A7EFA5}" type="slidenum">
              <a:rPr lang="en-US" smtClean="0"/>
              <a:pPr/>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EAFE36F-260A-4632-821A-6A01AE2DFB44}" type="slidenum">
              <a:rPr lang="en-US" smtClean="0"/>
              <a:pPr/>
              <a:t>18</a:t>
            </a:fld>
            <a:endParaRPr lang="en-US" smtClean="0"/>
          </a:p>
        </p:txBody>
      </p:sp>
      <p:sp>
        <p:nvSpPr>
          <p:cNvPr id="40963" name="Rectangle 7"/>
          <p:cNvSpPr txBox="1">
            <a:spLocks noGrp="1" noChangeArrowheads="1"/>
          </p:cNvSpPr>
          <p:nvPr/>
        </p:nvSpPr>
        <p:spPr bwMode="auto">
          <a:xfrm>
            <a:off x="3886633" y="8687982"/>
            <a:ext cx="2971367" cy="456019"/>
          </a:xfrm>
          <a:prstGeom prst="rect">
            <a:avLst/>
          </a:prstGeom>
          <a:noFill/>
          <a:ln w="9525">
            <a:noFill/>
            <a:miter lim="800000"/>
            <a:headEnd/>
            <a:tailEnd/>
          </a:ln>
        </p:spPr>
        <p:txBody>
          <a:bodyPr lIns="90447" tIns="45226" rIns="90447" bIns="45226" anchor="b"/>
          <a:lstStyle/>
          <a:p>
            <a:pPr algn="r" defTabSz="903288"/>
            <a:fld id="{813C5ED7-F66A-4D44-A06E-2DD70B6B80C1}" type="slidenum">
              <a:rPr lang="en-US" sz="1200">
                <a:solidFill>
                  <a:srgbClr val="FFFFFF"/>
                </a:solidFill>
                <a:latin typeface="Verdana" pitchFamily="34" charset="0"/>
              </a:rPr>
              <a:pPr algn="r" defTabSz="903288"/>
              <a:t>18</a:t>
            </a:fld>
            <a:endParaRPr lang="en-US" sz="1200">
              <a:solidFill>
                <a:srgbClr val="FFFFFF"/>
              </a:solidFill>
              <a:latin typeface="Verdana" pitchFamily="34" charset="0"/>
            </a:endParaRPr>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xfrm>
            <a:off x="913643" y="4343253"/>
            <a:ext cx="5030715" cy="4114505"/>
          </a:xfrm>
          <a:noFill/>
          <a:ln/>
        </p:spPr>
        <p:txBody>
          <a:bodyPr lIns="90447" tIns="45226" rIns="90447" bIns="45226"/>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summarize the outcomes anticipated, organizations are adopting sustainability programs to:</a:t>
            </a:r>
          </a:p>
          <a:p>
            <a:r>
              <a:rPr lang="en-US" dirty="0" smtClean="0"/>
              <a:t>(note each bullet)</a:t>
            </a:r>
          </a:p>
          <a:p>
            <a:endParaRPr lang="en-US" dirty="0" smtClean="0"/>
          </a:p>
          <a:p>
            <a:r>
              <a:rPr lang="en-US" dirty="0" smtClean="0"/>
              <a:t>These all have bottom line benefit.  And that’s why the theme</a:t>
            </a:r>
            <a:r>
              <a:rPr lang="en-US" baseline="0" dirty="0" smtClean="0"/>
              <a:t> of our event today has been focused on maximizing impact even in challenging economic times.  There is a business case for sustainable innovation.</a:t>
            </a:r>
            <a:endParaRPr lang="en-US" dirty="0"/>
          </a:p>
        </p:txBody>
      </p:sp>
      <p:sp>
        <p:nvSpPr>
          <p:cNvPr id="4" name="Footer Placeholder 3"/>
          <p:cNvSpPr>
            <a:spLocks noGrp="1"/>
          </p:cNvSpPr>
          <p:nvPr>
            <p:ph type="ftr" sz="quarter" idx="10"/>
          </p:nvPr>
        </p:nvSpPr>
        <p:spPr/>
        <p:txBody>
          <a:bodyPr/>
          <a:lstStyle/>
          <a:p>
            <a:pPr>
              <a:defRPr/>
            </a:pPr>
            <a:r>
              <a:rPr lang="en-US" dirty="0" smtClean="0"/>
              <a:t>Copyright © 2008, SAS Institute Inc. All rights reserved.</a:t>
            </a:r>
            <a:endParaRPr lang="en-US" sz="1200" dirty="0">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E218C4A7-0129-420B-ACB6-6A33C667E83A}"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EAFE36F-260A-4632-821A-6A01AE2DFB44}" type="slidenum">
              <a:rPr lang="en-US" smtClean="0"/>
              <a:pPr/>
              <a:t>20</a:t>
            </a:fld>
            <a:endParaRPr lang="en-US" smtClean="0"/>
          </a:p>
        </p:txBody>
      </p:sp>
      <p:sp>
        <p:nvSpPr>
          <p:cNvPr id="40963" name="Rectangle 7"/>
          <p:cNvSpPr txBox="1">
            <a:spLocks noGrp="1" noChangeArrowheads="1"/>
          </p:cNvSpPr>
          <p:nvPr/>
        </p:nvSpPr>
        <p:spPr bwMode="auto">
          <a:xfrm>
            <a:off x="3886633" y="8687982"/>
            <a:ext cx="2971367" cy="456019"/>
          </a:xfrm>
          <a:prstGeom prst="rect">
            <a:avLst/>
          </a:prstGeom>
          <a:noFill/>
          <a:ln w="9525">
            <a:noFill/>
            <a:miter lim="800000"/>
            <a:headEnd/>
            <a:tailEnd/>
          </a:ln>
        </p:spPr>
        <p:txBody>
          <a:bodyPr lIns="90447" tIns="45226" rIns="90447" bIns="45226" anchor="b"/>
          <a:lstStyle/>
          <a:p>
            <a:pPr algn="r" defTabSz="903288"/>
            <a:fld id="{813C5ED7-F66A-4D44-A06E-2DD70B6B80C1}" type="slidenum">
              <a:rPr lang="en-US" sz="1200">
                <a:solidFill>
                  <a:srgbClr val="FFFFFF"/>
                </a:solidFill>
                <a:latin typeface="Verdana" pitchFamily="34" charset="0"/>
              </a:rPr>
              <a:pPr algn="r" defTabSz="903288"/>
              <a:t>20</a:t>
            </a:fld>
            <a:endParaRPr lang="en-US" sz="1200">
              <a:solidFill>
                <a:srgbClr val="FFFFFF"/>
              </a:solidFill>
              <a:latin typeface="Verdana" pitchFamily="34" charset="0"/>
            </a:endParaRPr>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xfrm>
            <a:off x="913643" y="4343253"/>
            <a:ext cx="5030715" cy="4114505"/>
          </a:xfrm>
          <a:noFill/>
          <a:ln/>
        </p:spPr>
        <p:txBody>
          <a:bodyPr lIns="90447" tIns="45226" rIns="90447" bIns="45226"/>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6C3B2AA-0DA3-4025-B2A4-2DB0131E7907}" type="slidenum">
              <a:rPr lang="en-US" smtClean="0"/>
              <a:pPr/>
              <a:t>2</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07152" y="4324068"/>
            <a:ext cx="5043697" cy="4172061"/>
          </a:xfrm>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84614" y="8685214"/>
            <a:ext cx="2971800" cy="457200"/>
          </a:xfrm>
          <a:prstGeom prst="rect">
            <a:avLst/>
          </a:prstGeom>
          <a:noFill/>
          <a:ln w="9525">
            <a:noFill/>
            <a:miter lim="800000"/>
            <a:headEnd/>
            <a:tailEnd/>
          </a:ln>
        </p:spPr>
        <p:txBody>
          <a:bodyPr lIns="92137" tIns="46070" rIns="92137" bIns="46070" anchor="b"/>
          <a:lstStyle/>
          <a:p>
            <a:pPr algn="r" defTabSz="911933"/>
            <a:fld id="{23B51BD4-A19E-4A47-8C3B-8382C3F0C642}" type="slidenum">
              <a:rPr lang="en-US" sz="1200">
                <a:solidFill>
                  <a:schemeClr val="tx1"/>
                </a:solidFill>
              </a:rPr>
              <a:pPr algn="r" defTabSz="911933"/>
              <a:t>21</a:t>
            </a:fld>
            <a:endParaRPr lang="en-US" sz="1200" dirty="0">
              <a:solidFill>
                <a:schemeClr val="tx1"/>
              </a:solidFill>
            </a:endParaRPr>
          </a:p>
        </p:txBody>
      </p:sp>
      <p:sp>
        <p:nvSpPr>
          <p:cNvPr id="113667" name="Rectangle 2"/>
          <p:cNvSpPr>
            <a:spLocks noGrp="1" noRot="1" noChangeAspect="1" noChangeArrowheads="1" noTextEdit="1"/>
          </p:cNvSpPr>
          <p:nvPr>
            <p:ph type="sldImg"/>
          </p:nvPr>
        </p:nvSpPr>
        <p:spPr>
          <a:xfrm>
            <a:off x="1144588" y="685800"/>
            <a:ext cx="4572000" cy="3429000"/>
          </a:xfrm>
          <a:ln/>
        </p:spPr>
      </p:sp>
      <p:sp>
        <p:nvSpPr>
          <p:cNvPr id="113668" name="Rectangle 3"/>
          <p:cNvSpPr>
            <a:spLocks noGrp="1" noChangeArrowheads="1"/>
          </p:cNvSpPr>
          <p:nvPr>
            <p:ph type="body" idx="1"/>
          </p:nvPr>
        </p:nvSpPr>
        <p:spPr>
          <a:noFill/>
          <a:ln/>
        </p:spPr>
        <p:txBody>
          <a:bodyPr lIns="92137" tIns="46070" rIns="92137" bIns="46070"/>
          <a:lstStyle/>
          <a:p>
            <a:r>
              <a:rPr lang="en-US" b="0" dirty="0" smtClean="0"/>
              <a:t>SAS has worked in the past with many customers to improve their energy consumption, reduce waste and optimize transportation.</a:t>
            </a:r>
          </a:p>
          <a:p>
            <a:r>
              <a:rPr lang="en-US" b="0" dirty="0" smtClean="0"/>
              <a:t>SAS has a culture of innovation – SAS spend 24% of its revenue in R&amp;D – and collaboration with its customers.</a:t>
            </a:r>
          </a:p>
          <a:p>
            <a:r>
              <a:rPr lang="en-US" b="0" dirty="0" smtClean="0"/>
              <a:t>That’s why SAS solution respond to our customer’s needs and developing solutions asked for by our customers is SAS’s most effective marketing strategy.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Bunge is the largest fertiliser and agribusiness in Brazil.</a:t>
            </a:r>
          </a:p>
          <a:p>
            <a:r>
              <a:rPr lang="en-GB" dirty="0" smtClean="0"/>
              <a:t>Bunge collects agricultural products like soybean and wheat</a:t>
            </a:r>
            <a:r>
              <a:rPr lang="en-GB" baseline="0" dirty="0" smtClean="0"/>
              <a:t> from farmers, brings it to Bunge 28 plants and exports goods over 8 ports. The inbound and outbound distribution network contains 200 silo’s.</a:t>
            </a:r>
          </a:p>
          <a:p>
            <a:r>
              <a:rPr lang="en-GB" baseline="0" dirty="0" smtClean="0"/>
              <a:t>All transport between all these distribution </a:t>
            </a:r>
            <a:r>
              <a:rPr lang="en-GB" baseline="0" dirty="0" err="1" smtClean="0"/>
              <a:t>centers</a:t>
            </a:r>
            <a:r>
              <a:rPr lang="en-GB" baseline="0" dirty="0" smtClean="0"/>
              <a:t> is optimised by SAS. SAS determines not only the shortest routes and location of distribution </a:t>
            </a:r>
            <a:r>
              <a:rPr lang="en-GB" baseline="0" dirty="0" err="1" smtClean="0"/>
              <a:t>centers</a:t>
            </a:r>
            <a:r>
              <a:rPr lang="en-GB" baseline="0" dirty="0" smtClean="0"/>
              <a:t> but selects also the most economical way of transport by air, train or road.</a:t>
            </a:r>
          </a:p>
          <a:p>
            <a:r>
              <a:rPr lang="en-GB" baseline="0" dirty="0" smtClean="0"/>
              <a:t>This saves Bunge a lot of money if you know that Bunge pays yearly 700 </a:t>
            </a:r>
            <a:r>
              <a:rPr lang="en-GB" baseline="0" dirty="0" err="1" smtClean="0"/>
              <a:t>mio</a:t>
            </a:r>
            <a:r>
              <a:rPr lang="en-GB" baseline="0" dirty="0" smtClean="0"/>
              <a:t>$ on freight costs.</a:t>
            </a:r>
            <a:endParaRPr lang="en-GB" dirty="0"/>
          </a:p>
        </p:txBody>
      </p:sp>
      <p:sp>
        <p:nvSpPr>
          <p:cNvPr id="4" name="Footer Placeholder 3"/>
          <p:cNvSpPr>
            <a:spLocks noGrp="1"/>
          </p:cNvSpPr>
          <p:nvPr>
            <p:ph type="ftr" sz="quarter" idx="10"/>
          </p:nvPr>
        </p:nvSpPr>
        <p:spPr/>
        <p:txBody>
          <a:bodyPr/>
          <a:lstStyle/>
          <a:p>
            <a:r>
              <a:rPr lang="en-US" dirty="0" smtClean="0"/>
              <a:t>Copyright © 2008, SAS Institute Inc. All rights reserved.</a:t>
            </a:r>
            <a:endParaRPr lang="en-US" sz="1200" dirty="0">
              <a:latin typeface="Times New Roman" pitchFamily="18" charset="0"/>
            </a:endParaRPr>
          </a:p>
        </p:txBody>
      </p:sp>
      <p:sp>
        <p:nvSpPr>
          <p:cNvPr id="5" name="Slide Number Placeholder 4"/>
          <p:cNvSpPr>
            <a:spLocks noGrp="1"/>
          </p:cNvSpPr>
          <p:nvPr>
            <p:ph type="sldNum" sz="quarter" idx="11"/>
          </p:nvPr>
        </p:nvSpPr>
        <p:spPr/>
        <p:txBody>
          <a:bodyPr/>
          <a:lstStyle/>
          <a:p>
            <a:fld id="{17CE9D81-486D-4321-8100-C01CF449A63E}"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825090A-3598-44D8-B855-051AFC773DBA}" type="slidenum">
              <a:rPr lang="en-US" smtClean="0"/>
              <a:pPr/>
              <a:t>3</a:t>
            </a:fld>
            <a:endParaRPr lang="en-US" smtClean="0"/>
          </a:p>
        </p:txBody>
      </p:sp>
      <p:sp>
        <p:nvSpPr>
          <p:cNvPr id="28675" name="Rectangle 7"/>
          <p:cNvSpPr txBox="1">
            <a:spLocks noGrp="1" noChangeArrowheads="1"/>
          </p:cNvSpPr>
          <p:nvPr/>
        </p:nvSpPr>
        <p:spPr bwMode="auto">
          <a:xfrm>
            <a:off x="3886633" y="8687982"/>
            <a:ext cx="2971367" cy="456019"/>
          </a:xfrm>
          <a:prstGeom prst="rect">
            <a:avLst/>
          </a:prstGeom>
          <a:noFill/>
          <a:ln w="9525">
            <a:noFill/>
            <a:miter lim="800000"/>
            <a:headEnd/>
            <a:tailEnd/>
          </a:ln>
        </p:spPr>
        <p:txBody>
          <a:bodyPr lIns="90447" tIns="45226" rIns="90447" bIns="45226" anchor="b"/>
          <a:lstStyle/>
          <a:p>
            <a:pPr algn="r" defTabSz="903288"/>
            <a:fld id="{1C5F903E-5A66-4B12-A66F-06B0A5C4F02B}" type="slidenum">
              <a:rPr lang="en-US" sz="1200">
                <a:solidFill>
                  <a:srgbClr val="FFFFFF"/>
                </a:solidFill>
                <a:latin typeface="Verdana" pitchFamily="34" charset="0"/>
              </a:rPr>
              <a:pPr algn="r" defTabSz="903288"/>
              <a:t>3</a:t>
            </a:fld>
            <a:endParaRPr lang="en-US" sz="1200">
              <a:solidFill>
                <a:srgbClr val="FFFFFF"/>
              </a:solidFill>
              <a:latin typeface="Verdana" pitchFamily="34" charset="0"/>
            </a:endParaRPr>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xfrm>
            <a:off x="913643" y="4343253"/>
            <a:ext cx="5030715" cy="4114505"/>
          </a:xfrm>
          <a:noFill/>
          <a:ln/>
        </p:spPr>
        <p:txBody>
          <a:bodyPr lIns="90447" tIns="45226" rIns="90447" bIns="45226"/>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5995" y="8684460"/>
            <a:ext cx="2970471" cy="458122"/>
          </a:xfrm>
          <a:prstGeom prst="rect">
            <a:avLst/>
          </a:prstGeom>
          <a:noFill/>
          <a:ln w="9525">
            <a:noFill/>
            <a:miter lim="800000"/>
            <a:headEnd/>
            <a:tailEnd/>
          </a:ln>
        </p:spPr>
        <p:txBody>
          <a:bodyPr lIns="92140" tIns="46070" rIns="92140" bIns="46070" anchor="b"/>
          <a:lstStyle/>
          <a:p>
            <a:pPr algn="r" defTabSz="922131"/>
            <a:fld id="{CA5CB7BA-C26C-41DC-A215-1E19E9BFD051}" type="slidenum">
              <a:rPr lang="en-US" sz="1300">
                <a:solidFill>
                  <a:schemeClr val="tx1"/>
                </a:solidFill>
                <a:latin typeface="Times New Roman" pitchFamily="18" charset="0"/>
              </a:rPr>
              <a:pPr algn="r" defTabSz="922131"/>
              <a:t>4</a:t>
            </a:fld>
            <a:endParaRPr lang="en-US" sz="1300" dirty="0">
              <a:solidFill>
                <a:schemeClr val="tx1"/>
              </a:solidFill>
              <a:latin typeface="Times New Roman" pitchFamily="18" charset="0"/>
            </a:endParaRPr>
          </a:p>
        </p:txBody>
      </p:sp>
      <p:sp>
        <p:nvSpPr>
          <p:cNvPr id="132099" name="Rectangle 2"/>
          <p:cNvSpPr>
            <a:spLocks noGrp="1" noRot="1" noChangeAspect="1" noChangeArrowheads="1" noTextEdit="1"/>
          </p:cNvSpPr>
          <p:nvPr>
            <p:ph type="sldImg"/>
          </p:nvPr>
        </p:nvSpPr>
        <p:spPr>
          <a:xfrm>
            <a:off x="1144588" y="687388"/>
            <a:ext cx="4570412" cy="3427412"/>
          </a:xfrm>
          <a:ln/>
        </p:spPr>
      </p:sp>
      <p:sp>
        <p:nvSpPr>
          <p:cNvPr id="132100" name="Rectangle 3"/>
          <p:cNvSpPr>
            <a:spLocks noGrp="1" noChangeArrowheads="1"/>
          </p:cNvSpPr>
          <p:nvPr>
            <p:ph type="body" idx="1"/>
          </p:nvPr>
        </p:nvSpPr>
        <p:spPr>
          <a:xfrm>
            <a:off x="685494" y="4342939"/>
            <a:ext cx="5487013" cy="4114588"/>
          </a:xfrm>
        </p:spPr>
        <p:txBody>
          <a:bodyPr lIns="92140" tIns="46070" rIns="92140" bIns="46070"/>
          <a:lstStyle/>
          <a:p>
            <a:pPr eaLnBrk="1" hangingPunct="1"/>
            <a:r>
              <a:rPr lang="en-US" b="1" smtClean="0"/>
              <a:t>Sustainability is all about clever usage of resources</a:t>
            </a:r>
          </a:p>
          <a:p>
            <a:pPr eaLnBrk="1" hangingPunct="1"/>
            <a:r>
              <a:rPr lang="en-US" b="1" smtClean="0"/>
              <a:t>Understand that if you use them too much today, you will not have them available tomorrow</a:t>
            </a:r>
          </a:p>
          <a:p>
            <a:pPr eaLnBrk="1" hangingPunct="1"/>
            <a:r>
              <a:rPr lang="en-US" b="1" smtClean="0"/>
              <a:t>Every newspaper, every TV channel talks about green, climate change, global warming.</a:t>
            </a:r>
          </a:p>
          <a:p>
            <a:pPr eaLnBrk="1" hangingPunct="1"/>
            <a:r>
              <a:rPr lang="en-US" b="1" smtClean="0"/>
              <a:t>All this topics come to sustainability, but sustainability is not only about environment, it’s also about social responsibility and economic balance.</a:t>
            </a:r>
          </a:p>
          <a:p>
            <a:pPr eaLnBrk="1" hangingPunct="1"/>
            <a:r>
              <a:rPr lang="en-US" b="1" smtClean="0"/>
              <a:t>It's by managing correctly this three aspects that you will achieve a true sustainable business.</a:t>
            </a:r>
          </a:p>
          <a:p>
            <a:pPr eaLnBrk="1" hangingPunct="1"/>
            <a:r>
              <a:rPr lang="en-US" b="1" smtClean="0"/>
              <a:t>For example, if you sell a product that comes from a non-renewable source, sooner or later, your customers will stop buying from you and your business model will be in danger, so it’s time to start thinking on alternative business model that can guarantee a sustainable business model.</a:t>
            </a:r>
          </a:p>
          <a:p>
            <a:pPr eaLnBrk="1" hangingPunct="1"/>
            <a:endParaRPr lang="en-US" b="1" smtClean="0"/>
          </a:p>
          <a:p>
            <a:pPr eaLnBrk="1" hangingPunct="1"/>
            <a:endParaRPr lang="en-US" b="1" smtClean="0"/>
          </a:p>
          <a:p>
            <a:pPr eaLnBrk="1" hangingPunct="1"/>
            <a:endParaRPr lang="en-US" smtClean="0"/>
          </a:p>
          <a:p>
            <a:pPr eaLnBrk="1" hangingPunct="1"/>
            <a:endParaRPr lang="en-US" smtClean="0"/>
          </a:p>
          <a:p>
            <a:pPr eaLnBrk="1" hangingPunct="1"/>
            <a:r>
              <a:rPr lang="en-US" smtClean="0"/>
              <a:t>Just to clarify green-eco-earth-environmental-friendly semantics: sustainability incorporates three primary aspects of organizations:</a:t>
            </a:r>
          </a:p>
          <a:p>
            <a:pPr eaLnBrk="1" hangingPunct="1"/>
            <a:r>
              <a:rPr lang="en-US" smtClean="0"/>
              <a:t>  </a:t>
            </a:r>
          </a:p>
          <a:p>
            <a:pPr eaLnBrk="1" hangingPunct="1"/>
            <a:r>
              <a:rPr lang="en-US" smtClean="0"/>
              <a:t>Environmental, Social, and Economic.  </a:t>
            </a:r>
          </a:p>
          <a:p>
            <a:pPr eaLnBrk="1" hangingPunct="1"/>
            <a:endParaRPr lang="en-US" smtClean="0"/>
          </a:p>
          <a:p>
            <a:pPr eaLnBrk="1" hangingPunct="1"/>
            <a:r>
              <a:rPr lang="en-US" smtClean="0"/>
              <a:t>We’re talking about governmental or business entities that have a capacity to effect their environment, their people, or their economy… that is, every organized institution.   This is also known as the triple-bottom-line, planet, people, and profits.  </a:t>
            </a:r>
          </a:p>
          <a:p>
            <a:pPr eaLnBrk="1" hangingPunct="1"/>
            <a:endParaRPr lang="en-US" smtClean="0"/>
          </a:p>
          <a:p>
            <a:pPr eaLnBrk="1" hangingPunct="1"/>
            <a:r>
              <a:rPr lang="en-US" smtClean="0"/>
              <a:t>Environmental is typically the most ubiquitous given all the attention around climate change, water quality, etc., with social a close second, dealing with things like child labor, employee rights, and safety.  Economic is how we have historically measured a company; if they can’t stay in business, they’re hardly sustainable.  It’s important to recognize that with certain compliance initiatives such as Sarbanes Oxley, companies may be under greater to pressure to disclose “risks” associated with sustainability.  For example, if you sell a product that comes from a non-renewable source, how long will you be able to sustain that business model, and how soon before your customers stop buying those non-renewable products from you because of changes to their own business model.</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eaLnBrk="1" hangingPunct="1"/>
            <a:r>
              <a:rPr lang="en-US" smtClean="0"/>
              <a:t>This is a recent global study by McKinsey that highlights the various drivers of sustainability for different industries.</a:t>
            </a:r>
          </a:p>
          <a:p>
            <a:pPr eaLnBrk="1" hangingPunct="1"/>
            <a:r>
              <a:rPr lang="en-US" smtClean="0"/>
              <a:t/>
            </a:r>
            <a:br>
              <a:rPr lang="en-US" smtClean="0"/>
            </a:br>
            <a:r>
              <a:rPr lang="en-US" smtClean="0"/>
              <a:t>For </a:t>
            </a:r>
            <a:r>
              <a:rPr lang="en-US" b="1" smtClean="0"/>
              <a:t>Energy</a:t>
            </a:r>
            <a:r>
              <a:rPr lang="en-US" smtClean="0"/>
              <a:t>, we see the most significant factors influencing their sustainability programs are:</a:t>
            </a:r>
          </a:p>
          <a:p>
            <a:pPr eaLnBrk="1" hangingPunct="1">
              <a:buFontTx/>
              <a:buChar char="•"/>
            </a:pPr>
            <a:r>
              <a:rPr lang="en-US" smtClean="0"/>
              <a:t>Corporate Reputation</a:t>
            </a:r>
          </a:p>
          <a:p>
            <a:pPr eaLnBrk="1" hangingPunct="1">
              <a:buFontTx/>
              <a:buChar char="•"/>
            </a:pPr>
            <a:r>
              <a:rPr lang="en-US" smtClean="0"/>
              <a:t>Regulation</a:t>
            </a:r>
          </a:p>
          <a:p>
            <a:pPr eaLnBrk="1" hangingPunct="1">
              <a:buFontTx/>
              <a:buChar char="•"/>
            </a:pPr>
            <a:r>
              <a:rPr lang="en-US" smtClean="0"/>
              <a:t>Investment Opportunity</a:t>
            </a:r>
          </a:p>
        </p:txBody>
      </p:sp>
      <p:sp>
        <p:nvSpPr>
          <p:cNvPr id="31748" name="Footer Placeholder 3"/>
          <p:cNvSpPr>
            <a:spLocks noGrp="1"/>
          </p:cNvSpPr>
          <p:nvPr>
            <p:ph type="ftr" sz="quarter" idx="4"/>
          </p:nvPr>
        </p:nvSpPr>
        <p:spPr>
          <a:noFill/>
        </p:spPr>
        <p:txBody>
          <a:bodyPr/>
          <a:lstStyle/>
          <a:p>
            <a:r>
              <a:rPr lang="en-US" smtClean="0"/>
              <a:t>Copyright © 2008, SAS Institute Inc. All rights reserved.</a:t>
            </a:r>
            <a:endParaRPr lang="en-US" sz="1200" smtClean="0">
              <a:latin typeface="Times New Roman" pitchFamily="18" charset="0"/>
            </a:endParaRPr>
          </a:p>
        </p:txBody>
      </p:sp>
      <p:sp>
        <p:nvSpPr>
          <p:cNvPr id="31749" name="Slide Number Placeholder 4"/>
          <p:cNvSpPr>
            <a:spLocks noGrp="1"/>
          </p:cNvSpPr>
          <p:nvPr>
            <p:ph type="sldNum" sz="quarter" idx="5"/>
          </p:nvPr>
        </p:nvSpPr>
        <p:spPr>
          <a:noFill/>
        </p:spPr>
        <p:txBody>
          <a:bodyPr/>
          <a:lstStyle/>
          <a:p>
            <a:fld id="{C80E6506-5562-4027-BAA7-CA7698015D64}"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i="1" dirty="0" smtClean="0"/>
              <a:t>While the push towards sustainability is strongly adopted in management theory, it is difficult to implement in practice.  Why?</a:t>
            </a:r>
          </a:p>
          <a:p>
            <a:endParaRPr lang="en-US" dirty="0" smtClean="0"/>
          </a:p>
          <a:p>
            <a:r>
              <a:rPr lang="en-US" dirty="0" smtClean="0"/>
              <a:t>Evaluating tradeoffs:  If I have to make a capital investment to change a provider/process/product, what is it worth to me in terms of # and emissions?</a:t>
            </a:r>
          </a:p>
          <a:p>
            <a:endParaRPr lang="en-US" dirty="0" smtClean="0"/>
          </a:p>
          <a:p>
            <a:r>
              <a:rPr lang="en-US" dirty="0" smtClean="0"/>
              <a:t>The data is often spread out in the operating units.</a:t>
            </a:r>
          </a:p>
          <a:p>
            <a:endParaRPr lang="en-US" dirty="0" smtClean="0"/>
          </a:p>
          <a:p>
            <a:r>
              <a:rPr lang="en-US" dirty="0" smtClean="0"/>
              <a:t>The data might not exist today in traditional systems (you might capture how much $ you spent on utilities, but do you know the kilowatt hours?)</a:t>
            </a:r>
          </a:p>
          <a:p>
            <a:endParaRPr lang="en-US" dirty="0" smtClean="0"/>
          </a:p>
          <a:p>
            <a:r>
              <a:rPr lang="en-US" dirty="0" smtClean="0"/>
              <a:t>Stakeholders (regulators, shareholders, community groups, governments) are asking for more and more information.  A robust and flexible reporting environment is required to satisfy these demands.</a:t>
            </a:r>
          </a:p>
          <a:p>
            <a:endParaRPr lang="en-US" dirty="0" smtClean="0"/>
          </a:p>
          <a:p>
            <a:r>
              <a:rPr lang="en-US" dirty="0" smtClean="0"/>
              <a:t>Your suppliers &amp; distributors (value chain) do contribute materials and emissions to your processes.  This is a “scope 3” emission, but it can be significant.  How do you capture that data?</a:t>
            </a:r>
          </a:p>
        </p:txBody>
      </p:sp>
      <p:sp>
        <p:nvSpPr>
          <p:cNvPr id="34820" name="Footer Placeholder 3"/>
          <p:cNvSpPr>
            <a:spLocks noGrp="1"/>
          </p:cNvSpPr>
          <p:nvPr>
            <p:ph type="ftr" sz="quarter" idx="4"/>
          </p:nvPr>
        </p:nvSpPr>
        <p:spPr>
          <a:noFill/>
        </p:spPr>
        <p:txBody>
          <a:bodyPr/>
          <a:lstStyle/>
          <a:p>
            <a:r>
              <a:rPr lang="en-US" smtClean="0"/>
              <a:t>Copyright © 2008, SAS Institute Inc. All rights reserved.</a:t>
            </a:r>
            <a:endParaRPr lang="en-US" sz="1200" smtClean="0">
              <a:latin typeface="Times New Roman" pitchFamily="18" charset="0"/>
            </a:endParaRPr>
          </a:p>
        </p:txBody>
      </p:sp>
      <p:sp>
        <p:nvSpPr>
          <p:cNvPr id="34821" name="Slide Number Placeholder 4"/>
          <p:cNvSpPr>
            <a:spLocks noGrp="1"/>
          </p:cNvSpPr>
          <p:nvPr>
            <p:ph type="sldNum" sz="quarter" idx="5"/>
          </p:nvPr>
        </p:nvSpPr>
        <p:spPr>
          <a:noFill/>
        </p:spPr>
        <p:txBody>
          <a:bodyPr/>
          <a:lstStyle/>
          <a:p>
            <a:fld id="{777EE812-EA38-4830-965F-29B9225B7529}"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US" smtClean="0"/>
              <a:t>Governments, Non-Profits, and Industry Associations are providing management guidance on elements of sustainability performance and accounting for carbon emissions.</a:t>
            </a:r>
          </a:p>
          <a:p>
            <a:endParaRPr lang="en-US" smtClean="0"/>
          </a:p>
          <a:p>
            <a:r>
              <a:rPr lang="en-US" smtClean="0"/>
              <a:t>[AE – Ask the prospect if they are familiar with these organizations. SAS has adopted the GRI for performance reporting and the GHG Protocol for calculating carbon footprint]</a:t>
            </a:r>
          </a:p>
          <a:p>
            <a:r>
              <a:rPr lang="en-US" smtClean="0"/>
              <a:t>We can also support the voluntary reporting requirements outlined by IPIECA – International Petroleum Industry Environmental Conservation Association  http://www.ipieca.org/</a:t>
            </a:r>
          </a:p>
          <a:p>
            <a:endParaRPr lang="en-US" smtClean="0"/>
          </a:p>
          <a:p>
            <a:r>
              <a:rPr lang="en-US" smtClean="0"/>
              <a:t>Most of these organizations focus on environmental AND social excellence.</a:t>
            </a:r>
          </a:p>
        </p:txBody>
      </p:sp>
      <p:sp>
        <p:nvSpPr>
          <p:cNvPr id="35844" name="Footer Placeholder 3"/>
          <p:cNvSpPr>
            <a:spLocks noGrp="1"/>
          </p:cNvSpPr>
          <p:nvPr>
            <p:ph type="ftr" sz="quarter" idx="4"/>
          </p:nvPr>
        </p:nvSpPr>
        <p:spPr>
          <a:noFill/>
        </p:spPr>
        <p:txBody>
          <a:bodyPr/>
          <a:lstStyle/>
          <a:p>
            <a:r>
              <a:rPr lang="en-US" smtClean="0"/>
              <a:t>Copyright © 2008, SAS Institute Inc. All rights reserved.</a:t>
            </a:r>
            <a:endParaRPr lang="en-US" sz="1200" smtClean="0">
              <a:latin typeface="Times New Roman" pitchFamily="18" charset="0"/>
            </a:endParaRPr>
          </a:p>
        </p:txBody>
      </p:sp>
      <p:sp>
        <p:nvSpPr>
          <p:cNvPr id="35845" name="Slide Number Placeholder 4"/>
          <p:cNvSpPr>
            <a:spLocks noGrp="1"/>
          </p:cNvSpPr>
          <p:nvPr>
            <p:ph type="sldNum" sz="quarter" idx="5"/>
          </p:nvPr>
        </p:nvSpPr>
        <p:spPr>
          <a:noFill/>
        </p:spPr>
        <p:txBody>
          <a:bodyPr/>
          <a:lstStyle/>
          <a:p>
            <a:fld id="{FC738EED-A919-4762-BF2E-A63D3A0CCBDB}"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ftr" sz="quarter" idx="4"/>
          </p:nvPr>
        </p:nvSpPr>
        <p:spPr>
          <a:noFill/>
        </p:spPr>
        <p:txBody>
          <a:bodyPr/>
          <a:lstStyle/>
          <a:p>
            <a:r>
              <a:rPr lang="en-US" smtClean="0"/>
              <a:t>Copyright © 2006, SAS Institute Inc. All rights reserved.</a:t>
            </a:r>
            <a:endParaRPr lang="en-US" smtClean="0">
              <a:latin typeface="Times New Roman" pitchFamily="18" charset="0"/>
            </a:endParaRPr>
          </a:p>
        </p:txBody>
      </p:sp>
      <p:sp>
        <p:nvSpPr>
          <p:cNvPr id="32771" name="Rectangle 7"/>
          <p:cNvSpPr>
            <a:spLocks noGrp="1" noChangeArrowheads="1"/>
          </p:cNvSpPr>
          <p:nvPr>
            <p:ph type="sldNum" sz="quarter" idx="5"/>
          </p:nvPr>
        </p:nvSpPr>
        <p:spPr>
          <a:noFill/>
        </p:spPr>
        <p:txBody>
          <a:bodyPr/>
          <a:lstStyle/>
          <a:p>
            <a:fld id="{441581E2-3BEC-4A17-91A2-EDDE0CB8C989}" type="slidenum">
              <a:rPr lang="en-US" smtClean="0"/>
              <a:pPr/>
              <a:t>8</a:t>
            </a:fld>
            <a:endParaRPr lang="en-US" smtClean="0"/>
          </a:p>
        </p:txBody>
      </p:sp>
      <p:sp>
        <p:nvSpPr>
          <p:cNvPr id="32772" name="Rectangle 2"/>
          <p:cNvSpPr>
            <a:spLocks noGrp="1" noRot="1" noChangeAspect="1" noChangeArrowheads="1" noTextEdit="1"/>
          </p:cNvSpPr>
          <p:nvPr>
            <p:ph type="sldImg"/>
          </p:nvPr>
        </p:nvSpPr>
        <p:spPr>
          <a:ln/>
        </p:spPr>
      </p:sp>
      <p:sp>
        <p:nvSpPr>
          <p:cNvPr id="5125" name="Rectangle 3"/>
          <p:cNvSpPr>
            <a:spLocks noGrp="1" noChangeArrowheads="1"/>
          </p:cNvSpPr>
          <p:nvPr>
            <p:ph type="body" idx="1"/>
          </p:nvPr>
        </p:nvSpPr>
        <p:spPr>
          <a:ln/>
        </p:spPr>
        <p:txBody>
          <a:bodyPr/>
          <a:lstStyle/>
          <a:p>
            <a:pPr marL="309577" indent="-309577">
              <a:lnSpc>
                <a:spcPct val="90000"/>
              </a:lnSpc>
              <a:defRPr/>
            </a:pPr>
            <a:r>
              <a:rPr lang="en-US" sz="900" i="1" dirty="0" smtClean="0"/>
              <a:t>Where is your organization on this maturity curve?</a:t>
            </a:r>
          </a:p>
          <a:p>
            <a:pPr marL="309577" indent="-309577">
              <a:lnSpc>
                <a:spcPct val="90000"/>
              </a:lnSpc>
              <a:defRPr/>
            </a:pPr>
            <a:r>
              <a:rPr lang="en-US" sz="900" dirty="0" smtClean="0"/>
              <a:t>The five levels – Operate, Consolidate, Integrate, Optimize, and Innovate are all milestones in a company’s progress toward continuous “green” innovation. </a:t>
            </a:r>
          </a:p>
          <a:p>
            <a:pPr>
              <a:defRPr/>
            </a:pPr>
            <a:r>
              <a:rPr lang="en-US" sz="900" b="1" dirty="0" smtClean="0"/>
              <a:t>Level 1 – Operate:  Report on lagging environmental indicators, not tied to corporate strategy</a:t>
            </a:r>
            <a:endParaRPr lang="en-US" sz="900" dirty="0" smtClean="0"/>
          </a:p>
          <a:p>
            <a:pPr>
              <a:defRPr/>
            </a:pPr>
            <a:r>
              <a:rPr lang="en-US" sz="900" dirty="0" smtClean="0"/>
              <a:t>Generally, one person &lt;called “information maverick”&gt; can get to information. They may be tracking environmental performance measures, but information standards are fairly non-existent. Quality and consistency is very questionable – a lot of gut feel decisions occur. Most decisions are made here through raw instinct. They are unable to recognize opportunities and or risks associated with corporate sustainability.</a:t>
            </a:r>
          </a:p>
          <a:p>
            <a:pPr>
              <a:defRPr/>
            </a:pPr>
            <a:r>
              <a:rPr lang="en-US" sz="900" b="1" dirty="0" smtClean="0"/>
              <a:t>Level 2 – Consolidate: </a:t>
            </a:r>
            <a:endParaRPr lang="en-US" sz="900" dirty="0" smtClean="0"/>
          </a:p>
          <a:p>
            <a:pPr>
              <a:defRPr/>
            </a:pPr>
            <a:r>
              <a:rPr lang="en-US" sz="900" dirty="0" smtClean="0"/>
              <a:t>Here, in the consolidate level, the company has progressed to departmental or functional focal points, often to </a:t>
            </a:r>
            <a:r>
              <a:rPr lang="en-US" sz="900" b="1" dirty="0" smtClean="0"/>
              <a:t>quantify and validate</a:t>
            </a:r>
            <a:r>
              <a:rPr lang="en-US" sz="900" dirty="0" smtClean="0"/>
              <a:t> impacts such as greenhouse gas emissions. Capture and report on data in silos without an enterprise strategy.  Data are all locally stored and analyzed by individuals with experience in that subject area.</a:t>
            </a:r>
          </a:p>
          <a:p>
            <a:pPr>
              <a:defRPr/>
            </a:pPr>
            <a:r>
              <a:rPr lang="en-US" sz="900" b="1" dirty="0" smtClean="0"/>
              <a:t>Level 3 – Integrate:  </a:t>
            </a:r>
          </a:p>
          <a:p>
            <a:pPr>
              <a:defRPr/>
            </a:pPr>
            <a:r>
              <a:rPr lang="en-US" sz="900" dirty="0" smtClean="0"/>
              <a:t>Silos of information are integrated into an enterprise view of the company. Calculate, model and most importantly defend their strategies and calculations for sustainability.  They are establishing “green credibility”.  This is critical to attract capital investments and new talent. For the first time, managers can actually see across functions, and understand how the company performs as a whole entity. It is a new level of “carbon consciousness” that permeates the culture – both in the workplace and in the world.</a:t>
            </a:r>
          </a:p>
          <a:p>
            <a:pPr>
              <a:defRPr/>
            </a:pPr>
            <a:r>
              <a:rPr lang="en-US" sz="900" b="1" dirty="0" smtClean="0"/>
              <a:t>Level 4 – Optimize / Collaborate</a:t>
            </a:r>
            <a:endParaRPr lang="en-US" sz="900" dirty="0" smtClean="0"/>
          </a:p>
          <a:p>
            <a:pPr>
              <a:defRPr/>
            </a:pPr>
            <a:r>
              <a:rPr lang="en-US" sz="900" dirty="0" smtClean="0"/>
              <a:t>The company will quickly focus on market alignment to emerging standards and then – once aligned – will work toward incremental improvements.  This means increasing or driving revenue by quickly adapting to market changes – and then incrementally </a:t>
            </a:r>
            <a:r>
              <a:rPr lang="en-US" sz="900" b="1" dirty="0" smtClean="0"/>
              <a:t>removing cost AND carbon from the process wherever possible.</a:t>
            </a:r>
          </a:p>
          <a:p>
            <a:pPr>
              <a:defRPr/>
            </a:pPr>
            <a:r>
              <a:rPr lang="en-US" sz="900" b="1" dirty="0" smtClean="0"/>
              <a:t>Level 5 – Innovate </a:t>
            </a:r>
            <a:endParaRPr lang="en-US" sz="900" dirty="0" smtClean="0"/>
          </a:p>
          <a:p>
            <a:pPr>
              <a:defRPr/>
            </a:pPr>
            <a:r>
              <a:rPr lang="en-US" sz="900" dirty="0" smtClean="0"/>
              <a:t>Green IS your business; Convergence. When this happens, the intelligent enterprise will look to expand to new markets, new products, and new business models to create advantages over their competitors. </a:t>
            </a:r>
          </a:p>
          <a:p>
            <a:pPr>
              <a:defRPr/>
            </a:pPr>
            <a:endParaRPr lang="en-US" sz="900" dirty="0" smtClean="0"/>
          </a:p>
          <a:p>
            <a:pPr>
              <a:defRPr/>
            </a:pPr>
            <a:endParaRPr lang="en-US" sz="9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96AFFF2-CDA8-412E-B34C-1878D314C4D9}" type="slidenum">
              <a:rPr lang="en-US" smtClean="0"/>
              <a:pPr/>
              <a:t>9</a:t>
            </a:fld>
            <a:endParaRPr lang="en-US" smtClean="0"/>
          </a:p>
        </p:txBody>
      </p:sp>
      <p:sp>
        <p:nvSpPr>
          <p:cNvPr id="32771" name="Rectangle 7"/>
          <p:cNvSpPr txBox="1">
            <a:spLocks noGrp="1" noChangeArrowheads="1"/>
          </p:cNvSpPr>
          <p:nvPr/>
        </p:nvSpPr>
        <p:spPr bwMode="auto">
          <a:xfrm>
            <a:off x="3886633" y="8687982"/>
            <a:ext cx="2971367" cy="456019"/>
          </a:xfrm>
          <a:prstGeom prst="rect">
            <a:avLst/>
          </a:prstGeom>
          <a:noFill/>
          <a:ln w="9525">
            <a:noFill/>
            <a:miter lim="800000"/>
            <a:headEnd/>
            <a:tailEnd/>
          </a:ln>
        </p:spPr>
        <p:txBody>
          <a:bodyPr lIns="90447" tIns="45226" rIns="90447" bIns="45226" anchor="b"/>
          <a:lstStyle/>
          <a:p>
            <a:pPr algn="r" defTabSz="903288"/>
            <a:fld id="{450509B8-FBDC-4FAC-BC9D-34800F2BF3BD}" type="slidenum">
              <a:rPr lang="en-US" sz="1200">
                <a:solidFill>
                  <a:srgbClr val="FFFFFF"/>
                </a:solidFill>
                <a:latin typeface="Verdana" pitchFamily="34" charset="0"/>
              </a:rPr>
              <a:pPr algn="r" defTabSz="903288"/>
              <a:t>9</a:t>
            </a:fld>
            <a:endParaRPr lang="en-US" sz="1200">
              <a:solidFill>
                <a:srgbClr val="FFFFFF"/>
              </a:solidFill>
              <a:latin typeface="Verdana" pitchFamily="34" charset="0"/>
            </a:endParaRPr>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xfrm>
            <a:off x="913643" y="4343253"/>
            <a:ext cx="5030715" cy="4114505"/>
          </a:xfrm>
          <a:noFill/>
          <a:ln/>
        </p:spPr>
        <p:txBody>
          <a:bodyPr lIns="90447" tIns="45226" rIns="90447" bIns="45226"/>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8" descr="Titl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a:spLocks noChangeArrowheads="1"/>
          </p:cNvSpPr>
          <p:nvPr/>
        </p:nvSpPr>
        <p:spPr bwMode="auto">
          <a:xfrm>
            <a:off x="0" y="6543675"/>
            <a:ext cx="3505200" cy="304800"/>
          </a:xfrm>
          <a:prstGeom prst="rect">
            <a:avLst/>
          </a:prstGeom>
          <a:noFill/>
          <a:ln w="9525">
            <a:noFill/>
            <a:miter lim="800000"/>
            <a:headEnd/>
            <a:tailEnd/>
          </a:ln>
          <a:effectLst/>
        </p:spPr>
        <p:txBody>
          <a:bodyPr anchor="b"/>
          <a:lstStyle/>
          <a:p>
            <a:pPr eaLnBrk="0" hangingPunct="0">
              <a:defRPr/>
            </a:pPr>
            <a:r>
              <a:rPr lang="en-US" sz="600" b="1">
                <a:solidFill>
                  <a:srgbClr val="EAEAEA"/>
                </a:solidFill>
              </a:rPr>
              <a:t>Copyright © 2008, SAS Institute Inc. All rights reserved.</a:t>
            </a:r>
            <a:endParaRPr lang="en-US" sz="600">
              <a:solidFill>
                <a:srgbClr val="EAEAEA"/>
              </a:solidFill>
              <a:latin typeface="Times New Roman" pitchFamily="18" charset="0"/>
            </a:endParaRPr>
          </a:p>
        </p:txBody>
      </p:sp>
      <p:sp>
        <p:nvSpPr>
          <p:cNvPr id="6" name="Line 47"/>
          <p:cNvSpPr>
            <a:spLocks noChangeShapeType="1"/>
          </p:cNvSpPr>
          <p:nvPr/>
        </p:nvSpPr>
        <p:spPr bwMode="auto">
          <a:xfrm>
            <a:off x="5145088" y="4906963"/>
            <a:ext cx="3694112" cy="1587"/>
          </a:xfrm>
          <a:prstGeom prst="line">
            <a:avLst/>
          </a:prstGeom>
          <a:noFill/>
          <a:ln w="19050">
            <a:solidFill>
              <a:srgbClr val="C0C0C0"/>
            </a:solidFill>
            <a:round/>
            <a:headEnd/>
            <a:tailEnd/>
          </a:ln>
          <a:effectLst/>
        </p:spPr>
        <p:txBody>
          <a:bodyPr/>
          <a:lstStyle/>
          <a:p>
            <a:pPr algn="ctr">
              <a:spcBef>
                <a:spcPct val="50000"/>
              </a:spcBef>
              <a:spcAft>
                <a:spcPct val="17000"/>
              </a:spcAft>
              <a:buClr>
                <a:schemeClr val="tx1"/>
              </a:buClr>
              <a:buFont typeface="Wingdings" pitchFamily="2" charset="2"/>
              <a:buNone/>
              <a:defRPr/>
            </a:pPr>
            <a:endParaRPr lang="en-US"/>
          </a:p>
        </p:txBody>
      </p:sp>
      <p:sp>
        <p:nvSpPr>
          <p:cNvPr id="7" name="AutoShape 58"/>
          <p:cNvSpPr>
            <a:spLocks noChangeArrowheads="1"/>
          </p:cNvSpPr>
          <p:nvPr/>
        </p:nvSpPr>
        <p:spPr bwMode="auto">
          <a:xfrm>
            <a:off x="5943600" y="1601788"/>
            <a:ext cx="457200" cy="455612"/>
          </a:xfrm>
          <a:prstGeom prst="roundRect">
            <a:avLst>
              <a:gd name="adj" fmla="val 16667"/>
            </a:avLst>
          </a:prstGeom>
          <a:noFill/>
          <a:ln w="9525" algn="ctr">
            <a:solidFill>
              <a:srgbClr val="C0C0C0">
                <a:alpha val="80000"/>
              </a:srgbClr>
            </a:solidFill>
            <a:round/>
            <a:headEnd/>
            <a:tailEnd/>
          </a:ln>
          <a:effectLst/>
        </p:spPr>
        <p:txBody>
          <a:bodyPr wrap="none" lIns="82479" tIns="41239" rIns="82479" bIns="41239" anchor="ctr"/>
          <a:lstStyle/>
          <a:p>
            <a:pPr algn="ctr">
              <a:spcBef>
                <a:spcPct val="50000"/>
              </a:spcBef>
              <a:spcAft>
                <a:spcPct val="17000"/>
              </a:spcAft>
              <a:buClr>
                <a:schemeClr val="tx1"/>
              </a:buClr>
              <a:buFont typeface="Wingdings" pitchFamily="2" charset="2"/>
              <a:buNone/>
              <a:defRPr/>
            </a:pPr>
            <a:endParaRPr lang="en-US"/>
          </a:p>
        </p:txBody>
      </p:sp>
      <p:sp>
        <p:nvSpPr>
          <p:cNvPr id="8" name="AutoShape 59"/>
          <p:cNvSpPr>
            <a:spLocks noChangeArrowheads="1"/>
          </p:cNvSpPr>
          <p:nvPr/>
        </p:nvSpPr>
        <p:spPr bwMode="auto">
          <a:xfrm>
            <a:off x="6162675" y="1068388"/>
            <a:ext cx="771525" cy="768350"/>
          </a:xfrm>
          <a:prstGeom prst="roundRect">
            <a:avLst>
              <a:gd name="adj" fmla="val 16667"/>
            </a:avLst>
          </a:prstGeom>
          <a:solidFill>
            <a:srgbClr val="808080">
              <a:alpha val="17000"/>
            </a:srgbClr>
          </a:solidFill>
          <a:ln w="9525" algn="ctr">
            <a:noFill/>
            <a:round/>
            <a:headEnd/>
            <a:tailEnd/>
          </a:ln>
          <a:effectLst/>
        </p:spPr>
        <p:txBody>
          <a:bodyPr wrap="none" lIns="82479" tIns="41239" rIns="82479" bIns="41239" anchor="ctr"/>
          <a:lstStyle/>
          <a:p>
            <a:pPr algn="ctr">
              <a:spcBef>
                <a:spcPct val="50000"/>
              </a:spcBef>
              <a:spcAft>
                <a:spcPct val="17000"/>
              </a:spcAft>
              <a:buClr>
                <a:schemeClr val="tx1"/>
              </a:buClr>
              <a:buFont typeface="Wingdings" pitchFamily="2" charset="2"/>
              <a:buNone/>
              <a:defRPr/>
            </a:pPr>
            <a:endParaRPr lang="en-US"/>
          </a:p>
        </p:txBody>
      </p:sp>
      <p:sp>
        <p:nvSpPr>
          <p:cNvPr id="9" name="AutoShape 78"/>
          <p:cNvSpPr>
            <a:spLocks noChangeArrowheads="1"/>
          </p:cNvSpPr>
          <p:nvPr/>
        </p:nvSpPr>
        <p:spPr bwMode="auto">
          <a:xfrm>
            <a:off x="7467600" y="1828800"/>
            <a:ext cx="650875" cy="649288"/>
          </a:xfrm>
          <a:prstGeom prst="roundRect">
            <a:avLst>
              <a:gd name="adj" fmla="val 16667"/>
            </a:avLst>
          </a:prstGeom>
          <a:solidFill>
            <a:srgbClr val="C0C0C0">
              <a:alpha val="39999"/>
            </a:srgbClr>
          </a:solidFill>
          <a:ln w="9525" algn="ctr">
            <a:noFill/>
            <a:round/>
            <a:headEnd/>
            <a:tailEnd/>
          </a:ln>
          <a:effectLst/>
        </p:spPr>
        <p:txBody>
          <a:bodyPr wrap="none" lIns="82479" tIns="41239" rIns="82479" bIns="41239" anchor="ctr"/>
          <a:lstStyle/>
          <a:p>
            <a:pPr algn="ctr">
              <a:spcBef>
                <a:spcPct val="50000"/>
              </a:spcBef>
              <a:spcAft>
                <a:spcPct val="17000"/>
              </a:spcAft>
              <a:buClr>
                <a:schemeClr val="tx1"/>
              </a:buClr>
              <a:buFont typeface="Wingdings" pitchFamily="2" charset="2"/>
              <a:buNone/>
              <a:defRPr/>
            </a:pPr>
            <a:endParaRPr lang="en-US"/>
          </a:p>
        </p:txBody>
      </p:sp>
      <p:sp>
        <p:nvSpPr>
          <p:cNvPr id="10" name="AutoShape 79"/>
          <p:cNvSpPr>
            <a:spLocks noChangeArrowheads="1"/>
          </p:cNvSpPr>
          <p:nvPr/>
        </p:nvSpPr>
        <p:spPr bwMode="auto">
          <a:xfrm>
            <a:off x="7799388" y="2236788"/>
            <a:ext cx="811212" cy="809625"/>
          </a:xfrm>
          <a:prstGeom prst="roundRect">
            <a:avLst>
              <a:gd name="adj" fmla="val 16667"/>
            </a:avLst>
          </a:prstGeom>
          <a:solidFill>
            <a:srgbClr val="EAEAEA">
              <a:alpha val="50000"/>
            </a:srgbClr>
          </a:solidFill>
          <a:ln w="9525" algn="ctr">
            <a:solidFill>
              <a:srgbClr val="C0C0C0">
                <a:alpha val="63000"/>
              </a:srgbClr>
            </a:solidFill>
            <a:round/>
            <a:headEnd/>
            <a:tailEnd/>
          </a:ln>
          <a:effectLst/>
        </p:spPr>
        <p:txBody>
          <a:bodyPr wrap="none" lIns="82479" tIns="41239" rIns="82479" bIns="41239" anchor="ctr"/>
          <a:lstStyle/>
          <a:p>
            <a:pPr algn="ctr">
              <a:spcBef>
                <a:spcPct val="50000"/>
              </a:spcBef>
              <a:spcAft>
                <a:spcPct val="17000"/>
              </a:spcAft>
              <a:buClr>
                <a:schemeClr val="tx1"/>
              </a:buClr>
              <a:buFont typeface="Wingdings" pitchFamily="2" charset="2"/>
              <a:buNone/>
              <a:defRPr/>
            </a:pPr>
            <a:endParaRPr lang="en-US"/>
          </a:p>
        </p:txBody>
      </p:sp>
      <p:sp>
        <p:nvSpPr>
          <p:cNvPr id="11" name="AutoShape 93"/>
          <p:cNvSpPr>
            <a:spLocks noChangeArrowheads="1"/>
          </p:cNvSpPr>
          <p:nvPr/>
        </p:nvSpPr>
        <p:spPr bwMode="auto">
          <a:xfrm>
            <a:off x="6315075" y="2744788"/>
            <a:ext cx="238125" cy="236537"/>
          </a:xfrm>
          <a:prstGeom prst="roundRect">
            <a:avLst>
              <a:gd name="adj" fmla="val 16667"/>
            </a:avLst>
          </a:prstGeom>
          <a:noFill/>
          <a:ln w="9525" algn="ctr">
            <a:solidFill>
              <a:srgbClr val="C0C0C0"/>
            </a:solidFill>
            <a:round/>
            <a:headEnd/>
            <a:tailEnd/>
          </a:ln>
          <a:effectLst/>
        </p:spPr>
        <p:txBody>
          <a:bodyPr wrap="none" lIns="82479" tIns="41239" rIns="82479" bIns="41239" anchor="ctr"/>
          <a:lstStyle/>
          <a:p>
            <a:pPr algn="ctr">
              <a:spcBef>
                <a:spcPct val="50000"/>
              </a:spcBef>
              <a:spcAft>
                <a:spcPct val="17000"/>
              </a:spcAft>
              <a:buClr>
                <a:schemeClr val="tx1"/>
              </a:buClr>
              <a:buFont typeface="Wingdings" pitchFamily="2" charset="2"/>
              <a:buNone/>
              <a:defRPr/>
            </a:pPr>
            <a:endParaRPr lang="en-US"/>
          </a:p>
        </p:txBody>
      </p:sp>
      <p:sp>
        <p:nvSpPr>
          <p:cNvPr id="12" name="AutoShape 94"/>
          <p:cNvSpPr>
            <a:spLocks noChangeArrowheads="1"/>
          </p:cNvSpPr>
          <p:nvPr/>
        </p:nvSpPr>
        <p:spPr bwMode="auto">
          <a:xfrm>
            <a:off x="6477000" y="2895600"/>
            <a:ext cx="238125" cy="236538"/>
          </a:xfrm>
          <a:prstGeom prst="roundRect">
            <a:avLst>
              <a:gd name="adj" fmla="val 16667"/>
            </a:avLst>
          </a:prstGeom>
          <a:solidFill>
            <a:srgbClr val="EAEAEA">
              <a:alpha val="60001"/>
            </a:srgbClr>
          </a:solidFill>
          <a:ln w="9525" algn="ctr">
            <a:noFill/>
            <a:round/>
            <a:headEnd/>
            <a:tailEnd/>
          </a:ln>
          <a:effectLst/>
        </p:spPr>
        <p:txBody>
          <a:bodyPr wrap="none" lIns="82479" tIns="41239" rIns="82479" bIns="41239" anchor="ctr"/>
          <a:lstStyle/>
          <a:p>
            <a:pPr algn="ctr">
              <a:spcBef>
                <a:spcPct val="50000"/>
              </a:spcBef>
              <a:spcAft>
                <a:spcPct val="17000"/>
              </a:spcAft>
              <a:buClr>
                <a:schemeClr val="tx1"/>
              </a:buClr>
              <a:buFont typeface="Wingdings" pitchFamily="2" charset="2"/>
              <a:buNone/>
              <a:defRPr/>
            </a:pPr>
            <a:endParaRPr lang="en-US"/>
          </a:p>
        </p:txBody>
      </p:sp>
      <p:pic>
        <p:nvPicPr>
          <p:cNvPr id="13" name="Picture 134" descr="Bar_SAS2048"/>
          <p:cNvPicPr>
            <a:picLocks noChangeAspect="1" noChangeArrowheads="1"/>
          </p:cNvPicPr>
          <p:nvPr/>
        </p:nvPicPr>
        <p:blipFill>
          <a:blip r:embed="rId3" cstate="print"/>
          <a:srcRect/>
          <a:stretch>
            <a:fillRect/>
          </a:stretch>
        </p:blipFill>
        <p:spPr bwMode="auto">
          <a:xfrm>
            <a:off x="0" y="0"/>
            <a:ext cx="9144000" cy="517525"/>
          </a:xfrm>
          <a:prstGeom prst="rect">
            <a:avLst/>
          </a:prstGeom>
          <a:noFill/>
          <a:ln w="9525">
            <a:noFill/>
            <a:miter lim="800000"/>
            <a:headEnd/>
            <a:tailEnd/>
          </a:ln>
        </p:spPr>
      </p:pic>
      <p:sp>
        <p:nvSpPr>
          <p:cNvPr id="23596" name="Rectangle 44"/>
          <p:cNvSpPr>
            <a:spLocks noGrp="1" noChangeArrowheads="1"/>
          </p:cNvSpPr>
          <p:nvPr>
            <p:ph type="ctrTitle" sz="quarter"/>
          </p:nvPr>
        </p:nvSpPr>
        <p:spPr>
          <a:xfrm>
            <a:off x="5029200" y="4478338"/>
            <a:ext cx="3810000" cy="446087"/>
          </a:xfrm>
        </p:spPr>
        <p:txBody>
          <a:bodyPr anchor="b">
            <a:spAutoFit/>
          </a:bodyPr>
          <a:lstStyle>
            <a:lvl1pPr>
              <a:defRPr sz="2800" b="1">
                <a:solidFill>
                  <a:schemeClr val="tx1"/>
                </a:solidFill>
              </a:defRPr>
            </a:lvl1pPr>
          </a:lstStyle>
          <a:p>
            <a:r>
              <a:rPr lang="en-US" smtClean="0"/>
              <a:t>Click to edit Master title style</a:t>
            </a:r>
            <a:endParaRPr lang="en-US"/>
          </a:p>
        </p:txBody>
      </p:sp>
      <p:sp>
        <p:nvSpPr>
          <p:cNvPr id="23597" name="Rectangle 45"/>
          <p:cNvSpPr>
            <a:spLocks noGrp="1" noChangeArrowheads="1"/>
          </p:cNvSpPr>
          <p:nvPr>
            <p:ph type="subTitle" sz="quarter" idx="1"/>
          </p:nvPr>
        </p:nvSpPr>
        <p:spPr>
          <a:xfrm>
            <a:off x="5029200" y="4910138"/>
            <a:ext cx="3810000" cy="787400"/>
          </a:xfrm>
        </p:spPr>
        <p:txBody>
          <a:bodyPr/>
          <a:lstStyle>
            <a:lvl1pPr marL="0" indent="0">
              <a:lnSpc>
                <a:spcPct val="95000"/>
              </a:lnSpc>
              <a:spcBef>
                <a:spcPct val="0"/>
              </a:spcBef>
              <a:spcAft>
                <a:spcPct val="0"/>
              </a:spcAft>
              <a:buFont typeface="Wingdings" pitchFamily="2" charset="2"/>
              <a:buNone/>
              <a:defRPr sz="1600">
                <a:solidFill>
                  <a:schemeClr val="tx1"/>
                </a:solidFill>
                <a:latin typeface="Arial Narrow" pitchFamily="34" charset="0"/>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2288" y="609600"/>
            <a:ext cx="2171700" cy="2649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7188" y="609600"/>
            <a:ext cx="6362700" cy="2649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2057400"/>
            <a:ext cx="3505200" cy="1201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505200" cy="1201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357188" y="609600"/>
            <a:ext cx="868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5"/>
          <p:cNvSpPr>
            <a:spLocks noGrp="1" noChangeArrowheads="1"/>
          </p:cNvSpPr>
          <p:nvPr>
            <p:ph type="body" idx="1"/>
          </p:nvPr>
        </p:nvSpPr>
        <p:spPr bwMode="auto">
          <a:xfrm>
            <a:off x="990600" y="2057400"/>
            <a:ext cx="7162800" cy="12017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p:txBody>
      </p:sp>
      <p:sp>
        <p:nvSpPr>
          <p:cNvPr id="22534" name="Rectangle 6"/>
          <p:cNvSpPr>
            <a:spLocks noChangeArrowheads="1"/>
          </p:cNvSpPr>
          <p:nvPr/>
        </p:nvSpPr>
        <p:spPr bwMode="auto">
          <a:xfrm>
            <a:off x="0" y="6543675"/>
            <a:ext cx="3505200" cy="304800"/>
          </a:xfrm>
          <a:prstGeom prst="rect">
            <a:avLst/>
          </a:prstGeom>
          <a:noFill/>
          <a:ln w="9525">
            <a:noFill/>
            <a:miter lim="800000"/>
            <a:headEnd/>
            <a:tailEnd/>
          </a:ln>
          <a:effectLst/>
        </p:spPr>
        <p:txBody>
          <a:bodyPr anchor="b"/>
          <a:lstStyle/>
          <a:p>
            <a:pPr eaLnBrk="0" hangingPunct="0">
              <a:defRPr/>
            </a:pPr>
            <a:r>
              <a:rPr lang="en-US" sz="600" b="1">
                <a:solidFill>
                  <a:schemeClr val="accent1"/>
                </a:solidFill>
              </a:rPr>
              <a:t>Copyright © 2008, SAS Institute Inc. All rights reserved.</a:t>
            </a:r>
            <a:endParaRPr lang="en-US" sz="600">
              <a:solidFill>
                <a:schemeClr val="accent1"/>
              </a:solidFill>
              <a:latin typeface="Times New Roman" pitchFamily="18" charset="0"/>
            </a:endParaRPr>
          </a:p>
        </p:txBody>
      </p:sp>
      <p:pic>
        <p:nvPicPr>
          <p:cNvPr id="1029" name="Picture 52" descr="Bar_SAS2048"/>
          <p:cNvPicPr>
            <a:picLocks noChangeAspect="1" noChangeArrowheads="1"/>
          </p:cNvPicPr>
          <p:nvPr/>
        </p:nvPicPr>
        <p:blipFill>
          <a:blip r:embed="rId13" cstate="print"/>
          <a:srcRect/>
          <a:stretch>
            <a:fillRect/>
          </a:stretch>
        </p:blipFill>
        <p:spPr bwMode="auto">
          <a:xfrm>
            <a:off x="0" y="0"/>
            <a:ext cx="9144000" cy="517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8"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txStyles>
    <p:titleStyle>
      <a:lvl1pPr algn="l" rtl="0" eaLnBrk="0" fontAlgn="base" hangingPunct="0">
        <a:lnSpc>
          <a:spcPct val="83000"/>
        </a:lnSpc>
        <a:spcBef>
          <a:spcPct val="0"/>
        </a:spcBef>
        <a:spcAft>
          <a:spcPct val="0"/>
        </a:spcAft>
        <a:defRPr sz="3600">
          <a:solidFill>
            <a:srgbClr val="292929"/>
          </a:solidFill>
          <a:latin typeface="+mj-lt"/>
          <a:ea typeface="+mj-ea"/>
          <a:cs typeface="+mj-cs"/>
        </a:defRPr>
      </a:lvl1pPr>
      <a:lvl2pPr algn="l" rtl="0" eaLnBrk="0" fontAlgn="base" hangingPunct="0">
        <a:lnSpc>
          <a:spcPct val="83000"/>
        </a:lnSpc>
        <a:spcBef>
          <a:spcPct val="0"/>
        </a:spcBef>
        <a:spcAft>
          <a:spcPct val="0"/>
        </a:spcAft>
        <a:defRPr sz="3600">
          <a:solidFill>
            <a:srgbClr val="292929"/>
          </a:solidFill>
          <a:latin typeface="Arial Narrow" pitchFamily="34" charset="0"/>
        </a:defRPr>
      </a:lvl2pPr>
      <a:lvl3pPr algn="l" rtl="0" eaLnBrk="0" fontAlgn="base" hangingPunct="0">
        <a:lnSpc>
          <a:spcPct val="83000"/>
        </a:lnSpc>
        <a:spcBef>
          <a:spcPct val="0"/>
        </a:spcBef>
        <a:spcAft>
          <a:spcPct val="0"/>
        </a:spcAft>
        <a:defRPr sz="3600">
          <a:solidFill>
            <a:srgbClr val="292929"/>
          </a:solidFill>
          <a:latin typeface="Arial Narrow" pitchFamily="34" charset="0"/>
        </a:defRPr>
      </a:lvl3pPr>
      <a:lvl4pPr algn="l" rtl="0" eaLnBrk="0" fontAlgn="base" hangingPunct="0">
        <a:lnSpc>
          <a:spcPct val="83000"/>
        </a:lnSpc>
        <a:spcBef>
          <a:spcPct val="0"/>
        </a:spcBef>
        <a:spcAft>
          <a:spcPct val="0"/>
        </a:spcAft>
        <a:defRPr sz="3600">
          <a:solidFill>
            <a:srgbClr val="292929"/>
          </a:solidFill>
          <a:latin typeface="Arial Narrow" pitchFamily="34" charset="0"/>
        </a:defRPr>
      </a:lvl4pPr>
      <a:lvl5pPr algn="l" rtl="0" eaLnBrk="0" fontAlgn="base" hangingPunct="0">
        <a:lnSpc>
          <a:spcPct val="83000"/>
        </a:lnSpc>
        <a:spcBef>
          <a:spcPct val="0"/>
        </a:spcBef>
        <a:spcAft>
          <a:spcPct val="0"/>
        </a:spcAft>
        <a:defRPr sz="3600">
          <a:solidFill>
            <a:srgbClr val="292929"/>
          </a:solidFill>
          <a:latin typeface="Arial Narrow" pitchFamily="34" charset="0"/>
        </a:defRPr>
      </a:lvl5pPr>
      <a:lvl6pPr marL="457200" algn="l" rtl="0" eaLnBrk="1" fontAlgn="base" hangingPunct="1">
        <a:lnSpc>
          <a:spcPct val="83000"/>
        </a:lnSpc>
        <a:spcBef>
          <a:spcPct val="0"/>
        </a:spcBef>
        <a:spcAft>
          <a:spcPct val="0"/>
        </a:spcAft>
        <a:defRPr sz="3600">
          <a:solidFill>
            <a:srgbClr val="292929"/>
          </a:solidFill>
          <a:latin typeface="Arial Narrow" pitchFamily="34" charset="0"/>
        </a:defRPr>
      </a:lvl6pPr>
      <a:lvl7pPr marL="914400" algn="l" rtl="0" eaLnBrk="1" fontAlgn="base" hangingPunct="1">
        <a:lnSpc>
          <a:spcPct val="83000"/>
        </a:lnSpc>
        <a:spcBef>
          <a:spcPct val="0"/>
        </a:spcBef>
        <a:spcAft>
          <a:spcPct val="0"/>
        </a:spcAft>
        <a:defRPr sz="3600">
          <a:solidFill>
            <a:srgbClr val="292929"/>
          </a:solidFill>
          <a:latin typeface="Arial Narrow" pitchFamily="34" charset="0"/>
        </a:defRPr>
      </a:lvl7pPr>
      <a:lvl8pPr marL="1371600" algn="l" rtl="0" eaLnBrk="1" fontAlgn="base" hangingPunct="1">
        <a:lnSpc>
          <a:spcPct val="83000"/>
        </a:lnSpc>
        <a:spcBef>
          <a:spcPct val="0"/>
        </a:spcBef>
        <a:spcAft>
          <a:spcPct val="0"/>
        </a:spcAft>
        <a:defRPr sz="3600">
          <a:solidFill>
            <a:srgbClr val="292929"/>
          </a:solidFill>
          <a:latin typeface="Arial Narrow" pitchFamily="34" charset="0"/>
        </a:defRPr>
      </a:lvl8pPr>
      <a:lvl9pPr marL="1828800" algn="l" rtl="0" eaLnBrk="1" fontAlgn="base" hangingPunct="1">
        <a:lnSpc>
          <a:spcPct val="83000"/>
        </a:lnSpc>
        <a:spcBef>
          <a:spcPct val="0"/>
        </a:spcBef>
        <a:spcAft>
          <a:spcPct val="0"/>
        </a:spcAft>
        <a:defRPr sz="3600">
          <a:solidFill>
            <a:srgbClr val="292929"/>
          </a:solidFill>
          <a:latin typeface="Arial Narrow" pitchFamily="34" charset="0"/>
        </a:defRPr>
      </a:lvl9pPr>
    </p:titleStyle>
    <p:bodyStyle>
      <a:lvl1pPr marL="347663" indent="-347663" algn="l" rtl="0" eaLnBrk="0" fontAlgn="base" hangingPunct="0">
        <a:lnSpc>
          <a:spcPct val="90000"/>
        </a:lnSpc>
        <a:spcBef>
          <a:spcPct val="35000"/>
        </a:spcBef>
        <a:spcAft>
          <a:spcPct val="17000"/>
        </a:spcAft>
        <a:buClr>
          <a:schemeClr val="accent2"/>
        </a:buClr>
        <a:buFont typeface="Wingdings" pitchFamily="2" charset="2"/>
        <a:buChar char="§"/>
        <a:defRPr sz="2400">
          <a:solidFill>
            <a:srgbClr val="292929"/>
          </a:solidFill>
          <a:latin typeface="+mn-lt"/>
          <a:ea typeface="+mn-ea"/>
          <a:cs typeface="+mn-cs"/>
        </a:defRPr>
      </a:lvl1pPr>
      <a:lvl2pPr marL="684213" indent="-222250" algn="l" rtl="0" eaLnBrk="0" fontAlgn="base" hangingPunct="0">
        <a:lnSpc>
          <a:spcPct val="92000"/>
        </a:lnSpc>
        <a:spcBef>
          <a:spcPct val="17000"/>
        </a:spcBef>
        <a:spcAft>
          <a:spcPct val="17000"/>
        </a:spcAft>
        <a:buClr>
          <a:schemeClr val="accent2"/>
        </a:buClr>
        <a:buChar char="•"/>
        <a:defRPr sz="2000">
          <a:solidFill>
            <a:srgbClr val="292929"/>
          </a:solidFill>
          <a:latin typeface="+mn-lt"/>
        </a:defRPr>
      </a:lvl2pPr>
      <a:lvl3pPr marL="1025525" indent="-227013" algn="l" rtl="0" eaLnBrk="0" fontAlgn="base" hangingPunct="0">
        <a:lnSpc>
          <a:spcPct val="92000"/>
        </a:lnSpc>
        <a:spcBef>
          <a:spcPct val="17000"/>
        </a:spcBef>
        <a:spcAft>
          <a:spcPct val="17000"/>
        </a:spcAft>
        <a:buClr>
          <a:schemeClr val="tx1"/>
        </a:buClr>
        <a:buFont typeface="Arial" charset="0"/>
        <a:buChar char="−"/>
        <a:defRPr sz="2000">
          <a:solidFill>
            <a:srgbClr val="292929"/>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36.wmf"/><Relationship Id="rId3" Type="http://schemas.openxmlformats.org/officeDocument/2006/relationships/notesSlide" Target="../notesSlides/notesSlide21.xml"/><Relationship Id="rId7" Type="http://schemas.openxmlformats.org/officeDocument/2006/relationships/oleObject" Target="../embeddings/oleObject4.bin"/><Relationship Id="rId12"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7.bin"/><Relationship Id="rId5" Type="http://schemas.openxmlformats.org/officeDocument/2006/relationships/oleObject" Target="../embeddings/oleObject2.bin"/><Relationship Id="rId10" Type="http://schemas.openxmlformats.org/officeDocument/2006/relationships/image" Target="../media/image34.png"/><Relationship Id="rId4" Type="http://schemas.openxmlformats.org/officeDocument/2006/relationships/oleObject" Target="../embeddings/oleObject1.bin"/><Relationship Id="rId9" Type="http://schemas.openxmlformats.org/officeDocument/2006/relationships/oleObject" Target="../embeddings/oleObject6.bin"/><Relationship Id="rId14" Type="http://schemas.openxmlformats.org/officeDocument/2006/relationships/image" Target="../media/image37.gif"/></Relationships>
</file>

<file path=ppt/slides/_rels/slide23.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caedes.net/Zephir.cgi?lib=Caedes::Infopage&amp;image=Perehbas-1124660028.jp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lobalreporting.org/" TargetMode="External"/><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sz="quarter" idx="1"/>
          </p:nvPr>
        </p:nvSpPr>
        <p:spPr>
          <a:xfrm>
            <a:off x="3505200" y="4002572"/>
            <a:ext cx="5562600" cy="1331428"/>
          </a:xfrm>
          <a:prstGeom prst="roundRect">
            <a:avLst/>
          </a:prstGeom>
          <a:solidFill>
            <a:schemeClr val="accent6">
              <a:lumMod val="60000"/>
              <a:lumOff val="40000"/>
            </a:schemeClr>
          </a:solidFill>
          <a:ln>
            <a:noFill/>
          </a:ln>
          <a:effectLst>
            <a:outerShdw blurRad="44450" dist="27940" dir="5400000" algn="ctr">
              <a:srgbClr val="000000">
                <a:alpha val="32000"/>
              </a:srgbClr>
            </a:outerShdw>
            <a:reflection blurRad="6350" stA="50000" endA="300" endPos="38500" dist="50800" dir="5400000" sy="-100000" algn="bl" rotWithShape="0"/>
          </a:effectLst>
          <a:scene3d>
            <a:camera prst="orthographicFront">
              <a:rot lat="0" lon="0" rev="0"/>
            </a:camera>
            <a:lightRig rig="soft" dir="t">
              <a:rot lat="0" lon="0" rev="0"/>
            </a:lightRig>
          </a:scene3d>
          <a:sp3d prstMaterial="metal">
            <a:bevelT w="190500" h="38100"/>
          </a:sp3d>
        </p:spPr>
        <p:txBody>
          <a:bodyPr wrap="square" anchor="b">
            <a:spAutoFit/>
          </a:bodyPr>
          <a:lstStyle/>
          <a:p>
            <a:pPr algn="ctr">
              <a:buClrTx/>
              <a:defRPr/>
            </a:pPr>
            <a:r>
              <a:rPr lang="es-MX" sz="2800" kern="1200" dirty="0" smtClean="0">
                <a:solidFill>
                  <a:schemeClr val="bg1"/>
                </a:solidFill>
                <a:effectLst>
                  <a:outerShdw blurRad="38100" dist="38100" dir="2700000" algn="tl">
                    <a:srgbClr val="000000">
                      <a:alpha val="43137"/>
                    </a:srgbClr>
                  </a:outerShdw>
                </a:effectLst>
                <a:latin typeface="Arial" charset="0"/>
              </a:rPr>
              <a:t>Gestión del Desarrollo Sustentable</a:t>
            </a:r>
            <a:endParaRPr lang="en-US" sz="2800" kern="1200" dirty="0" smtClean="0">
              <a:solidFill>
                <a:schemeClr val="bg1"/>
              </a:solidFill>
              <a:effectLst>
                <a:outerShdw blurRad="38100" dist="38100" dir="2700000" algn="tl">
                  <a:srgbClr val="000000">
                    <a:alpha val="43137"/>
                  </a:srgbClr>
                </a:outerShdw>
              </a:effectLst>
              <a:latin typeface="Arial" charset="0"/>
            </a:endParaRPr>
          </a:p>
          <a:p>
            <a:pPr algn="ctr">
              <a:buClrTx/>
              <a:defRPr/>
            </a:pPr>
            <a:r>
              <a:rPr lang="es-MX" sz="2000" kern="1200" dirty="0" smtClean="0">
                <a:solidFill>
                  <a:schemeClr val="bg1"/>
                </a:solidFill>
                <a:effectLst>
                  <a:outerShdw blurRad="38100" dist="38100" dir="2700000" algn="tl">
                    <a:srgbClr val="000000">
                      <a:alpha val="43137"/>
                    </a:srgbClr>
                  </a:outerShdw>
                </a:effectLst>
                <a:latin typeface="Arial" charset="0"/>
              </a:rPr>
              <a:t>Plataforma  de Inteligencia Analítica </a:t>
            </a:r>
            <a:endParaRPr lang="es-MX" sz="2000" kern="1200" dirty="0" smtClean="0">
              <a:solidFill>
                <a:schemeClr val="bg1"/>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420756" y="2133600"/>
          <a:ext cx="84582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s-MX" dirty="0" smtClean="0">
                <a:effectLst>
                  <a:outerShdw blurRad="38100" dist="38100" dir="2700000" algn="tl">
                    <a:srgbClr val="000000">
                      <a:alpha val="43137"/>
                    </a:srgbClr>
                  </a:outerShdw>
                </a:effectLst>
              </a:rPr>
              <a:t>Construyendo una visión para el Desarrollo Sustentable</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81" name="AutoShape 9"/>
          <p:cNvSpPr>
            <a:spLocks noChangeArrowheads="1"/>
          </p:cNvSpPr>
          <p:nvPr/>
        </p:nvSpPr>
        <p:spPr bwMode="auto">
          <a:xfrm>
            <a:off x="911739" y="1616941"/>
            <a:ext cx="2286000" cy="457200"/>
          </a:xfrm>
          <a:prstGeom prst="roundRect">
            <a:avLst>
              <a:gd name="adj" fmla="val 16667"/>
            </a:avLst>
          </a:prstGeom>
          <a:solidFill>
            <a:schemeClr val="accent2"/>
          </a:solidFill>
          <a:ln w="12700" algn="ctr">
            <a:noFill/>
            <a:round/>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anchor="ctr">
            <a:noAutofit/>
          </a:bodyPr>
          <a:lstStyle/>
          <a:p>
            <a:pPr algn="ctr">
              <a:spcBef>
                <a:spcPct val="50000"/>
              </a:spcBef>
              <a:spcAft>
                <a:spcPct val="17000"/>
              </a:spcAft>
              <a:buClr>
                <a:schemeClr val="tx1"/>
              </a:buClr>
              <a:buFont typeface="Wingdings" pitchFamily="2" charset="2"/>
              <a:buNone/>
              <a:defRPr/>
            </a:pPr>
            <a:r>
              <a:rPr lang="es-MX" sz="1600" b="1" smtClean="0">
                <a:solidFill>
                  <a:schemeClr val="bg1"/>
                </a:solidFill>
              </a:rPr>
              <a:t>Eco-Vision</a:t>
            </a:r>
            <a:endParaRPr lang="es-MX" sz="1600" b="1">
              <a:solidFill>
                <a:schemeClr val="bg1"/>
              </a:solidFill>
            </a:endParaRPr>
          </a:p>
        </p:txBody>
      </p:sp>
      <p:sp>
        <p:nvSpPr>
          <p:cNvPr id="412684" name="AutoShape 12"/>
          <p:cNvSpPr>
            <a:spLocks noChangeArrowheads="1"/>
          </p:cNvSpPr>
          <p:nvPr/>
        </p:nvSpPr>
        <p:spPr bwMode="auto">
          <a:xfrm>
            <a:off x="1026039" y="3804901"/>
            <a:ext cx="2057400" cy="457200"/>
          </a:xfrm>
          <a:prstGeom prst="roundRect">
            <a:avLst>
              <a:gd name="adj" fmla="val 16667"/>
            </a:avLst>
          </a:prstGeom>
          <a:solidFill>
            <a:srgbClr val="698D7C"/>
          </a:solidFill>
          <a:ln w="12700" algn="ctr">
            <a:noFill/>
            <a:round/>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anchor="ctr">
            <a:noAutofit/>
          </a:bodyPr>
          <a:lstStyle/>
          <a:p>
            <a:pPr algn="ctr">
              <a:lnSpc>
                <a:spcPts val="1300"/>
              </a:lnSpc>
              <a:spcBef>
                <a:spcPct val="50000"/>
              </a:spcBef>
              <a:spcAft>
                <a:spcPct val="17000"/>
              </a:spcAft>
              <a:buClr>
                <a:schemeClr val="tx1"/>
              </a:buClr>
              <a:buFont typeface="Wingdings" pitchFamily="2" charset="2"/>
              <a:buNone/>
              <a:defRPr/>
            </a:pPr>
            <a:r>
              <a:rPr lang="es-MX" sz="1200" b="1" dirty="0" smtClean="0">
                <a:solidFill>
                  <a:schemeClr val="bg1"/>
                </a:solidFill>
                <a:effectLst>
                  <a:outerShdw blurRad="38100" dist="38100" dir="2700000" algn="tl">
                    <a:srgbClr val="000000">
                      <a:alpha val="43137"/>
                    </a:srgbClr>
                  </a:outerShdw>
                </a:effectLst>
              </a:rPr>
              <a:t>Ventaja Competitiva </a:t>
            </a:r>
            <a:endParaRPr lang="es-MX" sz="1200" b="1" dirty="0">
              <a:solidFill>
                <a:schemeClr val="bg1"/>
              </a:solidFill>
              <a:effectLst>
                <a:outerShdw blurRad="38100" dist="38100" dir="2700000" algn="tl">
                  <a:srgbClr val="000000">
                    <a:alpha val="43137"/>
                  </a:srgbClr>
                </a:outerShdw>
              </a:effectLst>
            </a:endParaRPr>
          </a:p>
        </p:txBody>
      </p:sp>
      <p:cxnSp>
        <p:nvCxnSpPr>
          <p:cNvPr id="412701" name="AutoShape 29"/>
          <p:cNvCxnSpPr>
            <a:cxnSpLocks noChangeShapeType="1"/>
            <a:endCxn id="412684" idx="0"/>
          </p:cNvCxnSpPr>
          <p:nvPr/>
        </p:nvCxnSpPr>
        <p:spPr bwMode="auto">
          <a:xfrm rot="5400000">
            <a:off x="1918679" y="3668841"/>
            <a:ext cx="272120" cy="1588"/>
          </a:xfrm>
          <a:prstGeom prst="straightConnector1">
            <a:avLst/>
          </a:prstGeom>
          <a:ln w="19050">
            <a:solidFill>
              <a:schemeClr val="bg1">
                <a:lumMod val="50000"/>
              </a:schemeClr>
            </a:solidFill>
            <a:headEnd/>
            <a:tailEnd type="triangle" w="med" len="med"/>
          </a:ln>
        </p:spPr>
        <p:style>
          <a:lnRef idx="1">
            <a:schemeClr val="accent5"/>
          </a:lnRef>
          <a:fillRef idx="0">
            <a:schemeClr val="accent5"/>
          </a:fillRef>
          <a:effectRef idx="0">
            <a:schemeClr val="accent5"/>
          </a:effectRef>
          <a:fontRef idx="minor">
            <a:schemeClr val="tx1"/>
          </a:fontRef>
        </p:style>
      </p:cxnSp>
      <p:cxnSp>
        <p:nvCxnSpPr>
          <p:cNvPr id="412702" name="AutoShape 30"/>
          <p:cNvCxnSpPr>
            <a:cxnSpLocks noChangeShapeType="1"/>
            <a:stCxn id="412684" idx="2"/>
          </p:cNvCxnSpPr>
          <p:nvPr/>
        </p:nvCxnSpPr>
        <p:spPr bwMode="auto">
          <a:xfrm rot="5400000">
            <a:off x="1918679" y="4398161"/>
            <a:ext cx="272121" cy="1588"/>
          </a:xfrm>
          <a:prstGeom prst="straightConnector1">
            <a:avLst/>
          </a:prstGeom>
          <a:ln w="19050">
            <a:solidFill>
              <a:schemeClr val="bg1">
                <a:lumMod val="50000"/>
              </a:schemeClr>
            </a:solidFill>
            <a:headEnd/>
            <a:tailEnd type="triangle" w="med" len="med"/>
          </a:ln>
        </p:spPr>
        <p:style>
          <a:lnRef idx="1">
            <a:schemeClr val="accent5"/>
          </a:lnRef>
          <a:fillRef idx="0">
            <a:schemeClr val="accent5"/>
          </a:fillRef>
          <a:effectRef idx="0">
            <a:schemeClr val="accent5"/>
          </a:effectRef>
          <a:fontRef idx="minor">
            <a:schemeClr val="tx1"/>
          </a:fontRef>
        </p:style>
      </p:cxnSp>
      <p:cxnSp>
        <p:nvCxnSpPr>
          <p:cNvPr id="412697" name="AutoShape 25"/>
          <p:cNvCxnSpPr>
            <a:cxnSpLocks noChangeShapeType="1"/>
          </p:cNvCxnSpPr>
          <p:nvPr/>
        </p:nvCxnSpPr>
        <p:spPr bwMode="auto">
          <a:xfrm rot="10800000">
            <a:off x="1026039" y="2574862"/>
            <a:ext cx="1588" cy="2187961"/>
          </a:xfrm>
          <a:prstGeom prst="bentConnector3">
            <a:avLst>
              <a:gd name="adj1" fmla="val 14395466"/>
            </a:avLst>
          </a:prstGeom>
          <a:ln w="19050">
            <a:solidFill>
              <a:schemeClr val="bg1">
                <a:lumMod val="50000"/>
              </a:schemeClr>
            </a:solidFill>
            <a:headEnd/>
            <a:tailEnd type="triangle" w="med" len="med"/>
          </a:ln>
        </p:spPr>
        <p:style>
          <a:lnRef idx="1">
            <a:schemeClr val="accent5"/>
          </a:lnRef>
          <a:fillRef idx="0">
            <a:schemeClr val="accent5"/>
          </a:fillRef>
          <a:effectRef idx="0">
            <a:schemeClr val="accent5"/>
          </a:effectRef>
          <a:fontRef idx="minor">
            <a:schemeClr val="tx1"/>
          </a:fontRef>
        </p:style>
      </p:cxnSp>
      <p:grpSp>
        <p:nvGrpSpPr>
          <p:cNvPr id="2" name="Group 77"/>
          <p:cNvGrpSpPr/>
          <p:nvPr/>
        </p:nvGrpSpPr>
        <p:grpSpPr>
          <a:xfrm>
            <a:off x="1026039" y="4534222"/>
            <a:ext cx="2057400" cy="2062530"/>
            <a:chOff x="945653" y="4534222"/>
            <a:chExt cx="2057400" cy="2062530"/>
          </a:xfrm>
        </p:grpSpPr>
        <p:cxnSp>
          <p:nvCxnSpPr>
            <p:cNvPr id="49" name="Straight Connector 48"/>
            <p:cNvCxnSpPr>
              <a:stCxn id="412696" idx="2"/>
              <a:endCxn id="412705" idx="0"/>
            </p:cNvCxnSpPr>
            <p:nvPr/>
          </p:nvCxnSpPr>
          <p:spPr bwMode="auto">
            <a:xfrm rot="5400000">
              <a:off x="1400288" y="5565487"/>
              <a:ext cx="1148130"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
          <p:nvSpPr>
            <p:cNvPr id="412696" name="AutoShape 24"/>
            <p:cNvSpPr>
              <a:spLocks noChangeArrowheads="1"/>
            </p:cNvSpPr>
            <p:nvPr/>
          </p:nvSpPr>
          <p:spPr bwMode="auto">
            <a:xfrm>
              <a:off x="945653" y="4534222"/>
              <a:ext cx="2057400" cy="457200"/>
            </a:xfrm>
            <a:prstGeom prst="roundRect">
              <a:avLst>
                <a:gd name="adj" fmla="val 16667"/>
              </a:avLst>
            </a:prstGeom>
            <a:solidFill>
              <a:srgbClr val="8648A2"/>
            </a:solidFill>
            <a:ln w="12700" algn="ctr">
              <a:noFill/>
              <a:round/>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anchor="ctr">
              <a:noAutofit/>
            </a:bodyPr>
            <a:lstStyle/>
            <a:p>
              <a:pPr algn="ctr">
                <a:lnSpc>
                  <a:spcPts val="1300"/>
                </a:lnSpc>
                <a:spcBef>
                  <a:spcPct val="50000"/>
                </a:spcBef>
                <a:spcAft>
                  <a:spcPct val="17000"/>
                </a:spcAft>
                <a:buClr>
                  <a:schemeClr val="tx1"/>
                </a:buClr>
                <a:buFont typeface="Wingdings" pitchFamily="2" charset="2"/>
                <a:buNone/>
                <a:defRPr/>
              </a:pPr>
              <a:r>
                <a:rPr lang="es-MX" sz="1200" b="1" dirty="0" smtClean="0">
                  <a:solidFill>
                    <a:schemeClr val="bg1"/>
                  </a:solidFill>
                </a:rPr>
                <a:t>Implementa, Monitorea, Mejora</a:t>
              </a:r>
              <a:endParaRPr lang="es-MX" sz="1200" b="1" dirty="0">
                <a:solidFill>
                  <a:schemeClr val="bg1"/>
                </a:solidFill>
              </a:endParaRPr>
            </a:p>
          </p:txBody>
        </p:sp>
        <p:sp>
          <p:nvSpPr>
            <p:cNvPr id="412703" name="AutoShape 31"/>
            <p:cNvSpPr>
              <a:spLocks noChangeArrowheads="1"/>
            </p:cNvSpPr>
            <p:nvPr/>
          </p:nvSpPr>
          <p:spPr bwMode="auto">
            <a:xfrm>
              <a:off x="1059953" y="5069332"/>
              <a:ext cx="1828800" cy="457200"/>
            </a:xfrm>
            <a:prstGeom prst="roundRect">
              <a:avLst>
                <a:gd name="adj" fmla="val 16667"/>
              </a:avLst>
            </a:prstGeom>
            <a:solidFill>
              <a:srgbClr val="8648A2">
                <a:alpha val="69804"/>
              </a:srgbClr>
            </a:solidFill>
            <a:ln w="12700" algn="ctr">
              <a:noFill/>
              <a:round/>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anchor="ctr">
              <a:noAutofit/>
            </a:bodyPr>
            <a:lstStyle/>
            <a:p>
              <a:pPr algn="ctr">
                <a:spcBef>
                  <a:spcPct val="50000"/>
                </a:spcBef>
                <a:spcAft>
                  <a:spcPct val="17000"/>
                </a:spcAft>
                <a:buClr>
                  <a:schemeClr val="tx1"/>
                </a:buClr>
                <a:buFont typeface="Wingdings" pitchFamily="2" charset="2"/>
                <a:buNone/>
                <a:defRPr/>
              </a:pPr>
              <a:r>
                <a:rPr lang="es-MX" sz="1000" dirty="0" smtClean="0">
                  <a:solidFill>
                    <a:schemeClr val="bg1"/>
                  </a:solidFill>
                </a:rPr>
                <a:t>Administración Organizacional del Riesgo</a:t>
              </a:r>
              <a:endParaRPr lang="es-MX" sz="1000" dirty="0">
                <a:solidFill>
                  <a:schemeClr val="bg1"/>
                </a:solidFill>
              </a:endParaRPr>
            </a:p>
          </p:txBody>
        </p:sp>
        <p:sp>
          <p:nvSpPr>
            <p:cNvPr id="412704" name="AutoShape 32"/>
            <p:cNvSpPr>
              <a:spLocks noChangeArrowheads="1"/>
            </p:cNvSpPr>
            <p:nvPr/>
          </p:nvSpPr>
          <p:spPr bwMode="auto">
            <a:xfrm>
              <a:off x="1059953" y="5604442"/>
              <a:ext cx="1828800" cy="457200"/>
            </a:xfrm>
            <a:prstGeom prst="roundRect">
              <a:avLst>
                <a:gd name="adj" fmla="val 16667"/>
              </a:avLst>
            </a:prstGeom>
            <a:solidFill>
              <a:srgbClr val="8648A2">
                <a:alpha val="69804"/>
              </a:srgbClr>
            </a:solidFill>
            <a:ln w="12700" algn="ctr">
              <a:noFill/>
              <a:round/>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anchor="ctr">
              <a:noAutofit/>
            </a:bodyPr>
            <a:lstStyle/>
            <a:p>
              <a:pPr algn="ctr">
                <a:spcBef>
                  <a:spcPct val="50000"/>
                </a:spcBef>
                <a:spcAft>
                  <a:spcPct val="17000"/>
                </a:spcAft>
                <a:buClr>
                  <a:schemeClr val="tx1"/>
                </a:buClr>
                <a:buFont typeface="Wingdings" pitchFamily="2" charset="2"/>
                <a:buNone/>
                <a:defRPr/>
              </a:pPr>
              <a:r>
                <a:rPr lang="es-MX" sz="1000" smtClean="0">
                  <a:solidFill>
                    <a:schemeClr val="bg1"/>
                  </a:solidFill>
                </a:rPr>
                <a:t>Optimización de TI</a:t>
              </a:r>
              <a:endParaRPr lang="es-MX" sz="1000">
                <a:solidFill>
                  <a:schemeClr val="bg1"/>
                </a:solidFill>
              </a:endParaRPr>
            </a:p>
          </p:txBody>
        </p:sp>
        <p:sp>
          <p:nvSpPr>
            <p:cNvPr id="412705" name="AutoShape 33"/>
            <p:cNvSpPr>
              <a:spLocks noChangeArrowheads="1"/>
            </p:cNvSpPr>
            <p:nvPr/>
          </p:nvSpPr>
          <p:spPr bwMode="auto">
            <a:xfrm>
              <a:off x="1059953" y="6139552"/>
              <a:ext cx="1828800" cy="457200"/>
            </a:xfrm>
            <a:prstGeom prst="roundRect">
              <a:avLst>
                <a:gd name="adj" fmla="val 16667"/>
              </a:avLst>
            </a:prstGeom>
            <a:solidFill>
              <a:srgbClr val="8648A2">
                <a:alpha val="69804"/>
              </a:srgbClr>
            </a:solidFill>
            <a:ln w="12700" algn="ctr">
              <a:noFill/>
              <a:round/>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anchor="ctr">
              <a:noAutofit/>
            </a:bodyPr>
            <a:lstStyle/>
            <a:p>
              <a:pPr algn="ctr">
                <a:spcBef>
                  <a:spcPct val="50000"/>
                </a:spcBef>
                <a:spcAft>
                  <a:spcPct val="17000"/>
                </a:spcAft>
                <a:buClr>
                  <a:schemeClr val="tx1"/>
                </a:buClr>
                <a:buFont typeface="Wingdings" pitchFamily="2" charset="2"/>
                <a:buNone/>
                <a:defRPr/>
              </a:pPr>
              <a:r>
                <a:rPr lang="es-MX" sz="1000" smtClean="0">
                  <a:solidFill>
                    <a:schemeClr val="bg1"/>
                  </a:solidFill>
                </a:rPr>
                <a:t>Monitoreo de Procesos de Negocio</a:t>
              </a:r>
              <a:endParaRPr lang="es-MX" sz="1000">
                <a:solidFill>
                  <a:schemeClr val="bg1"/>
                </a:solidFill>
              </a:endParaRPr>
            </a:p>
          </p:txBody>
        </p:sp>
      </p:grpSp>
      <p:cxnSp>
        <p:nvCxnSpPr>
          <p:cNvPr id="412700" name="AutoShape 28"/>
          <p:cNvCxnSpPr>
            <a:cxnSpLocks noChangeShapeType="1"/>
          </p:cNvCxnSpPr>
          <p:nvPr/>
        </p:nvCxnSpPr>
        <p:spPr bwMode="auto">
          <a:xfrm rot="5400000">
            <a:off x="1918679" y="2939521"/>
            <a:ext cx="272120" cy="1588"/>
          </a:xfrm>
          <a:prstGeom prst="straightConnector1">
            <a:avLst/>
          </a:prstGeom>
          <a:ln w="19050">
            <a:solidFill>
              <a:schemeClr val="bg1">
                <a:lumMod val="50000"/>
              </a:schemeClr>
            </a:solidFill>
            <a:headEnd type="triangle" w="med" len="med"/>
            <a:tailEnd type="triangle" w="med" len="med"/>
          </a:ln>
        </p:spPr>
        <p:style>
          <a:lnRef idx="1">
            <a:schemeClr val="accent5"/>
          </a:lnRef>
          <a:fillRef idx="0">
            <a:schemeClr val="accent5"/>
          </a:fillRef>
          <a:effectRef idx="0">
            <a:schemeClr val="accent5"/>
          </a:effectRef>
          <a:fontRef idx="minor">
            <a:schemeClr val="tx1"/>
          </a:fontRef>
        </p:style>
      </p:cxnSp>
      <p:cxnSp>
        <p:nvCxnSpPr>
          <p:cNvPr id="412706" name="AutoShape 34"/>
          <p:cNvCxnSpPr>
            <a:cxnSpLocks noChangeShapeType="1"/>
            <a:stCxn id="412681" idx="2"/>
          </p:cNvCxnSpPr>
          <p:nvPr/>
        </p:nvCxnSpPr>
        <p:spPr bwMode="auto">
          <a:xfrm rot="5400000">
            <a:off x="1918679" y="2210201"/>
            <a:ext cx="272120" cy="1588"/>
          </a:xfrm>
          <a:prstGeom prst="straightConnector1">
            <a:avLst/>
          </a:prstGeom>
          <a:ln w="19050">
            <a:solidFill>
              <a:schemeClr val="bg1">
                <a:lumMod val="50000"/>
              </a:schemeClr>
            </a:solidFill>
            <a:headEnd/>
            <a:tailEnd type="triangle" w="med" len="med"/>
          </a:ln>
        </p:spPr>
        <p:style>
          <a:lnRef idx="1">
            <a:schemeClr val="accent5"/>
          </a:lnRef>
          <a:fillRef idx="0">
            <a:schemeClr val="accent5"/>
          </a:fillRef>
          <a:effectRef idx="0">
            <a:schemeClr val="accent5"/>
          </a:effectRef>
          <a:fontRef idx="minor">
            <a:schemeClr val="tx1"/>
          </a:fontRef>
        </p:style>
      </p:cxnSp>
      <p:grpSp>
        <p:nvGrpSpPr>
          <p:cNvPr id="3" name="Group 75"/>
          <p:cNvGrpSpPr/>
          <p:nvPr/>
        </p:nvGrpSpPr>
        <p:grpSpPr>
          <a:xfrm>
            <a:off x="1026039" y="1265291"/>
            <a:ext cx="7486101" cy="3633886"/>
            <a:chOff x="945653" y="1265291"/>
            <a:chExt cx="7486101" cy="3633886"/>
          </a:xfrm>
        </p:grpSpPr>
        <p:cxnSp>
          <p:nvCxnSpPr>
            <p:cNvPr id="70" name="Straight Connector 69"/>
            <p:cNvCxnSpPr>
              <a:stCxn id="412694" idx="2"/>
              <a:endCxn id="412678" idx="0"/>
            </p:cNvCxnSpPr>
            <p:nvPr/>
          </p:nvCxnSpPr>
          <p:spPr bwMode="auto">
            <a:xfrm rot="5400000">
              <a:off x="6869101" y="3908023"/>
              <a:ext cx="1067907"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71" name="Straight Connector 70"/>
            <p:cNvCxnSpPr>
              <a:stCxn id="412682" idx="2"/>
              <a:endCxn id="412683" idx="0"/>
            </p:cNvCxnSpPr>
            <p:nvPr/>
          </p:nvCxnSpPr>
          <p:spPr bwMode="auto">
            <a:xfrm rot="5400000">
              <a:off x="7130766" y="1994779"/>
              <a:ext cx="544577"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
          <p:nvSpPr>
            <p:cNvPr id="412686" name="AutoShape 14"/>
            <p:cNvSpPr>
              <a:spLocks noChangeArrowheads="1"/>
            </p:cNvSpPr>
            <p:nvPr/>
          </p:nvSpPr>
          <p:spPr bwMode="auto">
            <a:xfrm>
              <a:off x="945653" y="2346261"/>
              <a:ext cx="2057400" cy="457200"/>
            </a:xfrm>
            <a:prstGeom prst="roundRect">
              <a:avLst>
                <a:gd name="adj" fmla="val 16667"/>
              </a:avLst>
            </a:prstGeom>
            <a:solidFill>
              <a:srgbClr val="0070C0"/>
            </a:solidFill>
            <a:ln w="12700" algn="ctr">
              <a:noFill/>
              <a:round/>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anchor="ctr">
              <a:noAutofit/>
            </a:bodyPr>
            <a:lstStyle/>
            <a:p>
              <a:pPr algn="ctr">
                <a:lnSpc>
                  <a:spcPts val="1300"/>
                </a:lnSpc>
                <a:spcBef>
                  <a:spcPct val="50000"/>
                </a:spcBef>
                <a:spcAft>
                  <a:spcPct val="17000"/>
                </a:spcAft>
                <a:buClr>
                  <a:schemeClr val="tx1"/>
                </a:buClr>
                <a:buFont typeface="Wingdings" pitchFamily="2" charset="2"/>
                <a:buNone/>
                <a:defRPr/>
              </a:pPr>
              <a:r>
                <a:rPr lang="es-MX" sz="1200" b="1" dirty="0" smtClean="0">
                  <a:solidFill>
                    <a:schemeClr val="bg1"/>
                  </a:solidFill>
                </a:rPr>
                <a:t> Planeación Estratégica</a:t>
              </a:r>
              <a:endParaRPr lang="es-MX" sz="1200" b="1" dirty="0">
                <a:solidFill>
                  <a:schemeClr val="bg1"/>
                </a:solidFill>
              </a:endParaRPr>
            </a:p>
          </p:txBody>
        </p:sp>
        <p:sp>
          <p:nvSpPr>
            <p:cNvPr id="412682" name="AutoShape 10"/>
            <p:cNvSpPr>
              <a:spLocks noChangeArrowheads="1"/>
            </p:cNvSpPr>
            <p:nvPr/>
          </p:nvSpPr>
          <p:spPr bwMode="auto">
            <a:xfrm>
              <a:off x="6374354" y="1265291"/>
              <a:ext cx="2057400" cy="457200"/>
            </a:xfrm>
            <a:prstGeom prst="roundRect">
              <a:avLst>
                <a:gd name="adj" fmla="val 16667"/>
              </a:avLst>
            </a:prstGeom>
            <a:solidFill>
              <a:srgbClr val="0070C0">
                <a:alpha val="69804"/>
              </a:srgbClr>
            </a:solidFill>
            <a:ln w="12700" algn="ctr">
              <a:noFill/>
              <a:round/>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anchor="ctr">
              <a:noAutofit/>
            </a:bodyPr>
            <a:lstStyle/>
            <a:p>
              <a:pPr algn="ctr">
                <a:spcBef>
                  <a:spcPct val="50000"/>
                </a:spcBef>
                <a:spcAft>
                  <a:spcPct val="17000"/>
                </a:spcAft>
                <a:buClr>
                  <a:schemeClr val="tx1"/>
                </a:buClr>
                <a:buFont typeface="Wingdings" pitchFamily="2" charset="2"/>
                <a:buNone/>
                <a:defRPr/>
              </a:pPr>
              <a:r>
                <a:rPr lang="es-MX" sz="1200" b="1" dirty="0" smtClean="0">
                  <a:solidFill>
                    <a:schemeClr val="bg1"/>
                  </a:solidFill>
                </a:rPr>
                <a:t>Innovación Social </a:t>
              </a:r>
              <a:endParaRPr lang="es-MX" sz="1200" b="1" dirty="0">
                <a:solidFill>
                  <a:schemeClr val="bg1"/>
                </a:solidFill>
              </a:endParaRPr>
            </a:p>
          </p:txBody>
        </p:sp>
        <p:sp>
          <p:nvSpPr>
            <p:cNvPr id="412692" name="AutoShape 20"/>
            <p:cNvSpPr>
              <a:spLocks noChangeArrowheads="1"/>
            </p:cNvSpPr>
            <p:nvPr/>
          </p:nvSpPr>
          <p:spPr bwMode="auto">
            <a:xfrm>
              <a:off x="6488654" y="1766180"/>
              <a:ext cx="1828800" cy="457200"/>
            </a:xfrm>
            <a:prstGeom prst="roundRect">
              <a:avLst>
                <a:gd name="adj" fmla="val 16667"/>
              </a:avLst>
            </a:prstGeom>
            <a:solidFill>
              <a:srgbClr val="0070C0">
                <a:alpha val="69804"/>
              </a:srgbClr>
            </a:solidFill>
            <a:ln w="12700" algn="ctr">
              <a:noFill/>
              <a:round/>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anchor="ctr">
              <a:noAutofit/>
            </a:bodyPr>
            <a:lstStyle/>
            <a:p>
              <a:pPr algn="ctr">
                <a:spcBef>
                  <a:spcPct val="50000"/>
                </a:spcBef>
                <a:spcAft>
                  <a:spcPct val="17000"/>
                </a:spcAft>
                <a:buClr>
                  <a:schemeClr val="tx1"/>
                </a:buClr>
                <a:buFont typeface="Wingdings" pitchFamily="2" charset="2"/>
                <a:buNone/>
                <a:defRPr/>
              </a:pPr>
              <a:r>
                <a:rPr lang="es-MX" sz="1000" smtClean="0">
                  <a:solidFill>
                    <a:schemeClr val="bg1"/>
                  </a:solidFill>
                </a:rPr>
                <a:t>Adquisición de Talento  y Retención</a:t>
              </a:r>
              <a:endParaRPr lang="es-MX" sz="1000">
                <a:solidFill>
                  <a:schemeClr val="bg1"/>
                </a:solidFill>
              </a:endParaRPr>
            </a:p>
          </p:txBody>
        </p:sp>
        <p:cxnSp>
          <p:nvCxnSpPr>
            <p:cNvPr id="412695" name="AutoShape 23"/>
            <p:cNvCxnSpPr>
              <a:cxnSpLocks noChangeShapeType="1"/>
              <a:stCxn id="412686" idx="3"/>
              <a:endCxn id="412694" idx="1"/>
            </p:cNvCxnSpPr>
            <p:nvPr/>
          </p:nvCxnSpPr>
          <p:spPr bwMode="auto">
            <a:xfrm>
              <a:off x="3003053" y="2574861"/>
              <a:ext cx="3371301" cy="570609"/>
            </a:xfrm>
            <a:prstGeom prst="bentConnector3">
              <a:avLst>
                <a:gd name="adj1" fmla="val 50000"/>
              </a:avLst>
            </a:prstGeom>
            <a:ln w="19050">
              <a:solidFill>
                <a:schemeClr val="bg1">
                  <a:lumMod val="50000"/>
                </a:schemeClr>
              </a:solidFill>
              <a:headEnd type="triangle" w="med" len="med"/>
              <a:tailEnd type="triangle" w="med" len="med"/>
            </a:ln>
          </p:spPr>
          <p:style>
            <a:lnRef idx="1">
              <a:schemeClr val="accent5"/>
            </a:lnRef>
            <a:fillRef idx="0">
              <a:schemeClr val="accent5"/>
            </a:fillRef>
            <a:effectRef idx="0">
              <a:schemeClr val="accent5"/>
            </a:effectRef>
            <a:fontRef idx="minor">
              <a:schemeClr val="tx1"/>
            </a:fontRef>
          </p:style>
        </p:cxnSp>
        <p:cxnSp>
          <p:nvCxnSpPr>
            <p:cNvPr id="412698" name="AutoShape 26"/>
            <p:cNvCxnSpPr>
              <a:cxnSpLocks noChangeShapeType="1"/>
              <a:stCxn id="412686" idx="3"/>
              <a:endCxn id="412682" idx="1"/>
            </p:cNvCxnSpPr>
            <p:nvPr/>
          </p:nvCxnSpPr>
          <p:spPr bwMode="auto">
            <a:xfrm flipV="1">
              <a:off x="3003053" y="1493891"/>
              <a:ext cx="3371301" cy="1080970"/>
            </a:xfrm>
            <a:prstGeom prst="bentConnector3">
              <a:avLst>
                <a:gd name="adj1" fmla="val 50000"/>
              </a:avLst>
            </a:prstGeom>
            <a:ln w="19050">
              <a:solidFill>
                <a:schemeClr val="bg1">
                  <a:lumMod val="50000"/>
                </a:schemeClr>
              </a:solidFill>
              <a:headEnd type="triangle" w="med" len="med"/>
              <a:tailEnd type="triangle" w="med" len="med"/>
            </a:ln>
          </p:spPr>
          <p:style>
            <a:lnRef idx="1">
              <a:schemeClr val="accent5"/>
            </a:lnRef>
            <a:fillRef idx="0">
              <a:schemeClr val="accent5"/>
            </a:fillRef>
            <a:effectRef idx="0">
              <a:schemeClr val="accent5"/>
            </a:effectRef>
            <a:fontRef idx="minor">
              <a:schemeClr val="tx1"/>
            </a:fontRef>
          </p:style>
        </p:cxnSp>
        <p:sp>
          <p:nvSpPr>
            <p:cNvPr id="412683" name="AutoShape 11"/>
            <p:cNvSpPr>
              <a:spLocks noChangeArrowheads="1"/>
            </p:cNvSpPr>
            <p:nvPr/>
          </p:nvSpPr>
          <p:spPr bwMode="auto">
            <a:xfrm>
              <a:off x="6488654" y="2267068"/>
              <a:ext cx="1828800" cy="457200"/>
            </a:xfrm>
            <a:prstGeom prst="roundRect">
              <a:avLst>
                <a:gd name="adj" fmla="val 16667"/>
              </a:avLst>
            </a:prstGeom>
            <a:solidFill>
              <a:srgbClr val="0070C0">
                <a:alpha val="69804"/>
              </a:srgbClr>
            </a:solidFill>
            <a:ln w="12700" algn="ctr">
              <a:noFill/>
              <a:round/>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anchor="ctr">
              <a:noAutofit/>
            </a:bodyPr>
            <a:lstStyle/>
            <a:p>
              <a:pPr algn="ctr">
                <a:spcBef>
                  <a:spcPct val="50000"/>
                </a:spcBef>
                <a:spcAft>
                  <a:spcPct val="17000"/>
                </a:spcAft>
                <a:buClr>
                  <a:schemeClr val="tx1"/>
                </a:buClr>
                <a:buFont typeface="Wingdings" pitchFamily="2" charset="2"/>
                <a:buNone/>
                <a:defRPr/>
              </a:pPr>
              <a:r>
                <a:rPr lang="es-MX" sz="1000" smtClean="0">
                  <a:solidFill>
                    <a:schemeClr val="bg1"/>
                  </a:solidFill>
                </a:rPr>
                <a:t>Conformidad</a:t>
              </a:r>
              <a:endParaRPr lang="es-MX" sz="1000">
                <a:solidFill>
                  <a:schemeClr val="bg1"/>
                </a:solidFill>
              </a:endParaRPr>
            </a:p>
          </p:txBody>
        </p:sp>
        <p:sp>
          <p:nvSpPr>
            <p:cNvPr id="412694" name="AutoShape 22"/>
            <p:cNvSpPr>
              <a:spLocks noChangeArrowheads="1"/>
            </p:cNvSpPr>
            <p:nvPr/>
          </p:nvSpPr>
          <p:spPr bwMode="auto">
            <a:xfrm>
              <a:off x="6374354" y="2916870"/>
              <a:ext cx="2057400" cy="457200"/>
            </a:xfrm>
            <a:prstGeom prst="roundRect">
              <a:avLst>
                <a:gd name="adj" fmla="val 16667"/>
              </a:avLst>
            </a:prstGeom>
            <a:solidFill>
              <a:srgbClr val="0070C0">
                <a:alpha val="69804"/>
              </a:srgbClr>
            </a:solidFill>
            <a:ln w="12700" algn="ctr">
              <a:noFill/>
              <a:round/>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anchor="ctr">
              <a:noAutofit/>
            </a:bodyPr>
            <a:lstStyle/>
            <a:p>
              <a:pPr algn="ctr">
                <a:spcBef>
                  <a:spcPct val="50000"/>
                </a:spcBef>
                <a:spcAft>
                  <a:spcPct val="17000"/>
                </a:spcAft>
                <a:buClr>
                  <a:schemeClr val="tx1"/>
                </a:buClr>
                <a:buFont typeface="Wingdings" pitchFamily="2" charset="2"/>
                <a:buNone/>
                <a:defRPr/>
              </a:pPr>
              <a:r>
                <a:rPr lang="es-MX" sz="1200" b="1" smtClean="0">
                  <a:solidFill>
                    <a:schemeClr val="bg1"/>
                  </a:solidFill>
                </a:rPr>
                <a:t>Liderazgo Económico</a:t>
              </a:r>
              <a:endParaRPr lang="es-MX" sz="1200" b="1">
                <a:solidFill>
                  <a:schemeClr val="bg1"/>
                </a:solidFill>
              </a:endParaRPr>
            </a:p>
          </p:txBody>
        </p:sp>
        <p:sp>
          <p:nvSpPr>
            <p:cNvPr id="412677" name="AutoShape 5"/>
            <p:cNvSpPr>
              <a:spLocks noChangeArrowheads="1"/>
            </p:cNvSpPr>
            <p:nvPr/>
          </p:nvSpPr>
          <p:spPr bwMode="auto">
            <a:xfrm>
              <a:off x="6488654" y="3425239"/>
              <a:ext cx="1828800" cy="457200"/>
            </a:xfrm>
            <a:prstGeom prst="roundRect">
              <a:avLst>
                <a:gd name="adj" fmla="val 16667"/>
              </a:avLst>
            </a:prstGeom>
            <a:solidFill>
              <a:srgbClr val="0070C0">
                <a:alpha val="69804"/>
              </a:srgbClr>
            </a:solidFill>
            <a:ln w="12700" algn="ctr">
              <a:noFill/>
              <a:round/>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anchor="ctr">
              <a:noAutofit/>
            </a:bodyPr>
            <a:lstStyle/>
            <a:p>
              <a:pPr algn="ctr">
                <a:spcBef>
                  <a:spcPct val="50000"/>
                </a:spcBef>
                <a:spcAft>
                  <a:spcPct val="17000"/>
                </a:spcAft>
                <a:buClr>
                  <a:schemeClr val="tx1"/>
                </a:buClr>
                <a:buFont typeface="Wingdings" pitchFamily="2" charset="2"/>
                <a:buNone/>
                <a:defRPr/>
              </a:pPr>
              <a:r>
                <a:rPr lang="es-MX" sz="1000" smtClean="0">
                  <a:solidFill>
                    <a:schemeClr val="bg1"/>
                  </a:solidFill>
                </a:rPr>
                <a:t>Crecimiento</a:t>
              </a:r>
              <a:endParaRPr lang="es-MX" sz="1000">
                <a:solidFill>
                  <a:schemeClr val="bg1"/>
                </a:solidFill>
              </a:endParaRPr>
            </a:p>
          </p:txBody>
        </p:sp>
        <p:sp>
          <p:nvSpPr>
            <p:cNvPr id="412676" name="AutoShape 4"/>
            <p:cNvSpPr>
              <a:spLocks noChangeArrowheads="1"/>
            </p:cNvSpPr>
            <p:nvPr/>
          </p:nvSpPr>
          <p:spPr bwMode="auto">
            <a:xfrm>
              <a:off x="6488654" y="3933608"/>
              <a:ext cx="1828800" cy="457200"/>
            </a:xfrm>
            <a:prstGeom prst="roundRect">
              <a:avLst>
                <a:gd name="adj" fmla="val 16667"/>
              </a:avLst>
            </a:prstGeom>
            <a:solidFill>
              <a:srgbClr val="0070C0">
                <a:alpha val="69804"/>
              </a:srgbClr>
            </a:solidFill>
            <a:ln w="12700" algn="ctr">
              <a:noFill/>
              <a:round/>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anchor="ctr">
              <a:noAutofit/>
            </a:bodyPr>
            <a:lstStyle/>
            <a:p>
              <a:pPr algn="ctr">
                <a:spcBef>
                  <a:spcPct val="50000"/>
                </a:spcBef>
                <a:spcAft>
                  <a:spcPct val="17000"/>
                </a:spcAft>
                <a:buClr>
                  <a:schemeClr val="tx1"/>
                </a:buClr>
                <a:buFont typeface="Wingdings" pitchFamily="2" charset="2"/>
                <a:buNone/>
                <a:defRPr/>
              </a:pPr>
              <a:r>
                <a:rPr lang="es-MX" sz="1000" smtClean="0">
                  <a:solidFill>
                    <a:schemeClr val="bg1"/>
                  </a:solidFill>
                </a:rPr>
                <a:t>Optimización</a:t>
              </a:r>
              <a:endParaRPr lang="es-MX" sz="1000">
                <a:solidFill>
                  <a:schemeClr val="bg1"/>
                </a:solidFill>
              </a:endParaRPr>
            </a:p>
          </p:txBody>
        </p:sp>
        <p:sp>
          <p:nvSpPr>
            <p:cNvPr id="412678" name="AutoShape 6"/>
            <p:cNvSpPr>
              <a:spLocks noChangeArrowheads="1"/>
            </p:cNvSpPr>
            <p:nvPr/>
          </p:nvSpPr>
          <p:spPr bwMode="auto">
            <a:xfrm>
              <a:off x="6488654" y="4441977"/>
              <a:ext cx="1828800" cy="457200"/>
            </a:xfrm>
            <a:prstGeom prst="roundRect">
              <a:avLst>
                <a:gd name="adj" fmla="val 16667"/>
              </a:avLst>
            </a:prstGeom>
            <a:solidFill>
              <a:srgbClr val="0070C0">
                <a:alpha val="69804"/>
              </a:srgbClr>
            </a:solidFill>
            <a:ln w="12700" algn="ctr">
              <a:noFill/>
              <a:round/>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anchor="ctr">
              <a:noAutofit/>
            </a:bodyPr>
            <a:lstStyle/>
            <a:p>
              <a:pPr algn="ctr">
                <a:spcBef>
                  <a:spcPct val="50000"/>
                </a:spcBef>
                <a:spcAft>
                  <a:spcPct val="17000"/>
                </a:spcAft>
                <a:buClr>
                  <a:schemeClr val="tx1"/>
                </a:buClr>
                <a:buFont typeface="Wingdings" pitchFamily="2" charset="2"/>
                <a:buNone/>
                <a:defRPr/>
              </a:pPr>
              <a:r>
                <a:rPr lang="es-MX" sz="1000" smtClean="0">
                  <a:solidFill>
                    <a:schemeClr val="bg1"/>
                  </a:solidFill>
                </a:rPr>
                <a:t>Rentabilidad</a:t>
              </a:r>
              <a:endParaRPr lang="es-MX" sz="1000">
                <a:solidFill>
                  <a:schemeClr val="bg1"/>
                </a:solidFill>
              </a:endParaRPr>
            </a:p>
          </p:txBody>
        </p:sp>
      </p:grpSp>
      <p:grpSp>
        <p:nvGrpSpPr>
          <p:cNvPr id="4" name="Group 76"/>
          <p:cNvGrpSpPr/>
          <p:nvPr/>
        </p:nvGrpSpPr>
        <p:grpSpPr>
          <a:xfrm>
            <a:off x="1026039" y="3075581"/>
            <a:ext cx="4886050" cy="3577031"/>
            <a:chOff x="945653" y="3075581"/>
            <a:chExt cx="4886050" cy="3577031"/>
          </a:xfrm>
        </p:grpSpPr>
        <p:cxnSp>
          <p:nvCxnSpPr>
            <p:cNvPr id="56" name="Straight Connector 55"/>
            <p:cNvCxnSpPr>
              <a:stCxn id="412687" idx="2"/>
              <a:endCxn id="412691" idx="0"/>
            </p:cNvCxnSpPr>
            <p:nvPr/>
          </p:nvCxnSpPr>
          <p:spPr bwMode="auto">
            <a:xfrm rot="5400000">
              <a:off x="3596037" y="5102745"/>
              <a:ext cx="2185333"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
          <p:nvSpPr>
            <p:cNvPr id="412685" name="AutoShape 13"/>
            <p:cNvSpPr>
              <a:spLocks noChangeArrowheads="1"/>
            </p:cNvSpPr>
            <p:nvPr/>
          </p:nvSpPr>
          <p:spPr bwMode="auto">
            <a:xfrm>
              <a:off x="945653" y="3075581"/>
              <a:ext cx="2057400" cy="457200"/>
            </a:xfrm>
            <a:prstGeom prst="roundRect">
              <a:avLst>
                <a:gd name="adj" fmla="val 16667"/>
              </a:avLst>
            </a:prstGeom>
            <a:solidFill>
              <a:srgbClr val="D26400"/>
            </a:solidFill>
            <a:ln w="12700" algn="ctr">
              <a:noFill/>
              <a:round/>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anchor="ctr">
              <a:noAutofit/>
            </a:bodyPr>
            <a:lstStyle/>
            <a:p>
              <a:pPr algn="ctr">
                <a:lnSpc>
                  <a:spcPts val="1300"/>
                </a:lnSpc>
                <a:spcBef>
                  <a:spcPct val="50000"/>
                </a:spcBef>
                <a:spcAft>
                  <a:spcPct val="17000"/>
                </a:spcAft>
                <a:buClr>
                  <a:schemeClr val="tx1"/>
                </a:buClr>
                <a:buFont typeface="Wingdings" pitchFamily="2" charset="2"/>
                <a:buNone/>
                <a:defRPr/>
              </a:pPr>
              <a:r>
                <a:rPr lang="es-MX" sz="1200" b="1" dirty="0" smtClean="0">
                  <a:solidFill>
                    <a:schemeClr val="bg1"/>
                  </a:solidFill>
                  <a:effectLst>
                    <a:outerShdw blurRad="38100" dist="38100" dir="2700000" algn="tl">
                      <a:srgbClr val="000000">
                        <a:alpha val="43137"/>
                      </a:srgbClr>
                    </a:outerShdw>
                  </a:effectLst>
                </a:rPr>
                <a:t>Business </a:t>
              </a:r>
              <a:r>
                <a:rPr lang="es-MX" sz="1200" b="1" dirty="0" err="1" smtClean="0">
                  <a:solidFill>
                    <a:schemeClr val="bg1"/>
                  </a:solidFill>
                  <a:effectLst>
                    <a:outerShdw blurRad="38100" dist="38100" dir="2700000" algn="tl">
                      <a:srgbClr val="000000">
                        <a:alpha val="43137"/>
                      </a:srgbClr>
                    </a:outerShdw>
                  </a:effectLst>
                </a:rPr>
                <a:t>Analytics</a:t>
              </a:r>
              <a:endParaRPr lang="es-MX" sz="1200" b="1" dirty="0">
                <a:solidFill>
                  <a:schemeClr val="bg1"/>
                </a:solidFill>
                <a:effectLst>
                  <a:outerShdw blurRad="38100" dist="38100" dir="2700000" algn="tl">
                    <a:srgbClr val="000000">
                      <a:alpha val="43137"/>
                    </a:srgbClr>
                  </a:outerShdw>
                </a:effectLst>
              </a:endParaRPr>
            </a:p>
          </p:txBody>
        </p:sp>
        <p:sp>
          <p:nvSpPr>
            <p:cNvPr id="412687" name="AutoShape 15"/>
            <p:cNvSpPr>
              <a:spLocks noChangeArrowheads="1"/>
            </p:cNvSpPr>
            <p:nvPr/>
          </p:nvSpPr>
          <p:spPr bwMode="auto">
            <a:xfrm>
              <a:off x="3545703" y="3552879"/>
              <a:ext cx="2286000" cy="457200"/>
            </a:xfrm>
            <a:prstGeom prst="roundRect">
              <a:avLst>
                <a:gd name="adj" fmla="val 16667"/>
              </a:avLst>
            </a:prstGeom>
            <a:solidFill>
              <a:srgbClr val="D26400">
                <a:alpha val="60000"/>
              </a:srgbClr>
            </a:solidFill>
            <a:ln w="12700" algn="ctr">
              <a:noFill/>
              <a:round/>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anchor="ctr">
              <a:noAutofit/>
            </a:bodyPr>
            <a:lstStyle/>
            <a:p>
              <a:pPr algn="ctr">
                <a:spcBef>
                  <a:spcPct val="50000"/>
                </a:spcBef>
                <a:spcAft>
                  <a:spcPct val="17000"/>
                </a:spcAft>
                <a:buClr>
                  <a:schemeClr val="tx1"/>
                </a:buClr>
                <a:buFont typeface="Wingdings" pitchFamily="2" charset="2"/>
                <a:buNone/>
                <a:defRPr/>
              </a:pPr>
              <a:r>
                <a:rPr lang="es-MX" sz="1200" b="1" smtClean="0">
                  <a:solidFill>
                    <a:schemeClr val="bg1"/>
                  </a:solidFill>
                  <a:effectLst>
                    <a:outerShdw blurRad="38100" dist="38100" dir="2700000" algn="tl">
                      <a:srgbClr val="000000">
                        <a:alpha val="43137"/>
                      </a:srgbClr>
                    </a:outerShdw>
                  </a:effectLst>
                </a:rPr>
                <a:t>Herramientas de Evaluación</a:t>
              </a:r>
              <a:endParaRPr lang="es-MX" sz="1200" b="1">
                <a:solidFill>
                  <a:schemeClr val="bg1"/>
                </a:solidFill>
                <a:effectLst>
                  <a:outerShdw blurRad="38100" dist="38100" dir="2700000" algn="tl">
                    <a:srgbClr val="000000">
                      <a:alpha val="43137"/>
                    </a:srgbClr>
                  </a:outerShdw>
                </a:effectLst>
              </a:endParaRPr>
            </a:p>
          </p:txBody>
        </p:sp>
        <p:sp>
          <p:nvSpPr>
            <p:cNvPr id="412688" name="AutoShape 16"/>
            <p:cNvSpPr>
              <a:spLocks noChangeArrowheads="1"/>
            </p:cNvSpPr>
            <p:nvPr/>
          </p:nvSpPr>
          <p:spPr bwMode="auto">
            <a:xfrm>
              <a:off x="3774303" y="4081386"/>
              <a:ext cx="1828800" cy="457200"/>
            </a:xfrm>
            <a:prstGeom prst="roundRect">
              <a:avLst>
                <a:gd name="adj" fmla="val 16667"/>
              </a:avLst>
            </a:prstGeom>
            <a:solidFill>
              <a:srgbClr val="D26400">
                <a:alpha val="60000"/>
              </a:srgbClr>
            </a:solidFill>
            <a:ln w="12700" algn="ctr">
              <a:noFill/>
              <a:round/>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anchor="ctr">
              <a:noAutofit/>
            </a:bodyPr>
            <a:lstStyle/>
            <a:p>
              <a:pPr algn="ctr">
                <a:spcBef>
                  <a:spcPct val="50000"/>
                </a:spcBef>
                <a:spcAft>
                  <a:spcPct val="17000"/>
                </a:spcAft>
                <a:buClr>
                  <a:schemeClr val="tx1"/>
                </a:buClr>
                <a:buFont typeface="Wingdings" pitchFamily="2" charset="2"/>
                <a:buNone/>
                <a:defRPr/>
              </a:pPr>
              <a:r>
                <a:rPr lang="es-MX" sz="1000" smtClean="0">
                  <a:solidFill>
                    <a:schemeClr val="bg1"/>
                  </a:solidFill>
                  <a:effectLst>
                    <a:outerShdw blurRad="38100" dist="38100" dir="2700000" algn="tl">
                      <a:srgbClr val="000000">
                        <a:alpha val="43137"/>
                      </a:srgbClr>
                    </a:outerShdw>
                  </a:effectLst>
                </a:rPr>
                <a:t>Modelado de Huella de Carbono</a:t>
              </a:r>
              <a:endParaRPr lang="es-MX" sz="1000">
                <a:solidFill>
                  <a:schemeClr val="bg1"/>
                </a:solidFill>
                <a:effectLst>
                  <a:outerShdw blurRad="38100" dist="38100" dir="2700000" algn="tl">
                    <a:srgbClr val="000000">
                      <a:alpha val="43137"/>
                    </a:srgbClr>
                  </a:outerShdw>
                </a:effectLst>
              </a:endParaRPr>
            </a:p>
          </p:txBody>
        </p:sp>
        <p:sp>
          <p:nvSpPr>
            <p:cNvPr id="412689" name="AutoShape 17"/>
            <p:cNvSpPr>
              <a:spLocks noChangeArrowheads="1"/>
            </p:cNvSpPr>
            <p:nvPr/>
          </p:nvSpPr>
          <p:spPr bwMode="auto">
            <a:xfrm>
              <a:off x="3774303" y="4609893"/>
              <a:ext cx="1828800" cy="457200"/>
            </a:xfrm>
            <a:prstGeom prst="roundRect">
              <a:avLst>
                <a:gd name="adj" fmla="val 16667"/>
              </a:avLst>
            </a:prstGeom>
            <a:solidFill>
              <a:srgbClr val="D26400">
                <a:alpha val="60000"/>
              </a:srgbClr>
            </a:solidFill>
            <a:ln w="12700" algn="ctr">
              <a:noFill/>
              <a:round/>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anchor="ctr">
              <a:noAutofit/>
            </a:bodyPr>
            <a:lstStyle/>
            <a:p>
              <a:pPr algn="ctr">
                <a:spcBef>
                  <a:spcPct val="50000"/>
                </a:spcBef>
                <a:spcAft>
                  <a:spcPct val="17000"/>
                </a:spcAft>
                <a:buClr>
                  <a:schemeClr val="tx1"/>
                </a:buClr>
                <a:buFont typeface="Wingdings" pitchFamily="2" charset="2"/>
                <a:buNone/>
                <a:defRPr/>
              </a:pPr>
              <a:r>
                <a:rPr lang="es-MX" sz="1000" smtClean="0">
                  <a:solidFill>
                    <a:schemeClr val="bg1"/>
                  </a:solidFill>
                  <a:effectLst>
                    <a:outerShdw blurRad="38100" dist="38100" dir="2700000" algn="tl">
                      <a:srgbClr val="000000">
                        <a:alpha val="43137"/>
                      </a:srgbClr>
                    </a:outerShdw>
                  </a:effectLst>
                </a:rPr>
                <a:t>Análisis Causa Ráiz</a:t>
              </a:r>
              <a:endParaRPr lang="es-MX" sz="1000">
                <a:solidFill>
                  <a:schemeClr val="bg1"/>
                </a:solidFill>
                <a:effectLst>
                  <a:outerShdw blurRad="38100" dist="38100" dir="2700000" algn="tl">
                    <a:srgbClr val="000000">
                      <a:alpha val="43137"/>
                    </a:srgbClr>
                  </a:outerShdw>
                </a:effectLst>
              </a:endParaRPr>
            </a:p>
          </p:txBody>
        </p:sp>
        <p:sp>
          <p:nvSpPr>
            <p:cNvPr id="412690" name="AutoShape 18"/>
            <p:cNvSpPr>
              <a:spLocks noChangeArrowheads="1"/>
            </p:cNvSpPr>
            <p:nvPr/>
          </p:nvSpPr>
          <p:spPr bwMode="auto">
            <a:xfrm>
              <a:off x="3774303" y="5138400"/>
              <a:ext cx="1828800" cy="457200"/>
            </a:xfrm>
            <a:prstGeom prst="roundRect">
              <a:avLst>
                <a:gd name="adj" fmla="val 16667"/>
              </a:avLst>
            </a:prstGeom>
            <a:solidFill>
              <a:srgbClr val="D26400">
                <a:alpha val="60000"/>
              </a:srgbClr>
            </a:solidFill>
            <a:ln w="12700" algn="ctr">
              <a:noFill/>
              <a:round/>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anchor="ctr">
              <a:noAutofit/>
            </a:bodyPr>
            <a:lstStyle/>
            <a:p>
              <a:pPr algn="ctr">
                <a:spcBef>
                  <a:spcPct val="50000"/>
                </a:spcBef>
                <a:spcAft>
                  <a:spcPct val="17000"/>
                </a:spcAft>
                <a:buClr>
                  <a:schemeClr val="tx1"/>
                </a:buClr>
                <a:buFont typeface="Wingdings" pitchFamily="2" charset="2"/>
                <a:buNone/>
                <a:defRPr/>
              </a:pPr>
              <a:r>
                <a:rPr lang="es-MX" sz="1000" smtClean="0">
                  <a:solidFill>
                    <a:schemeClr val="bg1"/>
                  </a:solidFill>
                  <a:effectLst>
                    <a:outerShdw blurRad="38100" dist="38100" dir="2700000" algn="tl">
                      <a:srgbClr val="000000">
                        <a:alpha val="43137"/>
                      </a:srgbClr>
                    </a:outerShdw>
                  </a:effectLst>
                </a:rPr>
                <a:t>Desempeño Predictivo</a:t>
              </a:r>
              <a:endParaRPr lang="es-MX" sz="1000">
                <a:solidFill>
                  <a:schemeClr val="bg1"/>
                </a:solidFill>
                <a:effectLst>
                  <a:outerShdw blurRad="38100" dist="38100" dir="2700000" algn="tl">
                    <a:srgbClr val="000000">
                      <a:alpha val="43137"/>
                    </a:srgbClr>
                  </a:outerShdw>
                </a:effectLst>
              </a:endParaRPr>
            </a:p>
          </p:txBody>
        </p:sp>
        <p:sp>
          <p:nvSpPr>
            <p:cNvPr id="412693" name="AutoShape 21"/>
            <p:cNvSpPr>
              <a:spLocks noChangeArrowheads="1"/>
            </p:cNvSpPr>
            <p:nvPr/>
          </p:nvSpPr>
          <p:spPr bwMode="auto">
            <a:xfrm>
              <a:off x="3774303" y="5666907"/>
              <a:ext cx="1828800" cy="457200"/>
            </a:xfrm>
            <a:prstGeom prst="roundRect">
              <a:avLst>
                <a:gd name="adj" fmla="val 16667"/>
              </a:avLst>
            </a:prstGeom>
            <a:solidFill>
              <a:srgbClr val="D26400">
                <a:alpha val="60000"/>
              </a:srgbClr>
            </a:solidFill>
            <a:ln w="12700" algn="ctr">
              <a:noFill/>
              <a:round/>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anchor="ctr">
              <a:noAutofit/>
            </a:bodyPr>
            <a:lstStyle/>
            <a:p>
              <a:pPr algn="ctr">
                <a:spcBef>
                  <a:spcPct val="50000"/>
                </a:spcBef>
                <a:spcAft>
                  <a:spcPct val="17000"/>
                </a:spcAft>
                <a:buClr>
                  <a:schemeClr val="tx1"/>
                </a:buClr>
                <a:buFont typeface="Wingdings" pitchFamily="2" charset="2"/>
                <a:buNone/>
                <a:defRPr/>
              </a:pPr>
              <a:r>
                <a:rPr lang="es-MX" sz="1000" smtClean="0">
                  <a:solidFill>
                    <a:schemeClr val="bg1"/>
                  </a:solidFill>
                  <a:effectLst>
                    <a:outerShdw blurRad="38100" dist="38100" dir="2700000" algn="tl">
                      <a:srgbClr val="000000">
                        <a:alpha val="43137"/>
                      </a:srgbClr>
                    </a:outerShdw>
                  </a:effectLst>
                </a:rPr>
                <a:t>Análisis Escenarios</a:t>
              </a:r>
              <a:endParaRPr lang="es-MX" sz="1000">
                <a:solidFill>
                  <a:schemeClr val="bg1"/>
                </a:solidFill>
                <a:effectLst>
                  <a:outerShdw blurRad="38100" dist="38100" dir="2700000" algn="tl">
                    <a:srgbClr val="000000">
                      <a:alpha val="43137"/>
                    </a:srgbClr>
                  </a:outerShdw>
                </a:effectLst>
              </a:endParaRPr>
            </a:p>
          </p:txBody>
        </p:sp>
        <p:sp>
          <p:nvSpPr>
            <p:cNvPr id="412691" name="AutoShape 19"/>
            <p:cNvSpPr>
              <a:spLocks noChangeArrowheads="1"/>
            </p:cNvSpPr>
            <p:nvPr/>
          </p:nvSpPr>
          <p:spPr bwMode="auto">
            <a:xfrm>
              <a:off x="3774303" y="6195412"/>
              <a:ext cx="1828800" cy="457200"/>
            </a:xfrm>
            <a:prstGeom prst="roundRect">
              <a:avLst>
                <a:gd name="adj" fmla="val 16667"/>
              </a:avLst>
            </a:prstGeom>
            <a:solidFill>
              <a:srgbClr val="D26400">
                <a:alpha val="60000"/>
              </a:srgbClr>
            </a:solidFill>
            <a:ln w="12700" algn="ctr">
              <a:noFill/>
              <a:round/>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anchor="ctr">
              <a:noAutofit/>
            </a:bodyPr>
            <a:lstStyle/>
            <a:p>
              <a:pPr algn="ctr">
                <a:spcBef>
                  <a:spcPct val="50000"/>
                </a:spcBef>
                <a:spcAft>
                  <a:spcPct val="17000"/>
                </a:spcAft>
                <a:buClr>
                  <a:schemeClr val="tx1"/>
                </a:buClr>
                <a:buFont typeface="Wingdings" pitchFamily="2" charset="2"/>
                <a:buNone/>
                <a:defRPr/>
              </a:pPr>
              <a:r>
                <a:rPr lang="es-MX" sz="1000" smtClean="0">
                  <a:solidFill>
                    <a:schemeClr val="bg1"/>
                  </a:solidFill>
                  <a:effectLst>
                    <a:outerShdw blurRad="38100" dist="38100" dir="2700000" algn="tl">
                      <a:srgbClr val="000000">
                        <a:alpha val="43137"/>
                      </a:srgbClr>
                    </a:outerShdw>
                  </a:effectLst>
                </a:rPr>
                <a:t>Medicón del Impacto de la Cadena de Valor</a:t>
              </a:r>
              <a:endParaRPr lang="es-MX" sz="1000">
                <a:solidFill>
                  <a:schemeClr val="bg1"/>
                </a:solidFill>
                <a:effectLst>
                  <a:outerShdw blurRad="38100" dist="38100" dir="2700000" algn="tl">
                    <a:srgbClr val="000000">
                      <a:alpha val="43137"/>
                    </a:srgbClr>
                  </a:outerShdw>
                </a:effectLst>
              </a:endParaRPr>
            </a:p>
          </p:txBody>
        </p:sp>
        <p:cxnSp>
          <p:nvCxnSpPr>
            <p:cNvPr id="64" name="Shape 63"/>
            <p:cNvCxnSpPr>
              <a:stCxn id="412685" idx="3"/>
              <a:endCxn id="412687" idx="0"/>
            </p:cNvCxnSpPr>
            <p:nvPr/>
          </p:nvCxnSpPr>
          <p:spPr bwMode="auto">
            <a:xfrm>
              <a:off x="3003053" y="3304181"/>
              <a:ext cx="1685650" cy="248698"/>
            </a:xfrm>
            <a:prstGeom prst="bentConnector2">
              <a:avLst/>
            </a:prstGeom>
            <a:ln w="19050">
              <a:solidFill>
                <a:schemeClr val="bg1">
                  <a:lumMod val="50000"/>
                </a:schemeClr>
              </a:solidFill>
              <a:headEnd type="triangle" w="med" len="med"/>
              <a:tailEnd type="triangle" w="med" len="med"/>
            </a:ln>
          </p:spPr>
          <p:style>
            <a:lnRef idx="1">
              <a:schemeClr val="accent5"/>
            </a:lnRef>
            <a:fillRef idx="0">
              <a:schemeClr val="accent5"/>
            </a:fillRef>
            <a:effectRef idx="0">
              <a:schemeClr val="accent5"/>
            </a:effectRef>
            <a:fontRef idx="minor">
              <a:schemeClr val="tx1"/>
            </a:fontRef>
          </p:style>
        </p:cxnSp>
      </p:grpSp>
      <p:sp>
        <p:nvSpPr>
          <p:cNvPr id="67" name="Title 66"/>
          <p:cNvSpPr>
            <a:spLocks noGrp="1"/>
          </p:cNvSpPr>
          <p:nvPr>
            <p:ph type="title"/>
          </p:nvPr>
        </p:nvSpPr>
        <p:spPr/>
        <p:txBody>
          <a:bodyPr/>
          <a:lstStyle/>
          <a:p>
            <a:r>
              <a:rPr lang="en-US" dirty="0" smtClean="0">
                <a:effectLst>
                  <a:outerShdw blurRad="38100" dist="38100" dir="2700000" algn="tl">
                    <a:srgbClr val="000000">
                      <a:alpha val="43137"/>
                    </a:srgbClr>
                  </a:outerShdw>
                </a:effectLst>
              </a:rPr>
              <a:t>¿</a:t>
            </a:r>
            <a:r>
              <a:rPr lang="en-US" dirty="0" err="1" smtClean="0">
                <a:effectLst>
                  <a:outerShdw blurRad="38100" dist="38100" dir="2700000" algn="tl">
                    <a:srgbClr val="000000">
                      <a:alpha val="43137"/>
                    </a:srgbClr>
                  </a:outerShdw>
                </a:effectLst>
              </a:rPr>
              <a:t>Cómo</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llegar</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12706"/>
                                        </p:tgtEl>
                                        <p:attrNameLst>
                                          <p:attrName>style.visibility</p:attrName>
                                        </p:attrNameLst>
                                      </p:cBhvr>
                                      <p:to>
                                        <p:strVal val="visible"/>
                                      </p:to>
                                    </p:set>
                                    <p:animEffect transition="in" filter="wipe(up)">
                                      <p:cBhvr>
                                        <p:cTn id="7" dur="500"/>
                                        <p:tgtEl>
                                          <p:spTgt spid="41270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12700"/>
                                        </p:tgtEl>
                                        <p:attrNameLst>
                                          <p:attrName>style.visibility</p:attrName>
                                        </p:attrNameLst>
                                      </p:cBhvr>
                                      <p:to>
                                        <p:strVal val="visible"/>
                                      </p:to>
                                    </p:set>
                                    <p:animEffect transition="in" filter="wipe(up)">
                                      <p:cBhvr>
                                        <p:cTn id="16" dur="500"/>
                                        <p:tgtEl>
                                          <p:spTgt spid="41270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12701"/>
                                        </p:tgtEl>
                                        <p:attrNameLst>
                                          <p:attrName>style.visibility</p:attrName>
                                        </p:attrNameLst>
                                      </p:cBhvr>
                                      <p:to>
                                        <p:strVal val="visible"/>
                                      </p:to>
                                    </p:set>
                                    <p:animEffect transition="in" filter="wipe(up)">
                                      <p:cBhvr>
                                        <p:cTn id="25" dur="500"/>
                                        <p:tgtEl>
                                          <p:spTgt spid="412701"/>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12684"/>
                                        </p:tgtEl>
                                        <p:attrNameLst>
                                          <p:attrName>style.visibility</p:attrName>
                                        </p:attrNameLst>
                                      </p:cBhvr>
                                      <p:to>
                                        <p:strVal val="visible"/>
                                      </p:to>
                                    </p:set>
                                    <p:animEffect transition="in" filter="fade">
                                      <p:cBhvr>
                                        <p:cTn id="29" dur="1000"/>
                                        <p:tgtEl>
                                          <p:spTgt spid="41268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412702"/>
                                        </p:tgtEl>
                                        <p:attrNameLst>
                                          <p:attrName>style.visibility</p:attrName>
                                        </p:attrNameLst>
                                      </p:cBhvr>
                                      <p:to>
                                        <p:strVal val="visible"/>
                                      </p:to>
                                    </p:set>
                                    <p:animEffect transition="in" filter="wipe(up)">
                                      <p:cBhvr>
                                        <p:cTn id="34" dur="500"/>
                                        <p:tgtEl>
                                          <p:spTgt spid="412702"/>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childTnLst>
                                </p:cTn>
                              </p:par>
                            </p:childTnLst>
                          </p:cTn>
                        </p:par>
                        <p:par>
                          <p:cTn id="39" fill="hold">
                            <p:stCondLst>
                              <p:cond delay="1500"/>
                            </p:stCondLst>
                            <p:childTnLst>
                              <p:par>
                                <p:cTn id="40" presetID="22" presetClass="entr" presetSubtype="4" fill="hold" nodeType="afterEffect">
                                  <p:stCondLst>
                                    <p:cond delay="0"/>
                                  </p:stCondLst>
                                  <p:childTnLst>
                                    <p:set>
                                      <p:cBhvr>
                                        <p:cTn id="41" dur="1" fill="hold">
                                          <p:stCondLst>
                                            <p:cond delay="0"/>
                                          </p:stCondLst>
                                        </p:cTn>
                                        <p:tgtEl>
                                          <p:spTgt spid="412697"/>
                                        </p:tgtEl>
                                        <p:attrNameLst>
                                          <p:attrName>style.visibility</p:attrName>
                                        </p:attrNameLst>
                                      </p:cBhvr>
                                      <p:to>
                                        <p:strVal val="visible"/>
                                      </p:to>
                                    </p:set>
                                    <p:animEffect transition="in" filter="wipe(down)">
                                      <p:cBhvr>
                                        <p:cTn id="42" dur="1000"/>
                                        <p:tgtEl>
                                          <p:spTgt spid="412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mtClean="0">
                <a:effectLst>
                  <a:outerShdw blurRad="38100" dist="38100" dir="2700000" algn="tl">
                    <a:srgbClr val="000000">
                      <a:alpha val="43137"/>
                    </a:srgbClr>
                  </a:outerShdw>
                </a:effectLst>
              </a:rPr>
              <a:t>SAS</a:t>
            </a:r>
            <a:r>
              <a:rPr lang="es-MX" baseline="30000" smtClean="0">
                <a:effectLst>
                  <a:outerShdw blurRad="38100" dist="38100" dir="2700000" algn="tl">
                    <a:srgbClr val="000000">
                      <a:alpha val="43137"/>
                    </a:srgbClr>
                  </a:outerShdw>
                </a:effectLst>
              </a:rPr>
              <a:t>®</a:t>
            </a:r>
            <a:r>
              <a:rPr lang="es-MX" smtClean="0">
                <a:effectLst>
                  <a:outerShdw blurRad="38100" dist="38100" dir="2700000" algn="tl">
                    <a:srgbClr val="000000">
                      <a:alpha val="43137"/>
                    </a:srgbClr>
                  </a:outerShdw>
                </a:effectLst>
              </a:rPr>
              <a:t>  Gestión del Desarrollo </a:t>
            </a:r>
            <a:r>
              <a:rPr lang="es-MX" smtClean="0">
                <a:effectLst>
                  <a:outerShdw blurRad="38100" dist="38100" dir="2700000" algn="tl">
                    <a:srgbClr val="000000">
                      <a:alpha val="43137"/>
                    </a:srgbClr>
                  </a:outerShdw>
                </a:effectLst>
              </a:rPr>
              <a:t>Sustentable</a:t>
            </a:r>
            <a:endParaRPr lang="es-MX">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cstate="print"/>
          <a:srcRect/>
          <a:stretch>
            <a:fillRect/>
          </a:stretch>
        </p:blipFill>
        <p:spPr bwMode="auto">
          <a:xfrm>
            <a:off x="1670050" y="1645920"/>
            <a:ext cx="5803900" cy="48656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228600" y="457200"/>
            <a:ext cx="8686800" cy="1143000"/>
          </a:xfrm>
        </p:spPr>
        <p:txBody>
          <a:bodyPr/>
          <a:lstStyle/>
          <a:p>
            <a:pPr eaLnBrk="1" hangingPunct="1"/>
            <a:r>
              <a:rPr lang="es-MX" dirty="0" smtClean="0">
                <a:effectLst>
                  <a:outerShdw blurRad="38100" dist="38100" dir="2700000" algn="tl">
                    <a:srgbClr val="000000">
                      <a:alpha val="43137"/>
                    </a:srgbClr>
                  </a:outerShdw>
                </a:effectLst>
              </a:rPr>
              <a:t>Características Principales</a:t>
            </a:r>
            <a:endParaRPr lang="en-US" dirty="0" smtClean="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5334000" cy="4402217"/>
          </a:xfrm>
          <a:prstGeom prst="roundRect">
            <a:avLst>
              <a:gd name="adj" fmla="val 5962"/>
            </a:avLst>
          </a:prstGeom>
          <a:solidFill>
            <a:srgbClr val="99FF66"/>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spAutoFit/>
          </a:bodyPr>
          <a:lstStyle/>
          <a:p>
            <a:pPr marL="228600" indent="-228600">
              <a:lnSpc>
                <a:spcPct val="100000"/>
              </a:lnSpc>
              <a:spcBef>
                <a:spcPts val="600"/>
              </a:spcBef>
              <a:spcAft>
                <a:spcPct val="0"/>
              </a:spcAft>
              <a:buClr>
                <a:schemeClr val="accent2">
                  <a:lumMod val="50000"/>
                </a:schemeClr>
              </a:buClr>
            </a:pPr>
            <a:r>
              <a:rPr lang="es-MX" sz="1800" dirty="0" smtClean="0">
                <a:solidFill>
                  <a:schemeClr val="tx1"/>
                </a:solidFill>
                <a:effectLst>
                  <a:outerShdw blurRad="38100" dist="38100" dir="2700000" algn="tl">
                    <a:srgbClr val="000000">
                      <a:alpha val="43137"/>
                    </a:srgbClr>
                  </a:outerShdw>
                </a:effectLst>
                <a:ea typeface="Calibri" pitchFamily="34" charset="0"/>
                <a:cs typeface="Times New Roman" pitchFamily="18" charset="0"/>
              </a:rPr>
              <a:t>Modelar  la huella de carbono actual y futura</a:t>
            </a:r>
          </a:p>
          <a:p>
            <a:pPr marL="228600" indent="-228600">
              <a:lnSpc>
                <a:spcPct val="100000"/>
              </a:lnSpc>
              <a:spcBef>
                <a:spcPts val="600"/>
              </a:spcBef>
              <a:spcAft>
                <a:spcPct val="0"/>
              </a:spcAft>
              <a:buClr>
                <a:schemeClr val="accent2">
                  <a:lumMod val="50000"/>
                </a:schemeClr>
              </a:buClr>
            </a:pPr>
            <a:r>
              <a:rPr lang="es-MX" sz="1800" dirty="0" smtClean="0">
                <a:solidFill>
                  <a:schemeClr val="tx1"/>
                </a:solidFill>
                <a:effectLst>
                  <a:outerShdw blurRad="38100" dist="38100" dir="2700000" algn="tl">
                    <a:srgbClr val="000000">
                      <a:alpha val="43137"/>
                    </a:srgbClr>
                  </a:outerShdw>
                </a:effectLst>
                <a:ea typeface="Calibri" pitchFamily="34" charset="0"/>
                <a:cs typeface="Times New Roman" pitchFamily="18" charset="0"/>
              </a:rPr>
              <a:t>Elaborar  </a:t>
            </a:r>
            <a:r>
              <a:rPr lang="es-MX" sz="1800" dirty="0" smtClean="0">
                <a:solidFill>
                  <a:schemeClr val="tx1"/>
                </a:solidFill>
                <a:effectLst>
                  <a:outerShdw blurRad="38100" dist="38100" dir="2700000" algn="tl">
                    <a:srgbClr val="000000">
                      <a:alpha val="43137"/>
                    </a:srgbClr>
                  </a:outerShdw>
                </a:effectLst>
                <a:ea typeface="Calibri" pitchFamily="34" charset="0"/>
                <a:cs typeface="Times New Roman" pitchFamily="18" charset="0"/>
              </a:rPr>
              <a:t>Informes de Responsabilidad Social con medidas de desempeño  con consistencia y transparencia, de acuerdo a Global </a:t>
            </a:r>
            <a:r>
              <a:rPr lang="es-MX" sz="1800" dirty="0" err="1" smtClean="0">
                <a:solidFill>
                  <a:schemeClr val="tx1"/>
                </a:solidFill>
                <a:effectLst>
                  <a:outerShdw blurRad="38100" dist="38100" dir="2700000" algn="tl">
                    <a:srgbClr val="000000">
                      <a:alpha val="43137"/>
                    </a:srgbClr>
                  </a:outerShdw>
                </a:effectLst>
                <a:ea typeface="Calibri" pitchFamily="34" charset="0"/>
                <a:cs typeface="Times New Roman" pitchFamily="18" charset="0"/>
              </a:rPr>
              <a:t>Reporting</a:t>
            </a:r>
            <a:r>
              <a:rPr lang="es-MX" sz="1800" dirty="0" smtClean="0">
                <a:solidFill>
                  <a:schemeClr val="tx1"/>
                </a:solidFill>
                <a:effectLst>
                  <a:outerShdw blurRad="38100" dist="38100" dir="2700000" algn="tl">
                    <a:srgbClr val="000000">
                      <a:alpha val="43137"/>
                    </a:srgbClr>
                  </a:outerShdw>
                </a:effectLst>
                <a:ea typeface="Calibri" pitchFamily="34" charset="0"/>
                <a:cs typeface="Times New Roman" pitchFamily="18" charset="0"/>
              </a:rPr>
              <a:t> </a:t>
            </a:r>
            <a:r>
              <a:rPr lang="es-MX" sz="1800" dirty="0" err="1" smtClean="0">
                <a:solidFill>
                  <a:schemeClr val="tx1"/>
                </a:solidFill>
                <a:effectLst>
                  <a:outerShdw blurRad="38100" dist="38100" dir="2700000" algn="tl">
                    <a:srgbClr val="000000">
                      <a:alpha val="43137"/>
                    </a:srgbClr>
                  </a:outerShdw>
                </a:effectLst>
                <a:ea typeface="Calibri" pitchFamily="34" charset="0"/>
                <a:cs typeface="Times New Roman" pitchFamily="18" charset="0"/>
              </a:rPr>
              <a:t>Initiative</a:t>
            </a:r>
            <a:r>
              <a:rPr lang="es-MX" sz="1800" dirty="0" smtClean="0">
                <a:solidFill>
                  <a:schemeClr val="tx1"/>
                </a:solidFill>
                <a:effectLst>
                  <a:outerShdw blurRad="38100" dist="38100" dir="2700000" algn="tl">
                    <a:srgbClr val="000000">
                      <a:alpha val="43137"/>
                    </a:srgbClr>
                  </a:outerShdw>
                </a:effectLst>
                <a:ea typeface="Calibri" pitchFamily="34" charset="0"/>
                <a:cs typeface="Times New Roman" pitchFamily="18" charset="0"/>
              </a:rPr>
              <a:t> (GRI)</a:t>
            </a:r>
          </a:p>
          <a:p>
            <a:pPr marL="228600" indent="-228600">
              <a:lnSpc>
                <a:spcPct val="100000"/>
              </a:lnSpc>
              <a:spcBef>
                <a:spcPts val="600"/>
              </a:spcBef>
              <a:spcAft>
                <a:spcPct val="0"/>
              </a:spcAft>
              <a:buClr>
                <a:schemeClr val="accent2">
                  <a:lumMod val="50000"/>
                </a:schemeClr>
              </a:buClr>
            </a:pPr>
            <a:r>
              <a:rPr lang="es-MX" sz="1800" dirty="0" smtClean="0">
                <a:solidFill>
                  <a:schemeClr val="tx1"/>
                </a:solidFill>
                <a:effectLst>
                  <a:outerShdw blurRad="38100" dist="38100" dir="2700000" algn="tl">
                    <a:srgbClr val="000000">
                      <a:alpha val="43137"/>
                    </a:srgbClr>
                  </a:outerShdw>
                </a:effectLst>
                <a:ea typeface="Calibri" pitchFamily="34" charset="0"/>
                <a:cs typeface="Times New Roman" pitchFamily="18" charset="0"/>
              </a:rPr>
              <a:t>Dirigir análisis de escenarios </a:t>
            </a:r>
            <a:r>
              <a:rPr lang="es-MX" sz="1800" dirty="0" err="1" smtClean="0">
                <a:solidFill>
                  <a:schemeClr val="tx1"/>
                </a:solidFill>
                <a:effectLst>
                  <a:outerShdw blurRad="38100" dist="38100" dir="2700000" algn="tl">
                    <a:srgbClr val="000000">
                      <a:alpha val="43137"/>
                    </a:srgbClr>
                  </a:outerShdw>
                </a:effectLst>
                <a:ea typeface="Calibri" pitchFamily="34" charset="0"/>
                <a:cs typeface="Times New Roman" pitchFamily="18" charset="0"/>
              </a:rPr>
              <a:t>What-if</a:t>
            </a:r>
            <a:r>
              <a:rPr lang="es-MX" sz="1800" dirty="0" smtClean="0">
                <a:solidFill>
                  <a:schemeClr val="tx1"/>
                </a:solidFill>
                <a:effectLst>
                  <a:outerShdw blurRad="38100" dist="38100" dir="2700000" algn="tl">
                    <a:srgbClr val="000000">
                      <a:alpha val="43137"/>
                    </a:srgbClr>
                  </a:outerShdw>
                </a:effectLst>
                <a:ea typeface="Calibri" pitchFamily="34" charset="0"/>
                <a:cs typeface="Times New Roman" pitchFamily="18" charset="0"/>
              </a:rPr>
              <a:t> para evaluar programas alternativos, costos y beneficios</a:t>
            </a:r>
          </a:p>
          <a:p>
            <a:pPr marL="228600" indent="-228600">
              <a:lnSpc>
                <a:spcPct val="100000"/>
              </a:lnSpc>
              <a:spcBef>
                <a:spcPts val="600"/>
              </a:spcBef>
              <a:spcAft>
                <a:spcPct val="0"/>
              </a:spcAft>
              <a:buClr>
                <a:schemeClr val="accent2">
                  <a:lumMod val="50000"/>
                </a:schemeClr>
              </a:buClr>
            </a:pPr>
            <a:r>
              <a:rPr lang="es-MX" sz="1800" dirty="0" smtClean="0">
                <a:solidFill>
                  <a:schemeClr val="tx1"/>
                </a:solidFill>
                <a:effectLst>
                  <a:outerShdw blurRad="38100" dist="38100" dir="2700000" algn="tl">
                    <a:srgbClr val="000000">
                      <a:alpha val="43137"/>
                    </a:srgbClr>
                  </a:outerShdw>
                </a:effectLst>
                <a:ea typeface="Calibri" pitchFamily="34" charset="0"/>
                <a:cs typeface="Times New Roman" pitchFamily="18" charset="0"/>
              </a:rPr>
              <a:t>Pronosticar el desempeño de  indicadores clave </a:t>
            </a:r>
            <a:r>
              <a:rPr lang="es-MX" sz="1800" dirty="0" smtClean="0">
                <a:solidFill>
                  <a:schemeClr val="tx1"/>
                </a:solidFill>
                <a:effectLst>
                  <a:outerShdw blurRad="38100" dist="38100" dir="2700000" algn="tl">
                    <a:srgbClr val="000000">
                      <a:alpha val="43137"/>
                    </a:srgbClr>
                  </a:outerShdw>
                </a:effectLst>
                <a:ea typeface="Calibri" pitchFamily="34" charset="0"/>
                <a:cs typeface="Times New Roman" pitchFamily="18" charset="0"/>
              </a:rPr>
              <a:t>(económicos, sociales </a:t>
            </a:r>
            <a:r>
              <a:rPr lang="es-MX" sz="1800" dirty="0" smtClean="0">
                <a:solidFill>
                  <a:schemeClr val="tx1"/>
                </a:solidFill>
                <a:effectLst>
                  <a:outerShdw blurRad="38100" dist="38100" dir="2700000" algn="tl">
                    <a:srgbClr val="000000">
                      <a:alpha val="43137"/>
                    </a:srgbClr>
                  </a:outerShdw>
                </a:effectLst>
                <a:ea typeface="Calibri" pitchFamily="34" charset="0"/>
                <a:cs typeface="Times New Roman" pitchFamily="18" charset="0"/>
              </a:rPr>
              <a:t>y ambientales)</a:t>
            </a:r>
          </a:p>
          <a:p>
            <a:pPr marL="228600" indent="-228600">
              <a:lnSpc>
                <a:spcPct val="100000"/>
              </a:lnSpc>
              <a:spcBef>
                <a:spcPts val="600"/>
              </a:spcBef>
              <a:spcAft>
                <a:spcPct val="0"/>
              </a:spcAft>
              <a:buClr>
                <a:schemeClr val="accent2">
                  <a:lumMod val="50000"/>
                </a:schemeClr>
              </a:buClr>
            </a:pPr>
            <a:r>
              <a:rPr lang="es-MX" sz="1800" dirty="0" smtClean="0">
                <a:solidFill>
                  <a:schemeClr val="tx1"/>
                </a:solidFill>
                <a:effectLst>
                  <a:outerShdw blurRad="38100" dist="38100" dir="2700000" algn="tl">
                    <a:srgbClr val="000000">
                      <a:alpha val="43137"/>
                    </a:srgbClr>
                  </a:outerShdw>
                </a:effectLst>
                <a:ea typeface="Calibri" pitchFamily="34" charset="0"/>
                <a:cs typeface="Times New Roman" pitchFamily="18" charset="0"/>
              </a:rPr>
              <a:t>Integrar análisis de riesgo para operar eficientemente en los mercados de comercialización de Certificados de Reducción de Emisión de Bonos (</a:t>
            </a:r>
            <a:r>
              <a:rPr lang="es-MX" sz="1800" dirty="0" err="1" smtClean="0">
                <a:solidFill>
                  <a:schemeClr val="tx1"/>
                </a:solidFill>
                <a:effectLst>
                  <a:outerShdw blurRad="38100" dist="38100" dir="2700000" algn="tl">
                    <a:srgbClr val="000000">
                      <a:alpha val="43137"/>
                    </a:srgbClr>
                  </a:outerShdw>
                </a:effectLst>
                <a:ea typeface="Calibri" pitchFamily="34" charset="0"/>
                <a:cs typeface="Times New Roman" pitchFamily="18" charset="0"/>
              </a:rPr>
              <a:t>Cap</a:t>
            </a:r>
            <a:r>
              <a:rPr lang="es-MX" sz="1800" dirty="0" smtClean="0">
                <a:solidFill>
                  <a:schemeClr val="tx1"/>
                </a:solidFill>
                <a:effectLst>
                  <a:outerShdw blurRad="38100" dist="38100" dir="2700000" algn="tl">
                    <a:srgbClr val="000000">
                      <a:alpha val="43137"/>
                    </a:srgbClr>
                  </a:outerShdw>
                </a:effectLst>
                <a:ea typeface="Calibri" pitchFamily="34" charset="0"/>
                <a:cs typeface="Times New Roman" pitchFamily="18" charset="0"/>
              </a:rPr>
              <a:t> &amp; </a:t>
            </a:r>
            <a:r>
              <a:rPr lang="es-MX" sz="1800" dirty="0" err="1" smtClean="0">
                <a:solidFill>
                  <a:schemeClr val="tx1"/>
                </a:solidFill>
                <a:effectLst>
                  <a:outerShdw blurRad="38100" dist="38100" dir="2700000" algn="tl">
                    <a:srgbClr val="000000">
                      <a:alpha val="43137"/>
                    </a:srgbClr>
                  </a:outerShdw>
                </a:effectLst>
                <a:ea typeface="Calibri" pitchFamily="34" charset="0"/>
                <a:cs typeface="Times New Roman" pitchFamily="18" charset="0"/>
              </a:rPr>
              <a:t>Trade</a:t>
            </a:r>
            <a:r>
              <a:rPr lang="es-MX" sz="1800" dirty="0" smtClean="0">
                <a:solidFill>
                  <a:schemeClr val="tx1"/>
                </a:solidFill>
                <a:effectLst>
                  <a:outerShdw blurRad="38100" dist="38100" dir="2700000" algn="tl">
                    <a:srgbClr val="000000">
                      <a:alpha val="43137"/>
                    </a:srgbClr>
                  </a:outerShdw>
                </a:effectLst>
                <a:ea typeface="Calibri" pitchFamily="34" charset="0"/>
                <a:cs typeface="Times New Roman" pitchFamily="18" charset="0"/>
              </a:rPr>
              <a:t>) </a:t>
            </a:r>
          </a:p>
        </p:txBody>
      </p:sp>
      <p:pic>
        <p:nvPicPr>
          <p:cNvPr id="5" name="Picture 4" descr="Vinca.jpg"/>
          <p:cNvPicPr>
            <a:picLocks noChangeAspect="1"/>
          </p:cNvPicPr>
          <p:nvPr/>
        </p:nvPicPr>
        <p:blipFill>
          <a:blip r:embed="rId3" cstate="print"/>
          <a:stretch>
            <a:fillRect/>
          </a:stretch>
        </p:blipFill>
        <p:spPr>
          <a:xfrm>
            <a:off x="6172200" y="3810000"/>
            <a:ext cx="2286000" cy="17145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Picture 5" descr="Vinca.jpg"/>
          <p:cNvPicPr>
            <a:picLocks noChangeAspect="1"/>
          </p:cNvPicPr>
          <p:nvPr/>
        </p:nvPicPr>
        <p:blipFill>
          <a:blip r:embed="rId3" cstate="print"/>
          <a:stretch>
            <a:fillRect/>
          </a:stretch>
        </p:blipFill>
        <p:spPr>
          <a:xfrm>
            <a:off x="5943600" y="1219200"/>
            <a:ext cx="2286000" cy="17145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 name="Picture 6" descr="Vinca.jpg"/>
          <p:cNvPicPr>
            <a:picLocks noChangeAspect="1"/>
          </p:cNvPicPr>
          <p:nvPr/>
        </p:nvPicPr>
        <p:blipFill>
          <a:blip r:embed="rId3" cstate="print"/>
          <a:stretch>
            <a:fillRect/>
          </a:stretch>
        </p:blipFill>
        <p:spPr>
          <a:xfrm>
            <a:off x="6629400" y="2571750"/>
            <a:ext cx="2286000" cy="17145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228600" y="304800"/>
            <a:ext cx="8686800" cy="1143000"/>
          </a:xfrm>
        </p:spPr>
        <p:txBody>
          <a:bodyPr/>
          <a:lstStyle/>
          <a:p>
            <a:pPr eaLnBrk="1" hangingPunct="1"/>
            <a:r>
              <a:rPr lang="es-MX" smtClean="0">
                <a:effectLst>
                  <a:outerShdw blurRad="38100" dist="38100" dir="2700000" algn="tl">
                    <a:srgbClr val="000000">
                      <a:alpha val="43137"/>
                    </a:srgbClr>
                  </a:outerShdw>
                </a:effectLst>
              </a:rPr>
              <a:t>Características </a:t>
            </a:r>
            <a:r>
              <a:rPr lang="es-MX" smtClean="0">
                <a:effectLst>
                  <a:outerShdw blurRad="38100" dist="38100" dir="2700000" algn="tl">
                    <a:srgbClr val="000000">
                      <a:alpha val="43137"/>
                    </a:srgbClr>
                  </a:outerShdw>
                </a:effectLst>
              </a:rPr>
              <a:t>Principales</a:t>
            </a:r>
            <a:endParaRPr lang="es-MX" smtClean="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447800"/>
            <a:ext cx="5943600" cy="5029200"/>
          </a:xfrm>
          <a:prstGeom prst="roundRect">
            <a:avLst>
              <a:gd name="adj" fmla="val 4678"/>
            </a:avLst>
          </a:prstGeom>
          <a:solidFill>
            <a:srgbClr val="99FF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marL="228600" indent="-228600">
              <a:lnSpc>
                <a:spcPct val="100000"/>
              </a:lnSpc>
              <a:spcBef>
                <a:spcPts val="600"/>
              </a:spcBef>
              <a:spcAft>
                <a:spcPct val="0"/>
              </a:spcAft>
              <a:buClr>
                <a:schemeClr val="accent2">
                  <a:lumMod val="50000"/>
                </a:schemeClr>
              </a:buClr>
            </a:pPr>
            <a:r>
              <a:rPr lang="es-MX" sz="2000" dirty="0" smtClean="0">
                <a:solidFill>
                  <a:schemeClr val="tx1"/>
                </a:solidFill>
                <a:effectLst>
                  <a:outerShdw blurRad="38100" dist="38100" dir="2700000" algn="tl">
                    <a:srgbClr val="000000">
                      <a:alpha val="43137"/>
                    </a:srgbClr>
                  </a:outerShdw>
                </a:effectLst>
                <a:ea typeface="Calibri" pitchFamily="34" charset="0"/>
                <a:cs typeface="Times New Roman" pitchFamily="18" charset="0"/>
              </a:rPr>
              <a:t>Determinar los principales indicadores de emisiones de carbono, consumo o gasto de agua</a:t>
            </a:r>
          </a:p>
          <a:p>
            <a:pPr marL="228600" indent="-228600">
              <a:lnSpc>
                <a:spcPct val="100000"/>
              </a:lnSpc>
              <a:spcBef>
                <a:spcPts val="600"/>
              </a:spcBef>
              <a:spcAft>
                <a:spcPct val="0"/>
              </a:spcAft>
              <a:buClr>
                <a:schemeClr val="accent2">
                  <a:lumMod val="50000"/>
                </a:schemeClr>
              </a:buClr>
            </a:pPr>
            <a:r>
              <a:rPr lang="es-MX" sz="2000" dirty="0" smtClean="0">
                <a:solidFill>
                  <a:schemeClr val="tx1"/>
                </a:solidFill>
                <a:effectLst>
                  <a:outerShdw blurRad="38100" dist="38100" dir="2700000" algn="tl">
                    <a:srgbClr val="000000">
                      <a:alpha val="43137"/>
                    </a:srgbClr>
                  </a:outerShdw>
                </a:effectLst>
                <a:ea typeface="Calibri" pitchFamily="34" charset="0"/>
                <a:cs typeface="Times New Roman" pitchFamily="18" charset="0"/>
              </a:rPr>
              <a:t>Modelar </a:t>
            </a:r>
            <a:r>
              <a:rPr lang="es-MX" sz="2000" dirty="0" smtClean="0">
                <a:solidFill>
                  <a:schemeClr val="tx1"/>
                </a:solidFill>
                <a:effectLst>
                  <a:outerShdw blurRad="38100" dist="38100" dir="2700000" algn="tl">
                    <a:srgbClr val="000000">
                      <a:alpha val="43137"/>
                    </a:srgbClr>
                  </a:outerShdw>
                </a:effectLst>
                <a:ea typeface="Calibri" pitchFamily="34" charset="0"/>
                <a:cs typeface="Times New Roman" pitchFamily="18" charset="0"/>
              </a:rPr>
              <a:t>como los proyectos alternativos destinados a reducir aquellos indicadores tienen un efecto cuantificable en el logro de las metas</a:t>
            </a:r>
            <a:r>
              <a:rPr lang="es-MX" sz="2000" dirty="0" smtClean="0">
                <a:solidFill>
                  <a:schemeClr val="tx1"/>
                </a:solidFill>
                <a:effectLst>
                  <a:outerShdw blurRad="38100" dist="38100" dir="2700000" algn="tl">
                    <a:srgbClr val="000000">
                      <a:alpha val="43137"/>
                    </a:srgbClr>
                  </a:outerShdw>
                </a:effectLst>
                <a:ea typeface="Calibri" pitchFamily="34" charset="0"/>
                <a:cs typeface="Times New Roman" pitchFamily="18" charset="0"/>
              </a:rPr>
              <a:t>.</a:t>
            </a:r>
          </a:p>
          <a:p>
            <a:pPr marL="228600" indent="-228600">
              <a:lnSpc>
                <a:spcPct val="100000"/>
              </a:lnSpc>
              <a:spcBef>
                <a:spcPts val="600"/>
              </a:spcBef>
              <a:spcAft>
                <a:spcPct val="0"/>
              </a:spcAft>
              <a:buClr>
                <a:schemeClr val="accent2">
                  <a:lumMod val="50000"/>
                </a:schemeClr>
              </a:buClr>
            </a:pPr>
            <a:r>
              <a:rPr lang="es-MX" sz="2000" dirty="0" smtClean="0">
                <a:solidFill>
                  <a:schemeClr val="tx1"/>
                </a:solidFill>
                <a:effectLst>
                  <a:outerShdw blurRad="38100" dist="38100" dir="2700000" algn="tl">
                    <a:srgbClr val="000000">
                      <a:alpha val="43137"/>
                    </a:srgbClr>
                  </a:outerShdw>
                </a:effectLst>
                <a:ea typeface="Calibri" pitchFamily="34" charset="0"/>
                <a:cs typeface="Times New Roman" pitchFamily="18" charset="0"/>
              </a:rPr>
              <a:t>Cuantificar </a:t>
            </a:r>
            <a:r>
              <a:rPr lang="es-MX" sz="2000" dirty="0" smtClean="0">
                <a:solidFill>
                  <a:schemeClr val="tx1"/>
                </a:solidFill>
                <a:effectLst>
                  <a:outerShdw blurRad="38100" dist="38100" dir="2700000" algn="tl">
                    <a:srgbClr val="000000">
                      <a:alpha val="43137"/>
                    </a:srgbClr>
                  </a:outerShdw>
                </a:effectLst>
                <a:ea typeface="Calibri" pitchFamily="34" charset="0"/>
                <a:cs typeface="Times New Roman" pitchFamily="18" charset="0"/>
              </a:rPr>
              <a:t>el impacto de las condiciones del mercado, tales como costos de gasolina o el aumento de la demanda de almacenamiento, tendrán en el consumo y en las emisiones.</a:t>
            </a:r>
          </a:p>
          <a:p>
            <a:pPr marL="228600" indent="-228600">
              <a:lnSpc>
                <a:spcPct val="100000"/>
              </a:lnSpc>
              <a:spcBef>
                <a:spcPts val="600"/>
              </a:spcBef>
              <a:spcAft>
                <a:spcPct val="0"/>
              </a:spcAft>
              <a:buClr>
                <a:schemeClr val="accent2">
                  <a:lumMod val="50000"/>
                </a:schemeClr>
              </a:buClr>
            </a:pPr>
            <a:r>
              <a:rPr lang="es-MX" sz="2000" dirty="0" smtClean="0">
                <a:solidFill>
                  <a:schemeClr val="tx1"/>
                </a:solidFill>
                <a:effectLst>
                  <a:outerShdw blurRad="38100" dist="38100" dir="2700000" algn="tl">
                    <a:srgbClr val="000000">
                      <a:alpha val="43137"/>
                    </a:srgbClr>
                  </a:outerShdw>
                </a:effectLst>
                <a:ea typeface="Calibri" pitchFamily="34" charset="0"/>
                <a:cs typeface="Times New Roman" pitchFamily="18" charset="0"/>
              </a:rPr>
              <a:t>Predecir  cómo el límite de carbono (</a:t>
            </a:r>
            <a:r>
              <a:rPr lang="es-MX" sz="2000" dirty="0" err="1" smtClean="0">
                <a:solidFill>
                  <a:schemeClr val="tx1"/>
                </a:solidFill>
                <a:effectLst>
                  <a:outerShdw blurRad="38100" dist="38100" dir="2700000" algn="tl">
                    <a:srgbClr val="000000">
                      <a:alpha val="43137"/>
                    </a:srgbClr>
                  </a:outerShdw>
                </a:effectLst>
                <a:ea typeface="Calibri" pitchFamily="34" charset="0"/>
                <a:cs typeface="Times New Roman" pitchFamily="18" charset="0"/>
              </a:rPr>
              <a:t>cap</a:t>
            </a:r>
            <a:r>
              <a:rPr lang="es-MX" sz="2000" dirty="0" smtClean="0">
                <a:solidFill>
                  <a:schemeClr val="tx1"/>
                </a:solidFill>
                <a:effectLst>
                  <a:outerShdw blurRad="38100" dist="38100" dir="2700000" algn="tl">
                    <a:srgbClr val="000000">
                      <a:alpha val="43137"/>
                    </a:srgbClr>
                  </a:outerShdw>
                </a:effectLst>
                <a:ea typeface="Calibri" pitchFamily="34" charset="0"/>
                <a:cs typeface="Times New Roman" pitchFamily="18" charset="0"/>
              </a:rPr>
              <a:t> </a:t>
            </a:r>
            <a:r>
              <a:rPr lang="es-MX" sz="2000" dirty="0" smtClean="0">
                <a:solidFill>
                  <a:schemeClr val="tx1"/>
                </a:solidFill>
                <a:effectLst>
                  <a:outerShdw blurRad="38100" dist="38100" dir="2700000" algn="tl">
                    <a:srgbClr val="000000">
                      <a:alpha val="43137"/>
                    </a:srgbClr>
                  </a:outerShdw>
                </a:effectLst>
                <a:ea typeface="Calibri" pitchFamily="34" charset="0"/>
                <a:cs typeface="Times New Roman" pitchFamily="18" charset="0"/>
              </a:rPr>
              <a:t>carbón) </a:t>
            </a:r>
            <a:r>
              <a:rPr lang="es-MX" sz="2000" dirty="0" smtClean="0">
                <a:solidFill>
                  <a:schemeClr val="tx1"/>
                </a:solidFill>
                <a:effectLst>
                  <a:outerShdw blurRad="38100" dist="38100" dir="2700000" algn="tl">
                    <a:srgbClr val="000000">
                      <a:alpha val="43137"/>
                    </a:srgbClr>
                  </a:outerShdw>
                </a:effectLst>
                <a:ea typeface="Calibri" pitchFamily="34" charset="0"/>
                <a:cs typeface="Times New Roman" pitchFamily="18" charset="0"/>
              </a:rPr>
              <a:t>puede afectar financieramente a la organización si las acciones no son tomadas hoy </a:t>
            </a:r>
            <a:endParaRPr lang="es-MX" sz="2000" dirty="0" smtClean="0">
              <a:solidFill>
                <a:schemeClr val="tx1"/>
              </a:solidFill>
              <a:effectLst>
                <a:outerShdw blurRad="38100" dist="38100" dir="2700000" algn="tl">
                  <a:srgbClr val="000000">
                    <a:alpha val="43137"/>
                  </a:srgbClr>
                </a:outerShdw>
              </a:effectLst>
              <a:ea typeface="Calibri" pitchFamily="34" charset="0"/>
              <a:cs typeface="Times New Roman" pitchFamily="18" charset="0"/>
            </a:endParaRPr>
          </a:p>
        </p:txBody>
      </p:sp>
      <p:pic>
        <p:nvPicPr>
          <p:cNvPr id="6" name="Picture 5" descr="North Pole.jpg"/>
          <p:cNvPicPr>
            <a:picLocks noChangeAspect="1"/>
          </p:cNvPicPr>
          <p:nvPr/>
        </p:nvPicPr>
        <p:blipFill>
          <a:blip r:embed="rId3" cstate="print"/>
          <a:stretch>
            <a:fillRect/>
          </a:stretch>
        </p:blipFill>
        <p:spPr>
          <a:xfrm>
            <a:off x="6553200" y="2553461"/>
            <a:ext cx="2283971" cy="1713739"/>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7"/>
          <p:cNvSpPr>
            <a:spLocks noChangeArrowheads="1"/>
          </p:cNvSpPr>
          <p:nvPr/>
        </p:nvSpPr>
        <p:spPr bwMode="auto">
          <a:xfrm>
            <a:off x="304800" y="3581400"/>
            <a:ext cx="8458200" cy="2514600"/>
          </a:xfrm>
          <a:prstGeom prst="rect">
            <a:avLst/>
          </a:prstGeom>
          <a:noFill/>
          <a:ln w="12700" algn="ctr">
            <a:solidFill>
              <a:schemeClr val="accent1"/>
            </a:solidFill>
            <a:prstDash val="sysDot"/>
            <a:miter lim="800000"/>
            <a:headEnd/>
            <a:tailEnd/>
          </a:ln>
        </p:spPr>
        <p:txBody>
          <a:bodyPr wrap="none"/>
          <a:lstStyle/>
          <a:p>
            <a:pPr>
              <a:spcBef>
                <a:spcPct val="50000"/>
              </a:spcBef>
              <a:spcAft>
                <a:spcPct val="17000"/>
              </a:spcAft>
              <a:buClr>
                <a:schemeClr val="tx1"/>
              </a:buClr>
              <a:buFont typeface="Wingdings" pitchFamily="2" charset="2"/>
              <a:buNone/>
            </a:pPr>
            <a:endParaRPr lang="en-US" sz="1200" b="1"/>
          </a:p>
        </p:txBody>
      </p:sp>
      <p:sp>
        <p:nvSpPr>
          <p:cNvPr id="77853" name="Rectangle 29"/>
          <p:cNvSpPr>
            <a:spLocks noChangeArrowheads="1"/>
          </p:cNvSpPr>
          <p:nvPr/>
        </p:nvSpPr>
        <p:spPr bwMode="auto">
          <a:xfrm>
            <a:off x="304800" y="990600"/>
            <a:ext cx="8458200" cy="2514600"/>
          </a:xfrm>
          <a:prstGeom prst="rect">
            <a:avLst/>
          </a:prstGeom>
          <a:noFill/>
          <a:ln w="12700" algn="ctr">
            <a:solidFill>
              <a:schemeClr val="accent1"/>
            </a:solidFill>
            <a:prstDash val="sysDot"/>
            <a:miter lim="800000"/>
            <a:headEnd/>
            <a:tailEnd/>
          </a:ln>
        </p:spPr>
        <p:txBody>
          <a:bodyPr wrap="none" anchor="ctr"/>
          <a:lstStyle/>
          <a:p>
            <a:pPr algn="r">
              <a:spcBef>
                <a:spcPct val="50000"/>
              </a:spcBef>
              <a:spcAft>
                <a:spcPct val="17000"/>
              </a:spcAft>
              <a:buClr>
                <a:schemeClr val="tx1"/>
              </a:buClr>
              <a:buFont typeface="Wingdings" pitchFamily="2" charset="2"/>
              <a:buNone/>
            </a:pPr>
            <a:endParaRPr lang="en-US"/>
          </a:p>
        </p:txBody>
      </p:sp>
      <p:pic>
        <p:nvPicPr>
          <p:cNvPr id="77844" name="Picture 20"/>
          <p:cNvPicPr>
            <a:picLocks noChangeAspect="1" noChangeArrowheads="1"/>
          </p:cNvPicPr>
          <p:nvPr/>
        </p:nvPicPr>
        <p:blipFill>
          <a:blip r:embed="rId3" cstate="print"/>
          <a:srcRect/>
          <a:stretch>
            <a:fillRect/>
          </a:stretch>
        </p:blipFill>
        <p:spPr bwMode="auto">
          <a:xfrm>
            <a:off x="685800" y="1371600"/>
            <a:ext cx="2667000" cy="1362075"/>
          </a:xfrm>
          <a:prstGeom prst="roundRect">
            <a:avLst>
              <a:gd name="adj" fmla="val 6886"/>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7848" name="Picture 24"/>
          <p:cNvPicPr>
            <a:picLocks noChangeAspect="1" noChangeArrowheads="1"/>
          </p:cNvPicPr>
          <p:nvPr/>
        </p:nvPicPr>
        <p:blipFill>
          <a:blip r:embed="rId4" cstate="print"/>
          <a:srcRect/>
          <a:stretch>
            <a:fillRect/>
          </a:stretch>
        </p:blipFill>
        <p:spPr bwMode="auto">
          <a:xfrm>
            <a:off x="1828800" y="2133600"/>
            <a:ext cx="2133600" cy="1244600"/>
          </a:xfrm>
          <a:prstGeom prst="roundRect">
            <a:avLst>
              <a:gd name="adj" fmla="val 6886"/>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7847" name="Picture 23"/>
          <p:cNvPicPr>
            <a:picLocks noChangeAspect="1" noChangeArrowheads="1"/>
          </p:cNvPicPr>
          <p:nvPr/>
        </p:nvPicPr>
        <p:blipFill>
          <a:blip r:embed="rId5" cstate="print"/>
          <a:srcRect/>
          <a:stretch>
            <a:fillRect/>
          </a:stretch>
        </p:blipFill>
        <p:spPr bwMode="auto">
          <a:xfrm>
            <a:off x="5105400" y="1566863"/>
            <a:ext cx="1600200" cy="1252537"/>
          </a:xfrm>
          <a:prstGeom prst="roundRect">
            <a:avLst>
              <a:gd name="adj" fmla="val 6886"/>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7851" name="Picture 27"/>
          <p:cNvPicPr>
            <a:picLocks noChangeAspect="1" noChangeArrowheads="1"/>
          </p:cNvPicPr>
          <p:nvPr/>
        </p:nvPicPr>
        <p:blipFill>
          <a:blip r:embed="rId6" cstate="print"/>
          <a:srcRect/>
          <a:stretch>
            <a:fillRect/>
          </a:stretch>
        </p:blipFill>
        <p:spPr bwMode="auto">
          <a:xfrm>
            <a:off x="6477000" y="1981200"/>
            <a:ext cx="1676400" cy="1393825"/>
          </a:xfrm>
          <a:prstGeom prst="roundRect">
            <a:avLst>
              <a:gd name="adj" fmla="val 6886"/>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8440" name="AutoShape 30"/>
          <p:cNvSpPr>
            <a:spLocks noChangeArrowheads="1"/>
          </p:cNvSpPr>
          <p:nvPr/>
        </p:nvSpPr>
        <p:spPr bwMode="auto">
          <a:xfrm>
            <a:off x="838200" y="3886200"/>
            <a:ext cx="7772400" cy="328613"/>
          </a:xfrm>
          <a:prstGeom prst="roundRect">
            <a:avLst>
              <a:gd name="adj" fmla="val 16667"/>
            </a:avLst>
          </a:prstGeom>
          <a:gradFill rotWithShape="1">
            <a:gsLst>
              <a:gs pos="0">
                <a:schemeClr val="bg1"/>
              </a:gs>
              <a:gs pos="100000">
                <a:schemeClr val="accent2">
                  <a:alpha val="10001"/>
                </a:schemeClr>
              </a:gs>
            </a:gsLst>
            <a:path path="shape">
              <a:fillToRect l="50000" t="50000" r="50000" b="50000"/>
            </a:path>
          </a:gradFill>
          <a:ln w="12700" algn="ctr">
            <a:noFill/>
            <a:prstDash val="sysDot"/>
            <a:round/>
            <a:headEnd/>
            <a:tailEnd/>
          </a:ln>
        </p:spPr>
        <p:txBody>
          <a:bodyPr wrap="none" anchor="ctr"/>
          <a:lstStyle/>
          <a:p>
            <a:pPr>
              <a:spcBef>
                <a:spcPct val="50000"/>
              </a:spcBef>
              <a:spcAft>
                <a:spcPct val="17000"/>
              </a:spcAft>
              <a:buClr>
                <a:schemeClr val="tx1"/>
              </a:buClr>
              <a:buFont typeface="Wingdings" pitchFamily="2" charset="2"/>
              <a:buNone/>
            </a:pPr>
            <a:endParaRPr lang="en-US" sz="1000">
              <a:solidFill>
                <a:schemeClr val="accent2"/>
              </a:solidFill>
            </a:endParaRPr>
          </a:p>
        </p:txBody>
      </p:sp>
      <p:sp>
        <p:nvSpPr>
          <p:cNvPr id="18441" name="AutoShape 31"/>
          <p:cNvSpPr>
            <a:spLocks noChangeArrowheads="1"/>
          </p:cNvSpPr>
          <p:nvPr/>
        </p:nvSpPr>
        <p:spPr bwMode="auto">
          <a:xfrm>
            <a:off x="1447800" y="4343400"/>
            <a:ext cx="7162800" cy="328613"/>
          </a:xfrm>
          <a:prstGeom prst="roundRect">
            <a:avLst>
              <a:gd name="adj" fmla="val 16667"/>
            </a:avLst>
          </a:prstGeom>
          <a:gradFill rotWithShape="1">
            <a:gsLst>
              <a:gs pos="0">
                <a:schemeClr val="bg1"/>
              </a:gs>
              <a:gs pos="100000">
                <a:schemeClr val="hlink">
                  <a:alpha val="10001"/>
                </a:schemeClr>
              </a:gs>
            </a:gsLst>
            <a:path path="shape">
              <a:fillToRect l="50000" t="50000" r="50000" b="50000"/>
            </a:path>
          </a:gradFill>
          <a:ln w="12700" algn="ctr">
            <a:noFill/>
            <a:prstDash val="sysDot"/>
            <a:round/>
            <a:headEnd/>
            <a:tailEnd/>
          </a:ln>
        </p:spPr>
        <p:txBody>
          <a:bodyPr wrap="none" anchor="ctr"/>
          <a:lstStyle/>
          <a:p>
            <a:pPr>
              <a:spcBef>
                <a:spcPct val="50000"/>
              </a:spcBef>
              <a:spcAft>
                <a:spcPct val="17000"/>
              </a:spcAft>
              <a:buClr>
                <a:schemeClr val="tx1"/>
              </a:buClr>
              <a:buFont typeface="Wingdings" pitchFamily="2" charset="2"/>
              <a:buNone/>
            </a:pPr>
            <a:endParaRPr lang="en-US" sz="1000">
              <a:solidFill>
                <a:schemeClr val="hlink"/>
              </a:solidFill>
            </a:endParaRPr>
          </a:p>
        </p:txBody>
      </p:sp>
      <p:sp>
        <p:nvSpPr>
          <p:cNvPr id="18442" name="AutoShape 32"/>
          <p:cNvSpPr>
            <a:spLocks noChangeArrowheads="1"/>
          </p:cNvSpPr>
          <p:nvPr/>
        </p:nvSpPr>
        <p:spPr bwMode="auto">
          <a:xfrm>
            <a:off x="2743200" y="5257800"/>
            <a:ext cx="5867400" cy="328613"/>
          </a:xfrm>
          <a:prstGeom prst="roundRect">
            <a:avLst>
              <a:gd name="adj" fmla="val 16667"/>
            </a:avLst>
          </a:prstGeom>
          <a:gradFill rotWithShape="1">
            <a:gsLst>
              <a:gs pos="0">
                <a:schemeClr val="bg1"/>
              </a:gs>
              <a:gs pos="100000">
                <a:schemeClr val="folHlink">
                  <a:alpha val="10001"/>
                </a:schemeClr>
              </a:gs>
            </a:gsLst>
            <a:path path="shape">
              <a:fillToRect l="50000" t="50000" r="50000" b="50000"/>
            </a:path>
          </a:gradFill>
          <a:ln w="12700" algn="ctr">
            <a:noFill/>
            <a:prstDash val="sysDot"/>
            <a:round/>
            <a:headEnd/>
            <a:tailEnd/>
          </a:ln>
        </p:spPr>
        <p:txBody>
          <a:bodyPr wrap="none" anchor="ctr"/>
          <a:lstStyle/>
          <a:p>
            <a:pPr>
              <a:spcBef>
                <a:spcPct val="50000"/>
              </a:spcBef>
              <a:spcAft>
                <a:spcPct val="17000"/>
              </a:spcAft>
              <a:buClr>
                <a:schemeClr val="tx1"/>
              </a:buClr>
              <a:buFont typeface="Wingdings" pitchFamily="2" charset="2"/>
              <a:buNone/>
            </a:pPr>
            <a:endParaRPr lang="en-US" sz="1000">
              <a:solidFill>
                <a:schemeClr val="folHlink"/>
              </a:solidFill>
            </a:endParaRPr>
          </a:p>
        </p:txBody>
      </p:sp>
      <p:sp>
        <p:nvSpPr>
          <p:cNvPr id="18443" name="AutoShape 33"/>
          <p:cNvSpPr>
            <a:spLocks noChangeArrowheads="1"/>
          </p:cNvSpPr>
          <p:nvPr/>
        </p:nvSpPr>
        <p:spPr bwMode="auto">
          <a:xfrm>
            <a:off x="2133600" y="4800600"/>
            <a:ext cx="6477000" cy="328613"/>
          </a:xfrm>
          <a:prstGeom prst="roundRect">
            <a:avLst>
              <a:gd name="adj" fmla="val 16667"/>
            </a:avLst>
          </a:prstGeom>
          <a:gradFill rotWithShape="1">
            <a:gsLst>
              <a:gs pos="0">
                <a:schemeClr val="bg1"/>
              </a:gs>
              <a:gs pos="100000">
                <a:srgbClr val="FF9900">
                  <a:alpha val="10001"/>
                </a:srgbClr>
              </a:gs>
            </a:gsLst>
            <a:path path="shape">
              <a:fillToRect l="50000" t="50000" r="50000" b="50000"/>
            </a:path>
          </a:gradFill>
          <a:ln w="12700" algn="ctr">
            <a:noFill/>
            <a:prstDash val="sysDot"/>
            <a:round/>
            <a:headEnd/>
            <a:tailEnd/>
          </a:ln>
        </p:spPr>
        <p:txBody>
          <a:bodyPr wrap="none" anchor="ctr"/>
          <a:lstStyle/>
          <a:p>
            <a:pPr>
              <a:spcBef>
                <a:spcPct val="50000"/>
              </a:spcBef>
              <a:spcAft>
                <a:spcPct val="17000"/>
              </a:spcAft>
              <a:buClr>
                <a:schemeClr val="tx1"/>
              </a:buClr>
              <a:buFont typeface="Wingdings" pitchFamily="2" charset="2"/>
              <a:buNone/>
            </a:pPr>
            <a:endParaRPr lang="en-US" sz="1000">
              <a:solidFill>
                <a:srgbClr val="FF9900"/>
              </a:solidFill>
            </a:endParaRPr>
          </a:p>
        </p:txBody>
      </p:sp>
      <p:cxnSp>
        <p:nvCxnSpPr>
          <p:cNvPr id="18444" name="AutoShape 34"/>
          <p:cNvCxnSpPr>
            <a:cxnSpLocks noChangeShapeType="1"/>
            <a:stCxn id="18440" idx="1"/>
            <a:endCxn id="18441" idx="1"/>
          </p:cNvCxnSpPr>
          <p:nvPr/>
        </p:nvCxnSpPr>
        <p:spPr bwMode="auto">
          <a:xfrm rot="10800000" flipH="1" flipV="1">
            <a:off x="838200" y="4051300"/>
            <a:ext cx="609600" cy="457200"/>
          </a:xfrm>
          <a:prstGeom prst="bentConnector3">
            <a:avLst>
              <a:gd name="adj1" fmla="val -37500"/>
            </a:avLst>
          </a:prstGeom>
          <a:noFill/>
          <a:ln w="12700">
            <a:solidFill>
              <a:schemeClr val="accent1"/>
            </a:solidFill>
            <a:miter lim="800000"/>
            <a:headEnd/>
            <a:tailEnd type="triangle" w="med" len="med"/>
          </a:ln>
        </p:spPr>
      </p:cxnSp>
      <p:cxnSp>
        <p:nvCxnSpPr>
          <p:cNvPr id="18445" name="AutoShape 35"/>
          <p:cNvCxnSpPr>
            <a:cxnSpLocks noChangeShapeType="1"/>
            <a:stCxn id="18441" idx="1"/>
            <a:endCxn id="18443" idx="1"/>
          </p:cNvCxnSpPr>
          <p:nvPr/>
        </p:nvCxnSpPr>
        <p:spPr bwMode="auto">
          <a:xfrm rot="10800000" flipH="1" flipV="1">
            <a:off x="1447800" y="4508500"/>
            <a:ext cx="685800" cy="457200"/>
          </a:xfrm>
          <a:prstGeom prst="bentConnector3">
            <a:avLst>
              <a:gd name="adj1" fmla="val -33333"/>
            </a:avLst>
          </a:prstGeom>
          <a:noFill/>
          <a:ln w="12700">
            <a:solidFill>
              <a:schemeClr val="accent1"/>
            </a:solidFill>
            <a:miter lim="800000"/>
            <a:headEnd/>
            <a:tailEnd type="triangle" w="med" len="med"/>
          </a:ln>
        </p:spPr>
      </p:cxnSp>
      <p:cxnSp>
        <p:nvCxnSpPr>
          <p:cNvPr id="18446" name="AutoShape 36"/>
          <p:cNvCxnSpPr>
            <a:cxnSpLocks noChangeShapeType="1"/>
            <a:stCxn id="18443" idx="1"/>
            <a:endCxn id="18442" idx="1"/>
          </p:cNvCxnSpPr>
          <p:nvPr/>
        </p:nvCxnSpPr>
        <p:spPr bwMode="auto">
          <a:xfrm rot="10800000" flipH="1" flipV="1">
            <a:off x="2133600" y="4965700"/>
            <a:ext cx="609600" cy="457200"/>
          </a:xfrm>
          <a:prstGeom prst="bentConnector3">
            <a:avLst>
              <a:gd name="adj1" fmla="val -37500"/>
            </a:avLst>
          </a:prstGeom>
          <a:noFill/>
          <a:ln w="12700">
            <a:solidFill>
              <a:schemeClr val="accent1"/>
            </a:solidFill>
            <a:miter lim="800000"/>
            <a:headEnd/>
            <a:tailEnd type="triangle" w="med" len="med"/>
          </a:ln>
        </p:spPr>
      </p:cxnSp>
      <p:pic>
        <p:nvPicPr>
          <p:cNvPr id="77845" name="Picture 21"/>
          <p:cNvPicPr>
            <a:picLocks noChangeAspect="1" noChangeArrowheads="1"/>
          </p:cNvPicPr>
          <p:nvPr/>
        </p:nvPicPr>
        <p:blipFill>
          <a:blip r:embed="rId7" cstate="print"/>
          <a:srcRect/>
          <a:stretch>
            <a:fillRect/>
          </a:stretch>
        </p:blipFill>
        <p:spPr bwMode="auto">
          <a:xfrm>
            <a:off x="2743200" y="3886200"/>
            <a:ext cx="2286000" cy="2151063"/>
          </a:xfrm>
          <a:prstGeom prst="roundRect">
            <a:avLst>
              <a:gd name="adj" fmla="val 6886"/>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7866" name="Picture 42"/>
          <p:cNvPicPr>
            <a:picLocks noChangeAspect="1" noChangeArrowheads="1"/>
          </p:cNvPicPr>
          <p:nvPr/>
        </p:nvPicPr>
        <p:blipFill>
          <a:blip r:embed="rId8" cstate="print"/>
          <a:srcRect/>
          <a:stretch>
            <a:fillRect/>
          </a:stretch>
        </p:blipFill>
        <p:spPr bwMode="auto">
          <a:xfrm>
            <a:off x="4953000" y="4191000"/>
            <a:ext cx="1905000" cy="1528763"/>
          </a:xfrm>
          <a:prstGeom prst="roundRect">
            <a:avLst>
              <a:gd name="adj" fmla="val 6886"/>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7867" name="Picture 43"/>
          <p:cNvPicPr>
            <a:picLocks noChangeAspect="1" noChangeArrowheads="1"/>
          </p:cNvPicPr>
          <p:nvPr/>
        </p:nvPicPr>
        <p:blipFill>
          <a:blip r:embed="rId9" cstate="print"/>
          <a:srcRect/>
          <a:stretch>
            <a:fillRect/>
          </a:stretch>
        </p:blipFill>
        <p:spPr bwMode="auto">
          <a:xfrm>
            <a:off x="6781800" y="4800600"/>
            <a:ext cx="1371600" cy="1193800"/>
          </a:xfrm>
          <a:prstGeom prst="roundRect">
            <a:avLst>
              <a:gd name="adj" fmla="val 6886"/>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7868" name="Line 44"/>
          <p:cNvSpPr>
            <a:spLocks noChangeShapeType="1"/>
          </p:cNvSpPr>
          <p:nvPr/>
        </p:nvSpPr>
        <p:spPr bwMode="auto">
          <a:xfrm>
            <a:off x="6096000" y="4953000"/>
            <a:ext cx="1524000" cy="838200"/>
          </a:xfrm>
          <a:prstGeom prst="line">
            <a:avLst/>
          </a:prstGeom>
          <a:noFill/>
          <a:ln w="3175">
            <a:solidFill>
              <a:schemeClr val="tx1"/>
            </a:solidFill>
            <a:round/>
            <a:headEnd/>
            <a:tailEnd/>
          </a:ln>
        </p:spPr>
        <p:txBody>
          <a:bodyPr anchor="ctr">
            <a:spAutoFit/>
          </a:bodyPr>
          <a:lstStyle/>
          <a:p>
            <a:endParaRPr lang="en-US"/>
          </a:p>
        </p:txBody>
      </p:sp>
      <p:sp>
        <p:nvSpPr>
          <p:cNvPr id="77869" name="Oval 45"/>
          <p:cNvSpPr>
            <a:spLocks noChangeArrowheads="1"/>
          </p:cNvSpPr>
          <p:nvPr/>
        </p:nvSpPr>
        <p:spPr bwMode="auto">
          <a:xfrm>
            <a:off x="7467600" y="5791200"/>
            <a:ext cx="533400" cy="228600"/>
          </a:xfrm>
          <a:prstGeom prst="ellipse">
            <a:avLst/>
          </a:prstGeom>
          <a:noFill/>
          <a:ln w="3175" algn="ctr">
            <a:solidFill>
              <a:schemeClr val="tx1"/>
            </a:solidFill>
            <a:round/>
            <a:headEnd/>
            <a:tailEnd/>
          </a:ln>
        </p:spPr>
        <p:txBody>
          <a:bodyPr anchor="ctr">
            <a:spAutoFit/>
          </a:bodyPr>
          <a:lstStyle/>
          <a:p>
            <a:pPr algn="ctr">
              <a:spcBef>
                <a:spcPct val="50000"/>
              </a:spcBef>
              <a:spcAft>
                <a:spcPct val="17000"/>
              </a:spcAft>
              <a:buClr>
                <a:schemeClr val="tx1"/>
              </a:buClr>
              <a:buFont typeface="Wingdings" pitchFamily="2" charset="2"/>
              <a:buNone/>
            </a:pPr>
            <a:endParaRPr lang="en-US"/>
          </a:p>
        </p:txBody>
      </p:sp>
      <p:sp>
        <p:nvSpPr>
          <p:cNvPr id="77870" name="Text Box 46"/>
          <p:cNvSpPr txBox="1">
            <a:spLocks noChangeArrowheads="1"/>
          </p:cNvSpPr>
          <p:nvPr/>
        </p:nvSpPr>
        <p:spPr bwMode="auto">
          <a:xfrm>
            <a:off x="304800" y="4267200"/>
            <a:ext cx="2209800" cy="1603375"/>
          </a:xfrm>
          <a:prstGeom prst="rect">
            <a:avLst/>
          </a:prstGeom>
          <a:noFill/>
          <a:ln w="12700" algn="ctr">
            <a:noFill/>
            <a:miter lim="800000"/>
            <a:headEnd/>
            <a:tailEnd/>
          </a:ln>
        </p:spPr>
        <p:txBody>
          <a:bodyPr/>
          <a:lstStyle/>
          <a:p>
            <a:pPr>
              <a:spcBef>
                <a:spcPct val="50000"/>
              </a:spcBef>
              <a:spcAft>
                <a:spcPct val="17000"/>
              </a:spcAft>
              <a:buClr>
                <a:schemeClr val="tx1"/>
              </a:buClr>
              <a:buFont typeface="Wingdings" pitchFamily="2" charset="2"/>
              <a:buNone/>
            </a:pPr>
            <a:r>
              <a:rPr lang="en-US" b="1"/>
              <a:t>SAS</a:t>
            </a:r>
            <a:r>
              <a:rPr lang="en-US" sz="600" b="1">
                <a:cs typeface="Arial" charset="0"/>
              </a:rPr>
              <a:t>®</a:t>
            </a:r>
            <a:r>
              <a:rPr lang="en-US" b="1"/>
              <a:t> Performance Management Scorecard Template </a:t>
            </a:r>
            <a:br>
              <a:rPr lang="en-US" b="1"/>
            </a:br>
            <a:r>
              <a:rPr lang="en-US" b="1"/>
              <a:t>(GRI G3 or IPIECA)</a:t>
            </a:r>
            <a:endParaRPr lang="en-US"/>
          </a:p>
        </p:txBody>
      </p:sp>
      <p:sp>
        <p:nvSpPr>
          <p:cNvPr id="77871" name="Text Box 47"/>
          <p:cNvSpPr txBox="1">
            <a:spLocks noChangeArrowheads="1"/>
          </p:cNvSpPr>
          <p:nvPr/>
        </p:nvSpPr>
        <p:spPr bwMode="auto">
          <a:xfrm>
            <a:off x="381000" y="990600"/>
            <a:ext cx="3048000" cy="381000"/>
          </a:xfrm>
          <a:prstGeom prst="rect">
            <a:avLst/>
          </a:prstGeom>
          <a:noFill/>
          <a:ln w="12700" algn="ctr">
            <a:noFill/>
            <a:miter lim="800000"/>
            <a:headEnd/>
            <a:tailEnd/>
          </a:ln>
        </p:spPr>
        <p:txBody>
          <a:bodyPr/>
          <a:lstStyle/>
          <a:p>
            <a:pPr>
              <a:spcBef>
                <a:spcPct val="50000"/>
              </a:spcBef>
              <a:spcAft>
                <a:spcPct val="17000"/>
              </a:spcAft>
              <a:buClr>
                <a:schemeClr val="tx1"/>
              </a:buClr>
              <a:buFont typeface="Wingdings" pitchFamily="2" charset="2"/>
              <a:buNone/>
            </a:pPr>
            <a:r>
              <a:rPr lang="en-US" b="1"/>
              <a:t>Pre-Built SAS</a:t>
            </a:r>
            <a:r>
              <a:rPr lang="en-US" sz="600" b="1">
                <a:cs typeface="Arial" charset="0"/>
              </a:rPr>
              <a:t>®</a:t>
            </a:r>
            <a:r>
              <a:rPr lang="en-US" b="1"/>
              <a:t> BI Dashboards</a:t>
            </a:r>
          </a:p>
          <a:p>
            <a:pPr algn="ctr">
              <a:spcBef>
                <a:spcPct val="50000"/>
              </a:spcBef>
              <a:spcAft>
                <a:spcPct val="17000"/>
              </a:spcAft>
              <a:buClr>
                <a:schemeClr val="tx1"/>
              </a:buClr>
              <a:buFont typeface="Wingdings" pitchFamily="2" charset="2"/>
              <a:buNone/>
            </a:pPr>
            <a:endParaRPr lang="en-US"/>
          </a:p>
        </p:txBody>
      </p:sp>
      <p:sp>
        <p:nvSpPr>
          <p:cNvPr id="77872" name="Text Box 48"/>
          <p:cNvSpPr txBox="1">
            <a:spLocks noChangeArrowheads="1"/>
          </p:cNvSpPr>
          <p:nvPr/>
        </p:nvSpPr>
        <p:spPr bwMode="auto">
          <a:xfrm>
            <a:off x="5029200" y="1066800"/>
            <a:ext cx="3048000" cy="381000"/>
          </a:xfrm>
          <a:prstGeom prst="rect">
            <a:avLst/>
          </a:prstGeom>
          <a:noFill/>
          <a:ln w="12700" algn="ctr">
            <a:noFill/>
            <a:miter lim="800000"/>
            <a:headEnd/>
            <a:tailEnd/>
          </a:ln>
        </p:spPr>
        <p:txBody>
          <a:bodyPr/>
          <a:lstStyle/>
          <a:p>
            <a:pPr>
              <a:spcBef>
                <a:spcPct val="50000"/>
              </a:spcBef>
              <a:spcAft>
                <a:spcPct val="17000"/>
              </a:spcAft>
              <a:buClr>
                <a:schemeClr val="tx1"/>
              </a:buClr>
              <a:buFont typeface="Wingdings" pitchFamily="2" charset="2"/>
              <a:buNone/>
            </a:pPr>
            <a:r>
              <a:rPr lang="en-US" b="1"/>
              <a:t>Integrated SAS</a:t>
            </a:r>
            <a:r>
              <a:rPr lang="en-US" sz="600" b="1">
                <a:cs typeface="Arial" charset="0"/>
              </a:rPr>
              <a:t>®</a:t>
            </a:r>
            <a:r>
              <a:rPr lang="en-US" b="1"/>
              <a:t> Analytics</a:t>
            </a:r>
          </a:p>
          <a:p>
            <a:pPr algn="ctr">
              <a:spcBef>
                <a:spcPct val="50000"/>
              </a:spcBef>
              <a:spcAft>
                <a:spcPct val="17000"/>
              </a:spcAft>
              <a:buClr>
                <a:schemeClr val="tx1"/>
              </a:buClr>
              <a:buFont typeface="Wingdings" pitchFamily="2" charset="2"/>
              <a:buNone/>
            </a:pPr>
            <a:endParaRPr lang="en-US"/>
          </a:p>
        </p:txBody>
      </p:sp>
      <p:sp>
        <p:nvSpPr>
          <p:cNvPr id="25" name="Rectangle 2"/>
          <p:cNvSpPr txBox="1">
            <a:spLocks noChangeArrowheads="1"/>
          </p:cNvSpPr>
          <p:nvPr/>
        </p:nvSpPr>
        <p:spPr>
          <a:xfrm>
            <a:off x="2081213" y="0"/>
            <a:ext cx="7062787" cy="533400"/>
          </a:xfrm>
          <a:prstGeom prst="rect">
            <a:avLst/>
          </a:prstGeom>
        </p:spPr>
        <p:txBody>
          <a:bodyPr anchor="ctr"/>
          <a:lstStyle/>
          <a:p>
            <a:pPr algn="r">
              <a:lnSpc>
                <a:spcPct val="83000"/>
              </a:lnSpc>
              <a:defRPr/>
            </a:pPr>
            <a:r>
              <a:rPr lang="en-US" sz="2400" b="1" i="1" kern="0" dirty="0">
                <a:solidFill>
                  <a:schemeClr val="bg1"/>
                </a:solidFill>
                <a:latin typeface="+mj-lt"/>
                <a:ea typeface="+mj-ea"/>
                <a:cs typeface="+mj-cs"/>
              </a:rPr>
              <a:t>Performance Management Framework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7870"/>
                                        </p:tgtEl>
                                        <p:attrNameLst>
                                          <p:attrName>style.visibility</p:attrName>
                                        </p:attrNameLst>
                                      </p:cBhvr>
                                      <p:to>
                                        <p:strVal val="visible"/>
                                      </p:to>
                                    </p:set>
                                    <p:animEffect transition="in" filter="fade">
                                      <p:cBhvr>
                                        <p:cTn id="7" dur="500"/>
                                        <p:tgtEl>
                                          <p:spTgt spid="77870"/>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77845"/>
                                        </p:tgtEl>
                                        <p:attrNameLst>
                                          <p:attrName>style.visibility</p:attrName>
                                        </p:attrNameLst>
                                      </p:cBhvr>
                                      <p:to>
                                        <p:strVal val="visible"/>
                                      </p:to>
                                    </p:set>
                                    <p:animEffect transition="in" filter="fade">
                                      <p:cBhvr>
                                        <p:cTn id="11" dur="500"/>
                                        <p:tgtEl>
                                          <p:spTgt spid="77845"/>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77866"/>
                                        </p:tgtEl>
                                        <p:attrNameLst>
                                          <p:attrName>style.visibility</p:attrName>
                                        </p:attrNameLst>
                                      </p:cBhvr>
                                      <p:to>
                                        <p:strVal val="visible"/>
                                      </p:to>
                                    </p:set>
                                    <p:animEffect transition="in" filter="fade">
                                      <p:cBhvr>
                                        <p:cTn id="15" dur="500"/>
                                        <p:tgtEl>
                                          <p:spTgt spid="77866"/>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77867"/>
                                        </p:tgtEl>
                                        <p:attrNameLst>
                                          <p:attrName>style.visibility</p:attrName>
                                        </p:attrNameLst>
                                      </p:cBhvr>
                                      <p:to>
                                        <p:strVal val="visible"/>
                                      </p:to>
                                    </p:set>
                                    <p:animEffect transition="in" filter="fade">
                                      <p:cBhvr>
                                        <p:cTn id="19" dur="500"/>
                                        <p:tgtEl>
                                          <p:spTgt spid="7786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7868"/>
                                        </p:tgtEl>
                                        <p:attrNameLst>
                                          <p:attrName>style.visibility</p:attrName>
                                        </p:attrNameLst>
                                      </p:cBhvr>
                                      <p:to>
                                        <p:strVal val="visible"/>
                                      </p:to>
                                    </p:set>
                                    <p:animEffect transition="in" filter="fade">
                                      <p:cBhvr>
                                        <p:cTn id="22" dur="500"/>
                                        <p:tgtEl>
                                          <p:spTgt spid="7786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7869"/>
                                        </p:tgtEl>
                                        <p:attrNameLst>
                                          <p:attrName>style.visibility</p:attrName>
                                        </p:attrNameLst>
                                      </p:cBhvr>
                                      <p:to>
                                        <p:strVal val="visible"/>
                                      </p:to>
                                    </p:set>
                                    <p:animEffect transition="in" filter="fade">
                                      <p:cBhvr>
                                        <p:cTn id="25" dur="500"/>
                                        <p:tgtEl>
                                          <p:spTgt spid="7786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7853"/>
                                        </p:tgtEl>
                                        <p:attrNameLst>
                                          <p:attrName>style.visibility</p:attrName>
                                        </p:attrNameLst>
                                      </p:cBhvr>
                                      <p:to>
                                        <p:strVal val="visible"/>
                                      </p:to>
                                    </p:set>
                                  </p:childTnLst>
                                </p:cTn>
                              </p:par>
                            </p:childTnLst>
                          </p:cTn>
                        </p:par>
                        <p:par>
                          <p:cTn id="30" fill="hold">
                            <p:stCondLst>
                              <p:cond delay="0"/>
                            </p:stCondLst>
                            <p:childTnLst>
                              <p:par>
                                <p:cTn id="31" presetID="10" presetClass="entr" presetSubtype="0" fill="hold" grpId="0" nodeType="afterEffect">
                                  <p:stCondLst>
                                    <p:cond delay="0"/>
                                  </p:stCondLst>
                                  <p:childTnLst>
                                    <p:set>
                                      <p:cBhvr>
                                        <p:cTn id="32" dur="1" fill="hold">
                                          <p:stCondLst>
                                            <p:cond delay="0"/>
                                          </p:stCondLst>
                                        </p:cTn>
                                        <p:tgtEl>
                                          <p:spTgt spid="77871"/>
                                        </p:tgtEl>
                                        <p:attrNameLst>
                                          <p:attrName>style.visibility</p:attrName>
                                        </p:attrNameLst>
                                      </p:cBhvr>
                                      <p:to>
                                        <p:strVal val="visible"/>
                                      </p:to>
                                    </p:set>
                                    <p:animEffect transition="in" filter="fade">
                                      <p:cBhvr>
                                        <p:cTn id="33" dur="500"/>
                                        <p:tgtEl>
                                          <p:spTgt spid="77871"/>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77844"/>
                                        </p:tgtEl>
                                        <p:attrNameLst>
                                          <p:attrName>style.visibility</p:attrName>
                                        </p:attrNameLst>
                                      </p:cBhvr>
                                      <p:to>
                                        <p:strVal val="visible"/>
                                      </p:to>
                                    </p:set>
                                    <p:animEffect transition="in" filter="fade">
                                      <p:cBhvr>
                                        <p:cTn id="37" dur="500"/>
                                        <p:tgtEl>
                                          <p:spTgt spid="77844"/>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77848"/>
                                        </p:tgtEl>
                                        <p:attrNameLst>
                                          <p:attrName>style.visibility</p:attrName>
                                        </p:attrNameLst>
                                      </p:cBhvr>
                                      <p:to>
                                        <p:strVal val="visible"/>
                                      </p:to>
                                    </p:set>
                                    <p:animEffect transition="in" filter="fade">
                                      <p:cBhvr>
                                        <p:cTn id="41" dur="500"/>
                                        <p:tgtEl>
                                          <p:spTgt spid="77848"/>
                                        </p:tgtEl>
                                      </p:cBhvr>
                                    </p:animEffect>
                                  </p:childTnLst>
                                </p:cTn>
                              </p:par>
                            </p:childTnLst>
                          </p:cTn>
                        </p:par>
                        <p:par>
                          <p:cTn id="42" fill="hold">
                            <p:stCondLst>
                              <p:cond delay="1500"/>
                            </p:stCondLst>
                            <p:childTnLst>
                              <p:par>
                                <p:cTn id="43" presetID="10" presetClass="entr" presetSubtype="0" fill="hold" grpId="0" nodeType="afterEffect">
                                  <p:stCondLst>
                                    <p:cond delay="2000"/>
                                  </p:stCondLst>
                                  <p:childTnLst>
                                    <p:set>
                                      <p:cBhvr>
                                        <p:cTn id="44" dur="1" fill="hold">
                                          <p:stCondLst>
                                            <p:cond delay="0"/>
                                          </p:stCondLst>
                                        </p:cTn>
                                        <p:tgtEl>
                                          <p:spTgt spid="77872"/>
                                        </p:tgtEl>
                                        <p:attrNameLst>
                                          <p:attrName>style.visibility</p:attrName>
                                        </p:attrNameLst>
                                      </p:cBhvr>
                                      <p:to>
                                        <p:strVal val="visible"/>
                                      </p:to>
                                    </p:set>
                                    <p:animEffect transition="in" filter="fade">
                                      <p:cBhvr>
                                        <p:cTn id="45" dur="500"/>
                                        <p:tgtEl>
                                          <p:spTgt spid="77872"/>
                                        </p:tgtEl>
                                      </p:cBhvr>
                                    </p:animEffect>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77847"/>
                                        </p:tgtEl>
                                        <p:attrNameLst>
                                          <p:attrName>style.visibility</p:attrName>
                                        </p:attrNameLst>
                                      </p:cBhvr>
                                      <p:to>
                                        <p:strVal val="visible"/>
                                      </p:to>
                                    </p:set>
                                    <p:animEffect transition="in" filter="fade">
                                      <p:cBhvr>
                                        <p:cTn id="49" dur="500"/>
                                        <p:tgtEl>
                                          <p:spTgt spid="77847"/>
                                        </p:tgtEl>
                                      </p:cBhvr>
                                    </p:animEffect>
                                  </p:childTnLst>
                                </p:cTn>
                              </p:par>
                            </p:childTnLst>
                          </p:cTn>
                        </p:par>
                        <p:par>
                          <p:cTn id="50" fill="hold">
                            <p:stCondLst>
                              <p:cond delay="4500"/>
                            </p:stCondLst>
                            <p:childTnLst>
                              <p:par>
                                <p:cTn id="51" presetID="10" presetClass="entr" presetSubtype="0" fill="hold" nodeType="afterEffect">
                                  <p:stCondLst>
                                    <p:cond delay="0"/>
                                  </p:stCondLst>
                                  <p:childTnLst>
                                    <p:set>
                                      <p:cBhvr>
                                        <p:cTn id="52" dur="1" fill="hold">
                                          <p:stCondLst>
                                            <p:cond delay="0"/>
                                          </p:stCondLst>
                                        </p:cTn>
                                        <p:tgtEl>
                                          <p:spTgt spid="77851"/>
                                        </p:tgtEl>
                                        <p:attrNameLst>
                                          <p:attrName>style.visibility</p:attrName>
                                        </p:attrNameLst>
                                      </p:cBhvr>
                                      <p:to>
                                        <p:strVal val="visible"/>
                                      </p:to>
                                    </p:set>
                                    <p:animEffect transition="in" filter="fade">
                                      <p:cBhvr>
                                        <p:cTn id="53" dur="500"/>
                                        <p:tgtEl>
                                          <p:spTgt spid="77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53" grpId="0" animBg="1"/>
      <p:bldP spid="77868" grpId="0" animBg="1"/>
      <p:bldP spid="77869" grpId="0" animBg="1"/>
      <p:bldP spid="77870" grpId="0"/>
      <p:bldP spid="77871" grpId="0"/>
      <p:bldP spid="778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381000" y="1066800"/>
            <a:ext cx="6149975" cy="4724400"/>
          </a:xfrm>
          <a:prstGeom prst="roundRect">
            <a:avLst>
              <a:gd name="adj" fmla="val 6886"/>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0483" name="Picture 3"/>
          <p:cNvPicPr>
            <a:picLocks noChangeAspect="1" noChangeArrowheads="1"/>
          </p:cNvPicPr>
          <p:nvPr/>
        </p:nvPicPr>
        <p:blipFill>
          <a:blip r:embed="rId4" cstate="print"/>
          <a:srcRect/>
          <a:stretch>
            <a:fillRect/>
          </a:stretch>
        </p:blipFill>
        <p:spPr bwMode="auto">
          <a:xfrm>
            <a:off x="4419600" y="3048000"/>
            <a:ext cx="4306888" cy="3276600"/>
          </a:xfrm>
          <a:prstGeom prst="roundRect">
            <a:avLst>
              <a:gd name="adj" fmla="val 6886"/>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484" name="Rectangle 37"/>
          <p:cNvSpPr>
            <a:spLocks noChangeArrowheads="1"/>
          </p:cNvSpPr>
          <p:nvPr/>
        </p:nvSpPr>
        <p:spPr bwMode="auto">
          <a:xfrm>
            <a:off x="304800" y="990600"/>
            <a:ext cx="8458200" cy="5410200"/>
          </a:xfrm>
          <a:prstGeom prst="rect">
            <a:avLst/>
          </a:prstGeom>
          <a:noFill/>
          <a:ln w="12700" algn="ctr">
            <a:solidFill>
              <a:schemeClr val="accent1"/>
            </a:solidFill>
            <a:prstDash val="sysDot"/>
            <a:miter lim="800000"/>
            <a:headEnd/>
            <a:tailEnd/>
          </a:ln>
        </p:spPr>
        <p:txBody>
          <a:bodyPr wrap="none"/>
          <a:lstStyle/>
          <a:p>
            <a:pPr>
              <a:spcBef>
                <a:spcPct val="50000"/>
              </a:spcBef>
              <a:spcAft>
                <a:spcPct val="17000"/>
              </a:spcAft>
              <a:buClr>
                <a:schemeClr val="tx1"/>
              </a:buClr>
              <a:buFont typeface="Wingdings" pitchFamily="2" charset="2"/>
              <a:buNone/>
            </a:pPr>
            <a:endParaRPr lang="en-US" sz="1200" b="1"/>
          </a:p>
        </p:txBody>
      </p:sp>
      <p:sp>
        <p:nvSpPr>
          <p:cNvPr id="11" name="Rectangle 2"/>
          <p:cNvSpPr txBox="1">
            <a:spLocks noChangeArrowheads="1"/>
          </p:cNvSpPr>
          <p:nvPr/>
        </p:nvSpPr>
        <p:spPr>
          <a:xfrm>
            <a:off x="2081213" y="0"/>
            <a:ext cx="7062787" cy="533400"/>
          </a:xfrm>
          <a:prstGeom prst="rect">
            <a:avLst/>
          </a:prstGeom>
        </p:spPr>
        <p:txBody>
          <a:bodyPr anchor="ctr"/>
          <a:lstStyle/>
          <a:p>
            <a:pPr algn="r">
              <a:lnSpc>
                <a:spcPct val="83000"/>
              </a:lnSpc>
              <a:defRPr/>
            </a:pPr>
            <a:r>
              <a:rPr lang="en-US" sz="2400" b="1" i="1" kern="0" dirty="0">
                <a:solidFill>
                  <a:schemeClr val="bg1"/>
                </a:solidFill>
                <a:latin typeface="+mj-lt"/>
                <a:ea typeface="+mj-ea"/>
                <a:cs typeface="+mj-cs"/>
              </a:rPr>
              <a:t>Activity-Based Carbon Footprint Modeling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Risk SS 1"/>
          <p:cNvPicPr>
            <a:picLocks noChangeAspect="1" noChangeArrowheads="1"/>
          </p:cNvPicPr>
          <p:nvPr/>
        </p:nvPicPr>
        <p:blipFill>
          <a:blip r:embed="rId3" cstate="print"/>
          <a:srcRect/>
          <a:stretch>
            <a:fillRect/>
          </a:stretch>
        </p:blipFill>
        <p:spPr bwMode="auto">
          <a:xfrm>
            <a:off x="609600" y="1371600"/>
            <a:ext cx="3352800" cy="1928813"/>
          </a:xfrm>
          <a:prstGeom prst="roundRect">
            <a:avLst>
              <a:gd name="adj" fmla="val 6886"/>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1507" name="Picture 4" descr="Risk SS 3"/>
          <p:cNvPicPr>
            <a:picLocks noChangeAspect="1" noChangeArrowheads="1"/>
          </p:cNvPicPr>
          <p:nvPr/>
        </p:nvPicPr>
        <p:blipFill>
          <a:blip r:embed="rId4" cstate="print"/>
          <a:srcRect/>
          <a:stretch>
            <a:fillRect/>
          </a:stretch>
        </p:blipFill>
        <p:spPr bwMode="auto">
          <a:xfrm>
            <a:off x="2819400" y="3429000"/>
            <a:ext cx="4572000" cy="2592388"/>
          </a:xfrm>
          <a:prstGeom prst="roundRect">
            <a:avLst>
              <a:gd name="adj" fmla="val 6886"/>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1508" name="Rectangle 37"/>
          <p:cNvSpPr>
            <a:spLocks noChangeArrowheads="1"/>
          </p:cNvSpPr>
          <p:nvPr/>
        </p:nvSpPr>
        <p:spPr bwMode="auto">
          <a:xfrm>
            <a:off x="304800" y="990600"/>
            <a:ext cx="8458200" cy="5410200"/>
          </a:xfrm>
          <a:prstGeom prst="rect">
            <a:avLst/>
          </a:prstGeom>
          <a:noFill/>
          <a:ln w="12700" algn="ctr">
            <a:solidFill>
              <a:schemeClr val="accent1"/>
            </a:solidFill>
            <a:prstDash val="sysDot"/>
            <a:miter lim="800000"/>
            <a:headEnd/>
            <a:tailEnd/>
          </a:ln>
        </p:spPr>
        <p:txBody>
          <a:bodyPr wrap="none"/>
          <a:lstStyle/>
          <a:p>
            <a:pPr>
              <a:spcBef>
                <a:spcPct val="50000"/>
              </a:spcBef>
              <a:spcAft>
                <a:spcPct val="17000"/>
              </a:spcAft>
              <a:buClr>
                <a:schemeClr val="tx1"/>
              </a:buClr>
              <a:buFont typeface="Wingdings" pitchFamily="2" charset="2"/>
              <a:buNone/>
            </a:pPr>
            <a:endParaRPr lang="en-US" sz="1200" b="1"/>
          </a:p>
        </p:txBody>
      </p:sp>
      <p:sp>
        <p:nvSpPr>
          <p:cNvPr id="11" name="Rectangle 2"/>
          <p:cNvSpPr txBox="1">
            <a:spLocks noChangeArrowheads="1"/>
          </p:cNvSpPr>
          <p:nvPr/>
        </p:nvSpPr>
        <p:spPr>
          <a:xfrm>
            <a:off x="2081213" y="0"/>
            <a:ext cx="7062787" cy="533400"/>
          </a:xfrm>
          <a:prstGeom prst="rect">
            <a:avLst/>
          </a:prstGeom>
        </p:spPr>
        <p:txBody>
          <a:bodyPr anchor="ctr"/>
          <a:lstStyle/>
          <a:p>
            <a:pPr algn="r">
              <a:lnSpc>
                <a:spcPct val="83000"/>
              </a:lnSpc>
              <a:defRPr/>
            </a:pPr>
            <a:r>
              <a:rPr lang="en-US" sz="2400" b="1" i="1" kern="0" dirty="0">
                <a:solidFill>
                  <a:schemeClr val="bg1"/>
                </a:solidFill>
                <a:latin typeface="+mj-lt"/>
                <a:ea typeface="+mj-ea"/>
                <a:cs typeface="+mj-cs"/>
              </a:rPr>
              <a:t>Carbon Cap-and-Trade Risk Management</a:t>
            </a:r>
          </a:p>
        </p:txBody>
      </p:sp>
      <p:pic>
        <p:nvPicPr>
          <p:cNvPr id="21510" name="Picture 5" descr="Risk SS 4"/>
          <p:cNvPicPr>
            <a:picLocks noChangeAspect="1" noChangeArrowheads="1"/>
          </p:cNvPicPr>
          <p:nvPr/>
        </p:nvPicPr>
        <p:blipFill>
          <a:blip r:embed="rId5" cstate="print"/>
          <a:srcRect/>
          <a:stretch>
            <a:fillRect/>
          </a:stretch>
        </p:blipFill>
        <p:spPr bwMode="auto">
          <a:xfrm>
            <a:off x="4343400" y="1143000"/>
            <a:ext cx="4267200" cy="2651125"/>
          </a:xfrm>
          <a:prstGeom prst="roundRect">
            <a:avLst>
              <a:gd name="adj" fmla="val 6886"/>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2" name="Text Box 2"/>
          <p:cNvSpPr txBox="1">
            <a:spLocks noChangeArrowheads="1"/>
          </p:cNvSpPr>
          <p:nvPr/>
        </p:nvSpPr>
        <p:spPr bwMode="ltGray">
          <a:xfrm>
            <a:off x="3352800" y="1371600"/>
            <a:ext cx="2286000" cy="4359275"/>
          </a:xfrm>
          <a:prstGeom prst="rect">
            <a:avLst/>
          </a:prstGeom>
          <a:noFill/>
          <a:ln w="12700">
            <a:noFill/>
            <a:miter lim="800000"/>
            <a:headEnd type="none" w="sm" len="sm"/>
            <a:tailEnd type="none" w="sm" len="sm"/>
          </a:ln>
          <a:effectLst>
            <a:outerShdw dist="35921" dir="2700000" algn="ctr" rotWithShape="0">
              <a:srgbClr val="EDDBC1"/>
            </a:outerShdw>
          </a:effectLst>
        </p:spPr>
        <p:txBody>
          <a:bodyPr wrap="none" lIns="0" tIns="0" rIns="0" bIns="0" anchor="ctr" anchorCtr="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s-MX" sz="40000" b="1" i="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G Omega" pitchFamily="34" charset="0"/>
              </a:rPr>
              <a:t>3</a:t>
            </a:r>
            <a:endParaRPr lang="es-MX" sz="40000" b="1" i="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G Omega" pitchFamily="34" charset="0"/>
            </a:endParaRPr>
          </a:p>
        </p:txBody>
      </p:sp>
      <p:sp>
        <p:nvSpPr>
          <p:cNvPr id="4" name="Rounded Rectangle 3"/>
          <p:cNvSpPr/>
          <p:nvPr/>
        </p:nvSpPr>
        <p:spPr bwMode="auto">
          <a:xfrm>
            <a:off x="2590800" y="3200400"/>
            <a:ext cx="4572000" cy="518874"/>
          </a:xfrm>
          <a:prstGeom prst="roundRect">
            <a:avLst/>
          </a:prstGeom>
          <a:gradFill>
            <a:gsLst>
              <a:gs pos="0">
                <a:schemeClr val="accent5">
                  <a:shade val="51000"/>
                  <a:satMod val="130000"/>
                  <a:alpha val="80000"/>
                </a:schemeClr>
              </a:gs>
              <a:gs pos="100000">
                <a:schemeClr val="accent5">
                  <a:shade val="94000"/>
                  <a:satMod val="135000"/>
                  <a:alpha val="80000"/>
                </a:schemeClr>
              </a:gs>
            </a:gsLst>
            <a:lin ang="16200000" scaled="0"/>
          </a:gra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hangingPunct="0"/>
            <a:r>
              <a:rPr lang="es-MX" sz="2400" b="1" smtClean="0">
                <a:solidFill>
                  <a:schemeClr val="accent2"/>
                </a:solidFill>
              </a:rPr>
              <a:t>Beneficios</a:t>
            </a:r>
            <a:r>
              <a:rPr lang="es-MX" sz="2400" b="1" smtClean="0">
                <a:solidFill>
                  <a:schemeClr val="accent2"/>
                </a:solidFill>
              </a:rPr>
              <a:t> para el </a:t>
            </a:r>
            <a:r>
              <a:rPr lang="es-MX" sz="2400" b="1" smtClean="0">
                <a:solidFill>
                  <a:schemeClr val="accent2"/>
                </a:solidFill>
              </a:rPr>
              <a:t>negocio</a:t>
            </a:r>
            <a:endParaRPr lang="es-MX" sz="2400" b="1">
              <a:solidFill>
                <a:schemeClr val="accent2"/>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mtClean="0">
                <a:effectLst>
                  <a:outerShdw blurRad="38100" dist="38100" dir="2700000" algn="tl">
                    <a:srgbClr val="000000">
                      <a:alpha val="43137"/>
                    </a:srgbClr>
                  </a:outerShdw>
                </a:effectLst>
              </a:rPr>
              <a:t>Beneficios</a:t>
            </a:r>
            <a:r>
              <a:rPr lang="es-MX" smtClean="0">
                <a:effectLst>
                  <a:outerShdw blurRad="38100" dist="38100" dir="2700000" algn="tl">
                    <a:srgbClr val="000000">
                      <a:alpha val="43137"/>
                    </a:srgbClr>
                  </a:outerShdw>
                </a:effectLst>
              </a:rPr>
              <a:t> de </a:t>
            </a:r>
            <a:r>
              <a:rPr lang="es-MX" smtClean="0">
                <a:effectLst>
                  <a:outerShdw blurRad="38100" dist="38100" dir="2700000" algn="tl">
                    <a:srgbClr val="000000">
                      <a:alpha val="43137"/>
                    </a:srgbClr>
                  </a:outerShdw>
                </a:effectLst>
              </a:rPr>
              <a:t>Implementar una Estrategia de </a:t>
            </a:r>
            <a:r>
              <a:rPr lang="es-MX" smtClean="0">
                <a:effectLst>
                  <a:outerShdw blurRad="38100" dist="38100" dir="2700000" algn="tl">
                    <a:srgbClr val="000000">
                      <a:alpha val="43137"/>
                    </a:srgbClr>
                  </a:outerShdw>
                </a:effectLst>
              </a:rPr>
              <a:t>Sustentabilidad</a:t>
            </a:r>
            <a:endParaRPr lang="es-MX">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0"/>
            <a:ext cx="5334000" cy="4568558"/>
          </a:xfrm>
        </p:spPr>
        <p:txBody>
          <a:bodyPr/>
          <a:lstStyle/>
          <a:p>
            <a:r>
              <a:rPr lang="es-MX" dirty="0" smtClean="0">
                <a:effectLst>
                  <a:outerShdw blurRad="38100" dist="38100" dir="2700000" algn="tl">
                    <a:srgbClr val="000000">
                      <a:alpha val="43137"/>
                    </a:srgbClr>
                  </a:outerShdw>
                </a:effectLst>
              </a:rPr>
              <a:t>Atraer nuevos clientes</a:t>
            </a:r>
          </a:p>
          <a:p>
            <a:r>
              <a:rPr lang="es-MX" dirty="0" smtClean="0">
                <a:effectLst>
                  <a:outerShdw blurRad="38100" dist="38100" dir="2700000" algn="tl">
                    <a:srgbClr val="000000">
                      <a:alpha val="43137"/>
                    </a:srgbClr>
                  </a:outerShdw>
                </a:effectLst>
              </a:rPr>
              <a:t>Retener clientes actuales</a:t>
            </a:r>
          </a:p>
          <a:p>
            <a:r>
              <a:rPr lang="es-MX" dirty="0" smtClean="0">
                <a:effectLst>
                  <a:outerShdw blurRad="38100" dist="38100" dir="2700000" algn="tl">
                    <a:srgbClr val="000000">
                      <a:alpha val="43137"/>
                    </a:srgbClr>
                  </a:outerShdw>
                </a:effectLst>
              </a:rPr>
              <a:t>Reducir riesgos</a:t>
            </a:r>
          </a:p>
          <a:p>
            <a:r>
              <a:rPr lang="es-MX" dirty="0" smtClean="0">
                <a:effectLst>
                  <a:outerShdw blurRad="38100" dist="38100" dir="2700000" algn="tl">
                    <a:srgbClr val="000000">
                      <a:alpha val="43137"/>
                    </a:srgbClr>
                  </a:outerShdw>
                </a:effectLst>
              </a:rPr>
              <a:t>Reducir costos operativos</a:t>
            </a:r>
          </a:p>
          <a:p>
            <a:r>
              <a:rPr lang="es-MX" dirty="0" smtClean="0">
                <a:effectLst>
                  <a:outerShdw blurRad="38100" dist="38100" dir="2700000" algn="tl">
                    <a:srgbClr val="000000">
                      <a:alpha val="43137"/>
                    </a:srgbClr>
                  </a:outerShdw>
                </a:effectLst>
              </a:rPr>
              <a:t>Mejorar el cumplimiento de las regulaciones</a:t>
            </a:r>
          </a:p>
          <a:p>
            <a:r>
              <a:rPr lang="es-MX" dirty="0" smtClean="0">
                <a:effectLst>
                  <a:outerShdw blurRad="38100" dist="38100" dir="2700000" algn="tl">
                    <a:srgbClr val="000000">
                      <a:alpha val="43137"/>
                    </a:srgbClr>
                  </a:outerShdw>
                </a:effectLst>
              </a:rPr>
              <a:t>Aprovechar las ventajas de mercado de bonos de carbono</a:t>
            </a:r>
          </a:p>
          <a:p>
            <a:r>
              <a:rPr lang="es-MX" dirty="0" smtClean="0">
                <a:effectLst>
                  <a:outerShdw blurRad="38100" dist="38100" dir="2700000" algn="tl">
                    <a:srgbClr val="000000">
                      <a:alpha val="43137"/>
                    </a:srgbClr>
                  </a:outerShdw>
                </a:effectLst>
              </a:rPr>
              <a:t>Replantear las prioridades de inversión</a:t>
            </a:r>
            <a:endParaRPr lang="es-MX" dirty="0">
              <a:effectLst>
                <a:outerShdw blurRad="38100" dist="38100" dir="2700000" algn="tl">
                  <a:srgbClr val="000000">
                    <a:alpha val="43137"/>
                  </a:srgbClr>
                </a:outerShdw>
              </a:effectLst>
            </a:endParaRPr>
          </a:p>
        </p:txBody>
      </p:sp>
      <p:pic>
        <p:nvPicPr>
          <p:cNvPr id="4" name="Picture 3" descr="Imagen008.jpg"/>
          <p:cNvPicPr>
            <a:picLocks noChangeAspect="1"/>
          </p:cNvPicPr>
          <p:nvPr/>
        </p:nvPicPr>
        <p:blipFill>
          <a:blip r:embed="rId3" cstate="print"/>
          <a:stretch>
            <a:fillRect/>
          </a:stretch>
        </p:blipFill>
        <p:spPr>
          <a:xfrm>
            <a:off x="5791200" y="2362200"/>
            <a:ext cx="3048000" cy="22860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s-MX" smtClean="0">
                <a:effectLst>
                  <a:outerShdw blurRad="38100" dist="38100" dir="2700000" algn="tl">
                    <a:srgbClr val="000000">
                      <a:alpha val="43137"/>
                    </a:srgbClr>
                  </a:outerShdw>
                </a:effectLst>
              </a:rPr>
              <a:t>Agenda</a:t>
            </a:r>
            <a:endParaRPr lang="es-MX" smtClean="0">
              <a:effectLst>
                <a:outerShdw blurRad="38100" dist="38100" dir="2700000" algn="tl">
                  <a:srgbClr val="000000">
                    <a:alpha val="43137"/>
                  </a:srgbClr>
                </a:outerShdw>
              </a:effectLst>
            </a:endParaRPr>
          </a:p>
        </p:txBody>
      </p:sp>
      <p:sp>
        <p:nvSpPr>
          <p:cNvPr id="13" name="Rounded Rectangle 12"/>
          <p:cNvSpPr/>
          <p:nvPr/>
        </p:nvSpPr>
        <p:spPr bwMode="auto">
          <a:xfrm>
            <a:off x="1899459" y="2743200"/>
            <a:ext cx="5715000" cy="518874"/>
          </a:xfrm>
          <a:prstGeom prst="roundRect">
            <a:avLst/>
          </a:prstGeom>
          <a:gradFill>
            <a:gsLst>
              <a:gs pos="0">
                <a:schemeClr val="accent5">
                  <a:shade val="51000"/>
                  <a:satMod val="130000"/>
                  <a:alpha val="80000"/>
                </a:schemeClr>
              </a:gs>
              <a:gs pos="100000">
                <a:schemeClr val="accent5">
                  <a:shade val="94000"/>
                  <a:satMod val="135000"/>
                  <a:alpha val="80000"/>
                </a:schemeClr>
              </a:gs>
            </a:gsLst>
            <a:lin ang="16200000" scaled="0"/>
          </a:gra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eaLnBrk="0" hangingPunct="0"/>
            <a:r>
              <a:rPr lang="es-MX" sz="2400" b="1" smtClean="0">
                <a:solidFill>
                  <a:schemeClr val="accent2"/>
                </a:solidFill>
                <a:effectLst>
                  <a:outerShdw blurRad="38100" dist="38100" dir="2700000" algn="tl">
                    <a:srgbClr val="000000">
                      <a:alpha val="43137"/>
                    </a:srgbClr>
                  </a:outerShdw>
                </a:effectLst>
                <a:latin typeface="+mn-lt"/>
              </a:rPr>
              <a:t>La oportunidad, </a:t>
            </a:r>
            <a:r>
              <a:rPr lang="es-MX" sz="2400" b="1" smtClean="0">
                <a:solidFill>
                  <a:schemeClr val="accent2"/>
                </a:solidFill>
                <a:effectLst>
                  <a:outerShdw blurRad="38100" dist="38100" dir="2700000" algn="tl">
                    <a:srgbClr val="000000">
                      <a:alpha val="43137"/>
                    </a:srgbClr>
                  </a:outerShdw>
                </a:effectLst>
                <a:latin typeface="+mn-lt"/>
              </a:rPr>
              <a:t>el </a:t>
            </a:r>
            <a:r>
              <a:rPr lang="es-MX" sz="2400" b="1" smtClean="0">
                <a:solidFill>
                  <a:schemeClr val="accent2"/>
                </a:solidFill>
                <a:effectLst>
                  <a:outerShdw blurRad="38100" dist="38100" dir="2700000" algn="tl">
                    <a:srgbClr val="000000">
                      <a:alpha val="43137"/>
                    </a:srgbClr>
                  </a:outerShdw>
                </a:effectLst>
                <a:latin typeface="+mn-lt"/>
              </a:rPr>
              <a:t>reto</a:t>
            </a:r>
            <a:endParaRPr lang="es-MX" sz="2400" b="1">
              <a:solidFill>
                <a:schemeClr val="accent2"/>
              </a:solidFill>
              <a:effectLst>
                <a:outerShdw blurRad="38100" dist="38100" dir="2700000" algn="tl">
                  <a:srgbClr val="000000">
                    <a:alpha val="43137"/>
                  </a:srgbClr>
                </a:outerShdw>
              </a:effectLst>
              <a:latin typeface="+mn-lt"/>
            </a:endParaRPr>
          </a:p>
        </p:txBody>
      </p:sp>
      <p:sp>
        <p:nvSpPr>
          <p:cNvPr id="14" name="Rounded Rectangle 13"/>
          <p:cNvSpPr/>
          <p:nvPr/>
        </p:nvSpPr>
        <p:spPr bwMode="auto">
          <a:xfrm>
            <a:off x="1899459" y="3505200"/>
            <a:ext cx="5715000" cy="518874"/>
          </a:xfrm>
          <a:prstGeom prst="roundRect">
            <a:avLst/>
          </a:prstGeom>
          <a:gradFill>
            <a:gsLst>
              <a:gs pos="0">
                <a:schemeClr val="accent5">
                  <a:shade val="51000"/>
                  <a:satMod val="130000"/>
                  <a:alpha val="80000"/>
                </a:schemeClr>
              </a:gs>
              <a:gs pos="100000">
                <a:schemeClr val="accent5">
                  <a:shade val="94000"/>
                  <a:satMod val="135000"/>
                  <a:alpha val="80000"/>
                </a:schemeClr>
              </a:gs>
            </a:gsLst>
            <a:lin ang="16200000" scaled="0"/>
          </a:gra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eaLnBrk="0" hangingPunct="0"/>
            <a:r>
              <a:rPr lang="es-MX" sz="2400" b="1" smtClean="0">
                <a:solidFill>
                  <a:schemeClr val="accent2"/>
                </a:solidFill>
                <a:effectLst>
                  <a:outerShdw blurRad="38100" dist="38100" dir="2700000" algn="tl">
                    <a:srgbClr val="000000">
                      <a:alpha val="43137"/>
                    </a:srgbClr>
                  </a:outerShdw>
                </a:effectLst>
                <a:latin typeface="+mn-lt"/>
              </a:rPr>
              <a:t>La </a:t>
            </a:r>
            <a:r>
              <a:rPr lang="es-MX" sz="2400" b="1" smtClean="0">
                <a:solidFill>
                  <a:schemeClr val="accent2"/>
                </a:solidFill>
                <a:effectLst>
                  <a:outerShdw blurRad="38100" dist="38100" dir="2700000" algn="tl">
                    <a:srgbClr val="000000">
                      <a:alpha val="43137"/>
                    </a:srgbClr>
                  </a:outerShdw>
                </a:effectLst>
                <a:latin typeface="+mn-lt"/>
              </a:rPr>
              <a:t>solución</a:t>
            </a:r>
            <a:endParaRPr lang="es-MX" sz="2400" b="1">
              <a:solidFill>
                <a:schemeClr val="accent2"/>
              </a:solidFill>
              <a:effectLst>
                <a:outerShdw blurRad="38100" dist="38100" dir="2700000" algn="tl">
                  <a:srgbClr val="000000">
                    <a:alpha val="43137"/>
                  </a:srgbClr>
                </a:outerShdw>
              </a:effectLst>
              <a:latin typeface="+mn-lt"/>
            </a:endParaRPr>
          </a:p>
        </p:txBody>
      </p:sp>
      <p:sp>
        <p:nvSpPr>
          <p:cNvPr id="15" name="Rounded Rectangle 14"/>
          <p:cNvSpPr/>
          <p:nvPr/>
        </p:nvSpPr>
        <p:spPr bwMode="auto">
          <a:xfrm>
            <a:off x="1899459" y="4267200"/>
            <a:ext cx="5715000" cy="518874"/>
          </a:xfrm>
          <a:prstGeom prst="roundRect">
            <a:avLst/>
          </a:prstGeom>
          <a:gradFill>
            <a:gsLst>
              <a:gs pos="0">
                <a:schemeClr val="accent5">
                  <a:shade val="51000"/>
                  <a:satMod val="130000"/>
                  <a:alpha val="80000"/>
                </a:schemeClr>
              </a:gs>
              <a:gs pos="100000">
                <a:schemeClr val="accent5">
                  <a:shade val="94000"/>
                  <a:satMod val="135000"/>
                  <a:alpha val="80000"/>
                </a:schemeClr>
              </a:gs>
            </a:gsLst>
            <a:lin ang="16200000" scaled="0"/>
          </a:gra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eaLnBrk="0" hangingPunct="0"/>
            <a:r>
              <a:rPr lang="es-MX" sz="2400" b="1" smtClean="0">
                <a:solidFill>
                  <a:schemeClr val="accent2"/>
                </a:solidFill>
                <a:effectLst>
                  <a:outerShdw blurRad="38100" dist="38100" dir="2700000" algn="tl">
                    <a:srgbClr val="000000">
                      <a:alpha val="43137"/>
                    </a:srgbClr>
                  </a:outerShdw>
                </a:effectLst>
                <a:latin typeface="+mn-lt"/>
              </a:rPr>
              <a:t>Beneficios</a:t>
            </a:r>
            <a:r>
              <a:rPr lang="es-MX" sz="2400" b="1" smtClean="0">
                <a:solidFill>
                  <a:schemeClr val="accent2"/>
                </a:solidFill>
                <a:effectLst>
                  <a:outerShdw blurRad="38100" dist="38100" dir="2700000" algn="tl">
                    <a:srgbClr val="000000">
                      <a:alpha val="43137"/>
                    </a:srgbClr>
                  </a:outerShdw>
                </a:effectLst>
                <a:latin typeface="+mn-lt"/>
              </a:rPr>
              <a:t> para el </a:t>
            </a:r>
            <a:r>
              <a:rPr lang="es-MX" sz="2400" b="1" smtClean="0">
                <a:solidFill>
                  <a:schemeClr val="accent2"/>
                </a:solidFill>
                <a:effectLst>
                  <a:outerShdw blurRad="38100" dist="38100" dir="2700000" algn="tl">
                    <a:srgbClr val="000000">
                      <a:alpha val="43137"/>
                    </a:srgbClr>
                  </a:outerShdw>
                </a:effectLst>
                <a:latin typeface="+mn-lt"/>
              </a:rPr>
              <a:t>negocio</a:t>
            </a:r>
            <a:endParaRPr lang="es-MX" sz="2400" b="1">
              <a:solidFill>
                <a:schemeClr val="accent2"/>
              </a:solidFill>
              <a:effectLst>
                <a:outerShdw blurRad="38100" dist="38100" dir="2700000" algn="tl">
                  <a:srgbClr val="000000">
                    <a:alpha val="43137"/>
                  </a:srgbClr>
                </a:outerShdw>
              </a:effectLst>
              <a:latin typeface="+mn-lt"/>
            </a:endParaRPr>
          </a:p>
        </p:txBody>
      </p:sp>
      <p:sp>
        <p:nvSpPr>
          <p:cNvPr id="16" name="Rounded Rectangle 15"/>
          <p:cNvSpPr/>
          <p:nvPr/>
        </p:nvSpPr>
        <p:spPr bwMode="auto">
          <a:xfrm>
            <a:off x="1219200" y="2743200"/>
            <a:ext cx="533400" cy="518874"/>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eaLnBrk="0" hangingPunct="0"/>
            <a:r>
              <a:rPr lang="es-MX" sz="2400" b="1" smtClean="0">
                <a:solidFill>
                  <a:schemeClr val="bg1"/>
                </a:solidFill>
                <a:effectLst>
                  <a:outerShdw blurRad="38100" dist="38100" dir="2700000" algn="tl">
                    <a:srgbClr val="000000">
                      <a:alpha val="43137"/>
                    </a:srgbClr>
                  </a:outerShdw>
                </a:effectLst>
                <a:latin typeface="+mn-lt"/>
              </a:rPr>
              <a:t>1</a:t>
            </a:r>
            <a:endParaRPr lang="es-MX" sz="2400" b="1">
              <a:solidFill>
                <a:schemeClr val="bg1"/>
              </a:solidFill>
              <a:effectLst>
                <a:outerShdw blurRad="38100" dist="38100" dir="2700000" algn="tl">
                  <a:srgbClr val="000000">
                    <a:alpha val="43137"/>
                  </a:srgbClr>
                </a:outerShdw>
              </a:effectLst>
              <a:latin typeface="+mn-lt"/>
            </a:endParaRPr>
          </a:p>
        </p:txBody>
      </p:sp>
      <p:sp>
        <p:nvSpPr>
          <p:cNvPr id="17" name="Rounded Rectangle 16"/>
          <p:cNvSpPr/>
          <p:nvPr/>
        </p:nvSpPr>
        <p:spPr bwMode="auto">
          <a:xfrm>
            <a:off x="1219200" y="3499658"/>
            <a:ext cx="533400" cy="518874"/>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eaLnBrk="0" hangingPunct="0"/>
            <a:r>
              <a:rPr lang="es-MX" sz="2400" b="1" smtClean="0">
                <a:solidFill>
                  <a:schemeClr val="bg1"/>
                </a:solidFill>
                <a:latin typeface="+mn-lt"/>
              </a:rPr>
              <a:t>2</a:t>
            </a:r>
            <a:endParaRPr lang="es-MX" sz="2400" b="1">
              <a:solidFill>
                <a:schemeClr val="bg1"/>
              </a:solidFill>
              <a:latin typeface="+mn-lt"/>
            </a:endParaRPr>
          </a:p>
        </p:txBody>
      </p:sp>
      <p:sp>
        <p:nvSpPr>
          <p:cNvPr id="18" name="Rounded Rectangle 17"/>
          <p:cNvSpPr/>
          <p:nvPr/>
        </p:nvSpPr>
        <p:spPr bwMode="auto">
          <a:xfrm>
            <a:off x="1219200" y="4256117"/>
            <a:ext cx="533400" cy="518874"/>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eaLnBrk="0" hangingPunct="0"/>
            <a:r>
              <a:rPr lang="es-MX" sz="2400" b="1" smtClean="0">
                <a:solidFill>
                  <a:schemeClr val="bg1"/>
                </a:solidFill>
                <a:latin typeface="+mn-lt"/>
              </a:rPr>
              <a:t>3</a:t>
            </a:r>
            <a:endParaRPr lang="es-MX" sz="2400" b="1">
              <a:solidFill>
                <a:schemeClr val="bg1"/>
              </a:solidFill>
              <a:latin typeface="+mn-lt"/>
            </a:endParaRPr>
          </a:p>
        </p:txBody>
      </p:sp>
      <p:sp>
        <p:nvSpPr>
          <p:cNvPr id="9" name="Rounded Rectangle 8"/>
          <p:cNvSpPr/>
          <p:nvPr/>
        </p:nvSpPr>
        <p:spPr bwMode="auto">
          <a:xfrm>
            <a:off x="1905000" y="5043726"/>
            <a:ext cx="5715000" cy="518874"/>
          </a:xfrm>
          <a:prstGeom prst="roundRect">
            <a:avLst/>
          </a:prstGeom>
          <a:gradFill>
            <a:gsLst>
              <a:gs pos="0">
                <a:schemeClr val="accent5">
                  <a:shade val="51000"/>
                  <a:satMod val="130000"/>
                  <a:alpha val="80000"/>
                </a:schemeClr>
              </a:gs>
              <a:gs pos="100000">
                <a:schemeClr val="accent5">
                  <a:shade val="94000"/>
                  <a:satMod val="135000"/>
                  <a:alpha val="80000"/>
                </a:schemeClr>
              </a:gs>
            </a:gsLst>
            <a:lin ang="16200000" scaled="0"/>
          </a:gra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eaLnBrk="0" hangingPunct="0"/>
            <a:r>
              <a:rPr lang="es-MX" sz="2400" b="1" smtClean="0">
                <a:solidFill>
                  <a:schemeClr val="accent2"/>
                </a:solidFill>
                <a:effectLst>
                  <a:outerShdw blurRad="38100" dist="38100" dir="2700000" algn="tl">
                    <a:srgbClr val="000000">
                      <a:alpha val="43137"/>
                    </a:srgbClr>
                  </a:outerShdw>
                </a:effectLst>
                <a:latin typeface="+mn-lt"/>
              </a:rPr>
              <a:t>Casos</a:t>
            </a:r>
            <a:r>
              <a:rPr lang="es-MX" sz="2400" b="1" smtClean="0">
                <a:solidFill>
                  <a:schemeClr val="accent2"/>
                </a:solidFill>
                <a:effectLst>
                  <a:outerShdw blurRad="38100" dist="38100" dir="2700000" algn="tl">
                    <a:srgbClr val="000000">
                      <a:alpha val="43137"/>
                    </a:srgbClr>
                  </a:outerShdw>
                </a:effectLst>
                <a:latin typeface="+mn-lt"/>
              </a:rPr>
              <a:t> de </a:t>
            </a:r>
            <a:r>
              <a:rPr lang="es-MX" sz="2400" b="1" smtClean="0">
                <a:solidFill>
                  <a:schemeClr val="accent2"/>
                </a:solidFill>
                <a:effectLst>
                  <a:outerShdw blurRad="38100" dist="38100" dir="2700000" algn="tl">
                    <a:srgbClr val="000000">
                      <a:alpha val="43137"/>
                    </a:srgbClr>
                  </a:outerShdw>
                </a:effectLst>
                <a:latin typeface="+mn-lt"/>
              </a:rPr>
              <a:t>éxito</a:t>
            </a:r>
            <a:endParaRPr lang="es-MX" sz="2400" b="1">
              <a:solidFill>
                <a:schemeClr val="accent2"/>
              </a:solidFill>
              <a:effectLst>
                <a:outerShdw blurRad="38100" dist="38100" dir="2700000" algn="tl">
                  <a:srgbClr val="000000">
                    <a:alpha val="43137"/>
                  </a:srgbClr>
                </a:outerShdw>
              </a:effectLst>
              <a:latin typeface="+mn-lt"/>
            </a:endParaRPr>
          </a:p>
        </p:txBody>
      </p:sp>
      <p:sp>
        <p:nvSpPr>
          <p:cNvPr id="10" name="Rounded Rectangle 9"/>
          <p:cNvSpPr/>
          <p:nvPr/>
        </p:nvSpPr>
        <p:spPr bwMode="auto">
          <a:xfrm>
            <a:off x="1224741" y="5032643"/>
            <a:ext cx="533400" cy="518874"/>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eaLnBrk="0" hangingPunct="0"/>
            <a:r>
              <a:rPr lang="es-MX" sz="2400" b="1" smtClean="0">
                <a:solidFill>
                  <a:schemeClr val="bg1"/>
                </a:solidFill>
              </a:rPr>
              <a:t>4</a:t>
            </a:r>
            <a:endParaRPr lang="es-MX" sz="2400" b="1">
              <a:solidFill>
                <a:schemeClr val="bg1"/>
              </a:solidFill>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2" name="Text Box 2"/>
          <p:cNvSpPr txBox="1">
            <a:spLocks noChangeArrowheads="1"/>
          </p:cNvSpPr>
          <p:nvPr/>
        </p:nvSpPr>
        <p:spPr bwMode="ltGray">
          <a:xfrm>
            <a:off x="3346450" y="1279525"/>
            <a:ext cx="2286000" cy="4359275"/>
          </a:xfrm>
          <a:prstGeom prst="rect">
            <a:avLst/>
          </a:prstGeom>
          <a:noFill/>
          <a:ln w="12700">
            <a:noFill/>
            <a:miter lim="800000"/>
            <a:headEnd type="none" w="sm" len="sm"/>
            <a:tailEnd type="none" w="sm" len="sm"/>
          </a:ln>
          <a:effectLst>
            <a:outerShdw dist="35921" dir="2700000" algn="ctr" rotWithShape="0">
              <a:srgbClr val="EDDBC1"/>
            </a:outerShdw>
          </a:effectLst>
        </p:spPr>
        <p:txBody>
          <a:bodyPr wrap="none" lIns="0" tIns="0" rIns="0" bIns="0" anchor="ctr" anchorCtr="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s-MX" sz="40000" b="1" i="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G Omega" pitchFamily="34" charset="0"/>
              </a:rPr>
              <a:t>4</a:t>
            </a:r>
            <a:endParaRPr lang="es-MX" sz="40000" b="1" i="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G Omega" pitchFamily="34" charset="0"/>
            </a:endParaRPr>
          </a:p>
        </p:txBody>
      </p:sp>
      <p:sp>
        <p:nvSpPr>
          <p:cNvPr id="4" name="Rounded Rectangle 3"/>
          <p:cNvSpPr/>
          <p:nvPr/>
        </p:nvSpPr>
        <p:spPr bwMode="auto">
          <a:xfrm>
            <a:off x="2743200" y="3200400"/>
            <a:ext cx="3962400" cy="518874"/>
          </a:xfrm>
          <a:prstGeom prst="roundRect">
            <a:avLst/>
          </a:prstGeom>
          <a:gradFill>
            <a:gsLst>
              <a:gs pos="0">
                <a:schemeClr val="accent5">
                  <a:shade val="51000"/>
                  <a:satMod val="130000"/>
                  <a:alpha val="80000"/>
                </a:schemeClr>
              </a:gs>
              <a:gs pos="100000">
                <a:schemeClr val="accent5">
                  <a:shade val="94000"/>
                  <a:satMod val="135000"/>
                  <a:alpha val="80000"/>
                </a:schemeClr>
              </a:gs>
            </a:gsLst>
            <a:lin ang="16200000" scaled="0"/>
          </a:gra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hangingPunct="0"/>
            <a:r>
              <a:rPr lang="es-MX" sz="2400" b="1" smtClean="0">
                <a:solidFill>
                  <a:schemeClr val="accent2"/>
                </a:solidFill>
              </a:rPr>
              <a:t>Casos</a:t>
            </a:r>
            <a:r>
              <a:rPr lang="es-MX" sz="2400" b="1" smtClean="0">
                <a:solidFill>
                  <a:schemeClr val="accent2"/>
                </a:solidFill>
              </a:rPr>
              <a:t> de </a:t>
            </a:r>
            <a:r>
              <a:rPr lang="es-MX" sz="2400" b="1" smtClean="0">
                <a:solidFill>
                  <a:schemeClr val="accent2"/>
                </a:solidFill>
              </a:rPr>
              <a:t>E</a:t>
            </a:r>
            <a:r>
              <a:rPr lang="es-MX" sz="2400" b="1" smtClean="0">
                <a:solidFill>
                  <a:schemeClr val="accent2"/>
                </a:solidFill>
              </a:rPr>
              <a:t>xito</a:t>
            </a:r>
            <a:endParaRPr lang="es-MX" sz="2400" b="1">
              <a:solidFill>
                <a:schemeClr val="accent2"/>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228600" y="609600"/>
            <a:ext cx="8686800" cy="1143000"/>
          </a:xfrm>
        </p:spPr>
        <p:txBody>
          <a:bodyPr/>
          <a:lstStyle/>
          <a:p>
            <a:r>
              <a:rPr lang="es-MX" smtClean="0">
                <a:effectLst>
                  <a:outerShdw blurRad="38100" dist="38100" dir="2700000" algn="tl">
                    <a:srgbClr val="000000">
                      <a:alpha val="43137"/>
                    </a:srgbClr>
                  </a:outerShdw>
                </a:effectLst>
              </a:rPr>
              <a:t>SAS</a:t>
            </a:r>
            <a:r>
              <a:rPr lang="es-MX" baseline="30000" smtClean="0">
                <a:effectLst>
                  <a:outerShdw blurRad="38100" dist="38100" dir="2700000" algn="tl">
                    <a:srgbClr val="000000">
                      <a:alpha val="43137"/>
                    </a:srgbClr>
                  </a:outerShdw>
                </a:effectLst>
              </a:rPr>
              <a:t>®</a:t>
            </a:r>
            <a:r>
              <a:rPr lang="es-MX" smtClean="0">
                <a:effectLst>
                  <a:outerShdw blurRad="38100" dist="38100" dir="2700000" algn="tl">
                    <a:srgbClr val="000000">
                      <a:alpha val="43137"/>
                    </a:srgbClr>
                  </a:outerShdw>
                </a:effectLst>
              </a:rPr>
              <a:t> Gestión de Sustentabilidad para la Industria de la </a:t>
            </a:r>
            <a:r>
              <a:rPr lang="es-MX" smtClean="0">
                <a:effectLst>
                  <a:outerShdw blurRad="38100" dist="38100" dir="2700000" algn="tl">
                    <a:srgbClr val="000000">
                      <a:alpha val="43137"/>
                    </a:srgbClr>
                  </a:outerShdw>
                </a:effectLst>
              </a:rPr>
              <a:t>M</a:t>
            </a:r>
            <a:r>
              <a:rPr lang="es-MX" smtClean="0">
                <a:effectLst>
                  <a:outerShdw blurRad="38100" dist="38100" dir="2700000" algn="tl">
                    <a:srgbClr val="000000">
                      <a:alpha val="43137"/>
                    </a:srgbClr>
                  </a:outerShdw>
                </a:effectLst>
              </a:rPr>
              <a:t>anufactura</a:t>
            </a:r>
            <a:endParaRPr lang="es-MX" smtClean="0">
              <a:effectLst>
                <a:outerShdw blurRad="38100" dist="38100" dir="2700000" algn="tl">
                  <a:srgbClr val="000000">
                    <a:alpha val="43137"/>
                  </a:srgbClr>
                </a:outerShdw>
              </a:effectLst>
            </a:endParaRPr>
          </a:p>
        </p:txBody>
      </p:sp>
      <p:sp>
        <p:nvSpPr>
          <p:cNvPr id="112643" name="Rectangle 3"/>
          <p:cNvSpPr>
            <a:spLocks noGrp="1" noChangeArrowheads="1"/>
          </p:cNvSpPr>
          <p:nvPr>
            <p:ph idx="4294967295"/>
          </p:nvPr>
        </p:nvSpPr>
        <p:spPr>
          <a:xfrm>
            <a:off x="304800" y="2057400"/>
            <a:ext cx="5486400" cy="4129528"/>
          </a:xfrm>
        </p:spPr>
        <p:txBody>
          <a:bodyPr/>
          <a:lstStyle/>
          <a:p>
            <a:r>
              <a:rPr lang="es-MX" sz="2800" b="1" dirty="0" smtClean="0">
                <a:solidFill>
                  <a:srgbClr val="00B050"/>
                </a:solidFill>
                <a:effectLst>
                  <a:outerShdw blurRad="38100" dist="38100" dir="2700000" algn="tl">
                    <a:srgbClr val="000000">
                      <a:alpha val="43137"/>
                    </a:srgbClr>
                  </a:outerShdw>
                </a:effectLst>
                <a:latin typeface="+mj-lt"/>
              </a:rPr>
              <a:t>Ahorro de Energía</a:t>
            </a:r>
          </a:p>
          <a:p>
            <a:pPr lvl="1"/>
            <a:r>
              <a:rPr lang="es-MX" sz="2400" dirty="0" smtClean="0">
                <a:solidFill>
                  <a:schemeClr val="tx1"/>
                </a:solidFill>
                <a:effectLst>
                  <a:outerShdw blurRad="38100" dist="38100" dir="2700000" algn="tl">
                    <a:srgbClr val="000000">
                      <a:alpha val="43137"/>
                    </a:srgbClr>
                  </a:outerShdw>
                </a:effectLst>
                <a:latin typeface="+mj-lt"/>
              </a:rPr>
              <a:t>Cemig, </a:t>
            </a:r>
            <a:r>
              <a:rPr lang="es-MX" sz="2400" dirty="0" err="1" smtClean="0">
                <a:solidFill>
                  <a:schemeClr val="tx1"/>
                </a:solidFill>
                <a:effectLst>
                  <a:outerShdw blurRad="38100" dist="38100" dir="2700000" algn="tl">
                    <a:srgbClr val="000000">
                      <a:alpha val="43137"/>
                    </a:srgbClr>
                  </a:outerShdw>
                </a:effectLst>
                <a:latin typeface="+mj-lt"/>
              </a:rPr>
              <a:t>Dominion</a:t>
            </a:r>
            <a:r>
              <a:rPr lang="es-MX" sz="2400" dirty="0" smtClean="0">
                <a:solidFill>
                  <a:schemeClr val="tx1"/>
                </a:solidFill>
                <a:effectLst>
                  <a:outerShdw blurRad="38100" dist="38100" dir="2700000" algn="tl">
                    <a:srgbClr val="000000">
                      <a:alpha val="43137"/>
                    </a:srgbClr>
                  </a:outerShdw>
                </a:effectLst>
                <a:latin typeface="+mj-lt"/>
              </a:rPr>
              <a:t>, </a:t>
            </a:r>
            <a:r>
              <a:rPr lang="es-MX" sz="2400" dirty="0" err="1" smtClean="0">
                <a:solidFill>
                  <a:schemeClr val="tx1"/>
                </a:solidFill>
                <a:effectLst>
                  <a:outerShdw blurRad="38100" dist="38100" dir="2700000" algn="tl">
                    <a:srgbClr val="000000">
                      <a:alpha val="43137"/>
                    </a:srgbClr>
                  </a:outerShdw>
                </a:effectLst>
                <a:latin typeface="+mj-lt"/>
              </a:rPr>
              <a:t>AstraZeneca</a:t>
            </a:r>
            <a:r>
              <a:rPr lang="es-MX" sz="2400" dirty="0" smtClean="0">
                <a:solidFill>
                  <a:schemeClr val="tx1"/>
                </a:solidFill>
                <a:effectLst>
                  <a:outerShdw blurRad="38100" dist="38100" dir="2700000" algn="tl">
                    <a:srgbClr val="000000">
                      <a:alpha val="43137"/>
                    </a:srgbClr>
                  </a:outerShdw>
                </a:effectLst>
                <a:latin typeface="+mj-lt"/>
              </a:rPr>
              <a:t>, </a:t>
            </a:r>
            <a:r>
              <a:rPr lang="es-MX" sz="2400" dirty="0" err="1" smtClean="0">
                <a:solidFill>
                  <a:schemeClr val="tx1"/>
                </a:solidFill>
                <a:effectLst>
                  <a:outerShdw blurRad="38100" dist="38100" dir="2700000" algn="tl">
                    <a:srgbClr val="000000">
                      <a:alpha val="43137"/>
                    </a:srgbClr>
                  </a:outerShdw>
                </a:effectLst>
                <a:latin typeface="+mj-lt"/>
              </a:rPr>
              <a:t>Shangia</a:t>
            </a:r>
            <a:r>
              <a:rPr lang="es-MX" sz="2400" dirty="0" smtClean="0">
                <a:solidFill>
                  <a:schemeClr val="tx1"/>
                </a:solidFill>
                <a:effectLst>
                  <a:outerShdw blurRad="38100" dist="38100" dir="2700000" algn="tl">
                    <a:srgbClr val="000000">
                      <a:alpha val="43137"/>
                    </a:srgbClr>
                  </a:outerShdw>
                </a:effectLst>
                <a:latin typeface="+mj-lt"/>
              </a:rPr>
              <a:t> </a:t>
            </a:r>
            <a:r>
              <a:rPr lang="es-MX" sz="2400" dirty="0" err="1" smtClean="0">
                <a:solidFill>
                  <a:schemeClr val="tx1"/>
                </a:solidFill>
                <a:effectLst>
                  <a:outerShdw blurRad="38100" dist="38100" dir="2700000" algn="tl">
                    <a:srgbClr val="000000">
                      <a:alpha val="43137"/>
                    </a:srgbClr>
                  </a:outerShdw>
                </a:effectLst>
                <a:latin typeface="+mj-lt"/>
              </a:rPr>
              <a:t>Baosteel</a:t>
            </a:r>
            <a:r>
              <a:rPr lang="es-MX" sz="2400" dirty="0" smtClean="0">
                <a:solidFill>
                  <a:schemeClr val="tx1"/>
                </a:solidFill>
                <a:effectLst>
                  <a:outerShdw blurRad="38100" dist="38100" dir="2700000" algn="tl">
                    <a:srgbClr val="000000">
                      <a:alpha val="43137"/>
                    </a:srgbClr>
                  </a:outerShdw>
                </a:effectLst>
                <a:latin typeface="+mj-lt"/>
              </a:rPr>
              <a:t>, </a:t>
            </a:r>
            <a:r>
              <a:rPr lang="es-MX" sz="2400" dirty="0" err="1" smtClean="0">
                <a:solidFill>
                  <a:schemeClr val="tx1"/>
                </a:solidFill>
                <a:effectLst>
                  <a:outerShdw blurRad="38100" dist="38100" dir="2700000" algn="tl">
                    <a:srgbClr val="000000">
                      <a:alpha val="43137"/>
                    </a:srgbClr>
                  </a:outerShdw>
                </a:effectLst>
                <a:latin typeface="+mj-lt"/>
              </a:rPr>
              <a:t>Posco</a:t>
            </a:r>
            <a:endParaRPr lang="es-MX" sz="2400" dirty="0" smtClean="0">
              <a:solidFill>
                <a:schemeClr val="tx1"/>
              </a:solidFill>
              <a:effectLst>
                <a:outerShdw blurRad="38100" dist="38100" dir="2700000" algn="tl">
                  <a:srgbClr val="000000">
                    <a:alpha val="43137"/>
                  </a:srgbClr>
                </a:outerShdw>
              </a:effectLst>
              <a:latin typeface="+mj-lt"/>
            </a:endParaRPr>
          </a:p>
          <a:p>
            <a:r>
              <a:rPr lang="es-MX" sz="2800" b="1" dirty="0" smtClean="0">
                <a:solidFill>
                  <a:srgbClr val="00B050"/>
                </a:solidFill>
                <a:effectLst>
                  <a:outerShdw blurRad="38100" dist="38100" dir="2700000" algn="tl">
                    <a:srgbClr val="000000">
                      <a:alpha val="43137"/>
                    </a:srgbClr>
                  </a:outerShdw>
                </a:effectLst>
                <a:latin typeface="+mj-lt"/>
              </a:rPr>
              <a:t>Reducción de Desperdicios</a:t>
            </a:r>
          </a:p>
          <a:p>
            <a:pPr lvl="1"/>
            <a:r>
              <a:rPr lang="es-MX" sz="2400" dirty="0" smtClean="0">
                <a:solidFill>
                  <a:schemeClr val="tx1"/>
                </a:solidFill>
                <a:effectLst>
                  <a:outerShdw blurRad="38100" dist="38100" dir="2700000" algn="tl">
                    <a:srgbClr val="000000">
                      <a:alpha val="43137"/>
                    </a:srgbClr>
                  </a:outerShdw>
                </a:effectLst>
                <a:latin typeface="+mj-lt"/>
              </a:rPr>
              <a:t>W.L. Gore, Robert Bosch, </a:t>
            </a:r>
            <a:r>
              <a:rPr lang="es-MX" sz="2400" dirty="0" err="1" smtClean="0">
                <a:solidFill>
                  <a:schemeClr val="tx1"/>
                </a:solidFill>
                <a:effectLst>
                  <a:outerShdw blurRad="38100" dist="38100" dir="2700000" algn="tl">
                    <a:srgbClr val="000000">
                      <a:alpha val="43137"/>
                    </a:srgbClr>
                  </a:outerShdw>
                </a:effectLst>
                <a:latin typeface="+mj-lt"/>
              </a:rPr>
              <a:t>Waitrose</a:t>
            </a:r>
            <a:r>
              <a:rPr lang="es-MX" sz="2400" dirty="0" smtClean="0">
                <a:solidFill>
                  <a:schemeClr val="tx1"/>
                </a:solidFill>
                <a:effectLst>
                  <a:outerShdw blurRad="38100" dist="38100" dir="2700000" algn="tl">
                    <a:srgbClr val="000000">
                      <a:alpha val="43137"/>
                    </a:srgbClr>
                  </a:outerShdw>
                </a:effectLst>
                <a:latin typeface="+mj-lt"/>
              </a:rPr>
              <a:t>, </a:t>
            </a:r>
            <a:r>
              <a:rPr lang="es-MX" sz="2400" dirty="0" err="1" smtClean="0">
                <a:solidFill>
                  <a:schemeClr val="tx1"/>
                </a:solidFill>
                <a:effectLst>
                  <a:outerShdw blurRad="38100" dist="38100" dir="2700000" algn="tl">
                    <a:srgbClr val="000000">
                      <a:alpha val="43137"/>
                    </a:srgbClr>
                  </a:outerShdw>
                </a:effectLst>
                <a:latin typeface="+mj-lt"/>
              </a:rPr>
              <a:t>Altis</a:t>
            </a:r>
            <a:r>
              <a:rPr lang="es-MX" sz="2400" dirty="0" smtClean="0">
                <a:solidFill>
                  <a:schemeClr val="tx1"/>
                </a:solidFill>
                <a:effectLst>
                  <a:outerShdw blurRad="38100" dist="38100" dir="2700000" algn="tl">
                    <a:srgbClr val="000000">
                      <a:alpha val="43137"/>
                    </a:srgbClr>
                  </a:outerShdw>
                </a:effectLst>
                <a:latin typeface="+mj-lt"/>
              </a:rPr>
              <a:t>, IBM</a:t>
            </a:r>
          </a:p>
          <a:p>
            <a:r>
              <a:rPr lang="es-MX" sz="2800" b="1" dirty="0" smtClean="0">
                <a:solidFill>
                  <a:srgbClr val="00B050"/>
                </a:solidFill>
                <a:effectLst>
                  <a:outerShdw blurRad="38100" dist="38100" dir="2700000" algn="tl">
                    <a:srgbClr val="000000">
                      <a:alpha val="43137"/>
                    </a:srgbClr>
                  </a:outerShdw>
                </a:effectLst>
                <a:latin typeface="+mj-lt"/>
              </a:rPr>
              <a:t>Optimización de Transporte</a:t>
            </a:r>
          </a:p>
          <a:p>
            <a:pPr lvl="1"/>
            <a:r>
              <a:rPr lang="es-MX" sz="2400" dirty="0" smtClean="0">
                <a:solidFill>
                  <a:schemeClr val="tx1"/>
                </a:solidFill>
                <a:effectLst>
                  <a:outerShdw blurRad="38100" dist="38100" dir="2700000" algn="tl">
                    <a:srgbClr val="000000">
                      <a:alpha val="43137"/>
                    </a:srgbClr>
                  </a:outerShdw>
                </a:effectLst>
                <a:latin typeface="+mj-lt"/>
              </a:rPr>
              <a:t>Illinois DOT, Jet </a:t>
            </a:r>
            <a:r>
              <a:rPr lang="es-MX" sz="2400" dirty="0" err="1" smtClean="0">
                <a:solidFill>
                  <a:schemeClr val="tx1"/>
                </a:solidFill>
                <a:effectLst>
                  <a:outerShdw blurRad="38100" dist="38100" dir="2700000" algn="tl">
                    <a:srgbClr val="000000">
                      <a:alpha val="43137"/>
                    </a:srgbClr>
                  </a:outerShdw>
                </a:effectLst>
                <a:latin typeface="+mj-lt"/>
              </a:rPr>
              <a:t>Services</a:t>
            </a:r>
            <a:r>
              <a:rPr lang="es-MX" sz="2400" dirty="0" smtClean="0">
                <a:solidFill>
                  <a:schemeClr val="tx1"/>
                </a:solidFill>
                <a:effectLst>
                  <a:outerShdw blurRad="38100" dist="38100" dir="2700000" algn="tl">
                    <a:srgbClr val="000000">
                      <a:alpha val="43137"/>
                    </a:srgbClr>
                  </a:outerShdw>
                </a:effectLst>
                <a:latin typeface="+mj-lt"/>
              </a:rPr>
              <a:t>, Bunge, American West </a:t>
            </a:r>
            <a:r>
              <a:rPr lang="es-MX" sz="2400" dirty="0" err="1" smtClean="0">
                <a:solidFill>
                  <a:schemeClr val="tx1"/>
                </a:solidFill>
                <a:effectLst>
                  <a:outerShdw blurRad="38100" dist="38100" dir="2700000" algn="tl">
                    <a:srgbClr val="000000">
                      <a:alpha val="43137"/>
                    </a:srgbClr>
                  </a:outerShdw>
                </a:effectLst>
                <a:latin typeface="+mj-lt"/>
              </a:rPr>
              <a:t>Airlines</a:t>
            </a:r>
            <a:endParaRPr lang="es-MX" sz="2400" dirty="0" smtClean="0">
              <a:solidFill>
                <a:schemeClr val="tx1"/>
              </a:solidFill>
              <a:effectLst>
                <a:outerShdw blurRad="38100" dist="38100" dir="2700000" algn="tl">
                  <a:srgbClr val="000000">
                    <a:alpha val="43137"/>
                  </a:srgbClr>
                </a:outerShdw>
              </a:effectLst>
              <a:latin typeface="+mj-lt"/>
            </a:endParaRPr>
          </a:p>
        </p:txBody>
      </p:sp>
      <p:sp>
        <p:nvSpPr>
          <p:cNvPr id="5" name="TextBox 4"/>
          <p:cNvSpPr txBox="1"/>
          <p:nvPr/>
        </p:nvSpPr>
        <p:spPr>
          <a:xfrm>
            <a:off x="8710868" y="6550223"/>
            <a:ext cx="532518" cy="307777"/>
          </a:xfrm>
          <a:prstGeom prst="rect">
            <a:avLst/>
          </a:prstGeom>
          <a:noFill/>
        </p:spPr>
        <p:txBody>
          <a:bodyPr wrap="none" rtlCol="0">
            <a:spAutoFit/>
          </a:bodyPr>
          <a:lstStyle/>
          <a:p>
            <a:fld id="{6910B71B-5D9E-466D-BF48-77A06C1A624E}" type="slidenum">
              <a:rPr lang="es-MX" smtClean="0"/>
              <a:pPr/>
              <a:t>21</a:t>
            </a:fld>
            <a:r>
              <a:rPr lang="es-MX" smtClean="0"/>
              <a:t>   </a:t>
            </a:r>
            <a:endParaRPr lang="es-MX"/>
          </a:p>
        </p:txBody>
      </p:sp>
      <p:pic>
        <p:nvPicPr>
          <p:cNvPr id="6" name="Picture 5" descr="Fuego.bmp"/>
          <p:cNvPicPr>
            <a:picLocks noChangeAspect="1"/>
          </p:cNvPicPr>
          <p:nvPr/>
        </p:nvPicPr>
        <p:blipFill>
          <a:blip r:embed="rId3" cstate="print"/>
          <a:stretch>
            <a:fillRect/>
          </a:stretch>
        </p:blipFill>
        <p:spPr>
          <a:xfrm>
            <a:off x="6172200" y="2438400"/>
            <a:ext cx="2647950" cy="2670202"/>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963862" y="1219200"/>
            <a:ext cx="6180138" cy="5399087"/>
            <a:chOff x="1579" y="672"/>
            <a:chExt cx="3893" cy="3401"/>
          </a:xfrm>
        </p:grpSpPr>
        <p:sp>
          <p:nvSpPr>
            <p:cNvPr id="11275" name="Freeform 3"/>
            <p:cNvSpPr>
              <a:spLocks noChangeAspect="1"/>
            </p:cNvSpPr>
            <p:nvPr/>
          </p:nvSpPr>
          <p:spPr bwMode="auto">
            <a:xfrm>
              <a:off x="3795" y="1594"/>
              <a:ext cx="468" cy="718"/>
            </a:xfrm>
            <a:custGeom>
              <a:avLst/>
              <a:gdLst>
                <a:gd name="T0" fmla="*/ 11 w 859"/>
                <a:gd name="T1" fmla="*/ 1340 h 1487"/>
                <a:gd name="T2" fmla="*/ 12 w 859"/>
                <a:gd name="T3" fmla="*/ 1258 h 1487"/>
                <a:gd name="T4" fmla="*/ 0 w 859"/>
                <a:gd name="T5" fmla="*/ 1142 h 1487"/>
                <a:gd name="T6" fmla="*/ 30 w 859"/>
                <a:gd name="T7" fmla="*/ 999 h 1487"/>
                <a:gd name="T8" fmla="*/ 81 w 859"/>
                <a:gd name="T9" fmla="*/ 866 h 1487"/>
                <a:gd name="T10" fmla="*/ 110 w 859"/>
                <a:gd name="T11" fmla="*/ 741 h 1487"/>
                <a:gd name="T12" fmla="*/ 188 w 859"/>
                <a:gd name="T13" fmla="*/ 659 h 1487"/>
                <a:gd name="T14" fmla="*/ 252 w 859"/>
                <a:gd name="T15" fmla="*/ 533 h 1487"/>
                <a:gd name="T16" fmla="*/ 220 w 859"/>
                <a:gd name="T17" fmla="*/ 432 h 1487"/>
                <a:gd name="T18" fmla="*/ 258 w 859"/>
                <a:gd name="T19" fmla="*/ 307 h 1487"/>
                <a:gd name="T20" fmla="*/ 359 w 859"/>
                <a:gd name="T21" fmla="*/ 225 h 1487"/>
                <a:gd name="T22" fmla="*/ 401 w 859"/>
                <a:gd name="T23" fmla="*/ 172 h 1487"/>
                <a:gd name="T24" fmla="*/ 418 w 859"/>
                <a:gd name="T25" fmla="*/ 100 h 1487"/>
                <a:gd name="T26" fmla="*/ 386 w 859"/>
                <a:gd name="T27" fmla="*/ 46 h 1487"/>
                <a:gd name="T28" fmla="*/ 347 w 859"/>
                <a:gd name="T29" fmla="*/ 23 h 1487"/>
                <a:gd name="T30" fmla="*/ 452 w 859"/>
                <a:gd name="T31" fmla="*/ 19 h 1487"/>
                <a:gd name="T32" fmla="*/ 554 w 859"/>
                <a:gd name="T33" fmla="*/ 84 h 1487"/>
                <a:gd name="T34" fmla="*/ 555 w 859"/>
                <a:gd name="T35" fmla="*/ 264 h 1487"/>
                <a:gd name="T36" fmla="*/ 513 w 859"/>
                <a:gd name="T37" fmla="*/ 357 h 1487"/>
                <a:gd name="T38" fmla="*/ 541 w 859"/>
                <a:gd name="T39" fmla="*/ 402 h 1487"/>
                <a:gd name="T40" fmla="*/ 580 w 859"/>
                <a:gd name="T41" fmla="*/ 441 h 1487"/>
                <a:gd name="T42" fmla="*/ 635 w 859"/>
                <a:gd name="T43" fmla="*/ 501 h 1487"/>
                <a:gd name="T44" fmla="*/ 727 w 859"/>
                <a:gd name="T45" fmla="*/ 502 h 1487"/>
                <a:gd name="T46" fmla="*/ 694 w 859"/>
                <a:gd name="T47" fmla="*/ 582 h 1487"/>
                <a:gd name="T48" fmla="*/ 647 w 859"/>
                <a:gd name="T49" fmla="*/ 665 h 1487"/>
                <a:gd name="T50" fmla="*/ 670 w 859"/>
                <a:gd name="T51" fmla="*/ 732 h 1487"/>
                <a:gd name="T52" fmla="*/ 716 w 859"/>
                <a:gd name="T53" fmla="*/ 795 h 1487"/>
                <a:gd name="T54" fmla="*/ 740 w 859"/>
                <a:gd name="T55" fmla="*/ 868 h 1487"/>
                <a:gd name="T56" fmla="*/ 802 w 859"/>
                <a:gd name="T57" fmla="*/ 902 h 1487"/>
                <a:gd name="T58" fmla="*/ 851 w 859"/>
                <a:gd name="T59" fmla="*/ 930 h 1487"/>
                <a:gd name="T60" fmla="*/ 771 w 859"/>
                <a:gd name="T61" fmla="*/ 996 h 1487"/>
                <a:gd name="T62" fmla="*/ 741 w 859"/>
                <a:gd name="T63" fmla="*/ 1067 h 1487"/>
                <a:gd name="T64" fmla="*/ 752 w 859"/>
                <a:gd name="T65" fmla="*/ 1133 h 1487"/>
                <a:gd name="T66" fmla="*/ 793 w 859"/>
                <a:gd name="T67" fmla="*/ 1167 h 1487"/>
                <a:gd name="T68" fmla="*/ 803 w 859"/>
                <a:gd name="T69" fmla="*/ 1208 h 1487"/>
                <a:gd name="T70" fmla="*/ 757 w 859"/>
                <a:gd name="T71" fmla="*/ 1274 h 1487"/>
                <a:gd name="T72" fmla="*/ 778 w 859"/>
                <a:gd name="T73" fmla="*/ 1354 h 1487"/>
                <a:gd name="T74" fmla="*/ 764 w 859"/>
                <a:gd name="T75" fmla="*/ 1396 h 1487"/>
                <a:gd name="T76" fmla="*/ 727 w 859"/>
                <a:gd name="T77" fmla="*/ 1394 h 1487"/>
                <a:gd name="T78" fmla="*/ 665 w 859"/>
                <a:gd name="T79" fmla="*/ 1408 h 1487"/>
                <a:gd name="T80" fmla="*/ 601 w 859"/>
                <a:gd name="T81" fmla="*/ 1430 h 1487"/>
                <a:gd name="T82" fmla="*/ 544 w 859"/>
                <a:gd name="T83" fmla="*/ 1443 h 1487"/>
                <a:gd name="T84" fmla="*/ 525 w 859"/>
                <a:gd name="T85" fmla="*/ 1441 h 1487"/>
                <a:gd name="T86" fmla="*/ 529 w 859"/>
                <a:gd name="T87" fmla="*/ 1471 h 1487"/>
                <a:gd name="T88" fmla="*/ 492 w 859"/>
                <a:gd name="T89" fmla="*/ 1468 h 1487"/>
                <a:gd name="T90" fmla="*/ 442 w 859"/>
                <a:gd name="T91" fmla="*/ 1453 h 1487"/>
                <a:gd name="T92" fmla="*/ 418 w 859"/>
                <a:gd name="T93" fmla="*/ 1435 h 1487"/>
                <a:gd name="T94" fmla="*/ 386 w 859"/>
                <a:gd name="T95" fmla="*/ 1438 h 1487"/>
                <a:gd name="T96" fmla="*/ 365 w 859"/>
                <a:gd name="T97" fmla="*/ 1451 h 1487"/>
                <a:gd name="T98" fmla="*/ 358 w 859"/>
                <a:gd name="T99" fmla="*/ 1400 h 1487"/>
                <a:gd name="T100" fmla="*/ 312 w 859"/>
                <a:gd name="T101" fmla="*/ 1367 h 1487"/>
                <a:gd name="T102" fmla="*/ 268 w 859"/>
                <a:gd name="T103" fmla="*/ 1370 h 1487"/>
                <a:gd name="T104" fmla="*/ 234 w 859"/>
                <a:gd name="T105" fmla="*/ 1411 h 1487"/>
                <a:gd name="T106" fmla="*/ 221 w 859"/>
                <a:gd name="T107" fmla="*/ 1454 h 1487"/>
                <a:gd name="T108" fmla="*/ 140 w 859"/>
                <a:gd name="T109" fmla="*/ 1405 h 1487"/>
                <a:gd name="T110" fmla="*/ 70 w 859"/>
                <a:gd name="T111" fmla="*/ 1349 h 1487"/>
                <a:gd name="T112" fmla="*/ 75 w 859"/>
                <a:gd name="T113" fmla="*/ 1305 h 1487"/>
                <a:gd name="T114" fmla="*/ 30 w 859"/>
                <a:gd name="T115" fmla="*/ 1388 h 14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59"/>
                <a:gd name="T175" fmla="*/ 0 h 1487"/>
                <a:gd name="T176" fmla="*/ 859 w 859"/>
                <a:gd name="T177" fmla="*/ 1487 h 14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59" h="1487">
                  <a:moveTo>
                    <a:pt x="30" y="1388"/>
                  </a:moveTo>
                  <a:lnTo>
                    <a:pt x="34" y="1373"/>
                  </a:lnTo>
                  <a:lnTo>
                    <a:pt x="30" y="1372"/>
                  </a:lnTo>
                  <a:lnTo>
                    <a:pt x="22" y="1360"/>
                  </a:lnTo>
                  <a:lnTo>
                    <a:pt x="17" y="1346"/>
                  </a:lnTo>
                  <a:lnTo>
                    <a:pt x="11" y="1340"/>
                  </a:lnTo>
                  <a:lnTo>
                    <a:pt x="10" y="1334"/>
                  </a:lnTo>
                  <a:lnTo>
                    <a:pt x="14" y="1316"/>
                  </a:lnTo>
                  <a:lnTo>
                    <a:pt x="16" y="1295"/>
                  </a:lnTo>
                  <a:lnTo>
                    <a:pt x="16" y="1293"/>
                  </a:lnTo>
                  <a:lnTo>
                    <a:pt x="15" y="1279"/>
                  </a:lnTo>
                  <a:lnTo>
                    <a:pt x="12" y="1258"/>
                  </a:lnTo>
                  <a:lnTo>
                    <a:pt x="14" y="1223"/>
                  </a:lnTo>
                  <a:lnTo>
                    <a:pt x="12" y="1198"/>
                  </a:lnTo>
                  <a:lnTo>
                    <a:pt x="9" y="1179"/>
                  </a:lnTo>
                  <a:lnTo>
                    <a:pt x="9" y="1160"/>
                  </a:lnTo>
                  <a:lnTo>
                    <a:pt x="2" y="1143"/>
                  </a:lnTo>
                  <a:lnTo>
                    <a:pt x="0" y="1142"/>
                  </a:lnTo>
                  <a:lnTo>
                    <a:pt x="0" y="1126"/>
                  </a:lnTo>
                  <a:lnTo>
                    <a:pt x="5" y="1107"/>
                  </a:lnTo>
                  <a:lnTo>
                    <a:pt x="14" y="1082"/>
                  </a:lnTo>
                  <a:lnTo>
                    <a:pt x="22" y="1054"/>
                  </a:lnTo>
                  <a:lnTo>
                    <a:pt x="26" y="1028"/>
                  </a:lnTo>
                  <a:lnTo>
                    <a:pt x="30" y="999"/>
                  </a:lnTo>
                  <a:lnTo>
                    <a:pt x="36" y="972"/>
                  </a:lnTo>
                  <a:lnTo>
                    <a:pt x="46" y="947"/>
                  </a:lnTo>
                  <a:lnTo>
                    <a:pt x="57" y="926"/>
                  </a:lnTo>
                  <a:lnTo>
                    <a:pt x="64" y="904"/>
                  </a:lnTo>
                  <a:lnTo>
                    <a:pt x="70" y="885"/>
                  </a:lnTo>
                  <a:lnTo>
                    <a:pt x="81" y="866"/>
                  </a:lnTo>
                  <a:lnTo>
                    <a:pt x="90" y="850"/>
                  </a:lnTo>
                  <a:lnTo>
                    <a:pt x="98" y="828"/>
                  </a:lnTo>
                  <a:lnTo>
                    <a:pt x="94" y="808"/>
                  </a:lnTo>
                  <a:lnTo>
                    <a:pt x="96" y="789"/>
                  </a:lnTo>
                  <a:lnTo>
                    <a:pt x="102" y="759"/>
                  </a:lnTo>
                  <a:lnTo>
                    <a:pt x="110" y="741"/>
                  </a:lnTo>
                  <a:lnTo>
                    <a:pt x="120" y="728"/>
                  </a:lnTo>
                  <a:lnTo>
                    <a:pt x="136" y="708"/>
                  </a:lnTo>
                  <a:lnTo>
                    <a:pt x="144" y="693"/>
                  </a:lnTo>
                  <a:lnTo>
                    <a:pt x="154" y="680"/>
                  </a:lnTo>
                  <a:lnTo>
                    <a:pt x="170" y="669"/>
                  </a:lnTo>
                  <a:lnTo>
                    <a:pt x="188" y="659"/>
                  </a:lnTo>
                  <a:lnTo>
                    <a:pt x="204" y="633"/>
                  </a:lnTo>
                  <a:lnTo>
                    <a:pt x="219" y="605"/>
                  </a:lnTo>
                  <a:lnTo>
                    <a:pt x="226" y="588"/>
                  </a:lnTo>
                  <a:lnTo>
                    <a:pt x="239" y="568"/>
                  </a:lnTo>
                  <a:lnTo>
                    <a:pt x="249" y="545"/>
                  </a:lnTo>
                  <a:lnTo>
                    <a:pt x="252" y="533"/>
                  </a:lnTo>
                  <a:lnTo>
                    <a:pt x="255" y="503"/>
                  </a:lnTo>
                  <a:lnTo>
                    <a:pt x="254" y="475"/>
                  </a:lnTo>
                  <a:lnTo>
                    <a:pt x="250" y="467"/>
                  </a:lnTo>
                  <a:lnTo>
                    <a:pt x="237" y="459"/>
                  </a:lnTo>
                  <a:lnTo>
                    <a:pt x="227" y="449"/>
                  </a:lnTo>
                  <a:lnTo>
                    <a:pt x="220" y="432"/>
                  </a:lnTo>
                  <a:lnTo>
                    <a:pt x="226" y="411"/>
                  </a:lnTo>
                  <a:lnTo>
                    <a:pt x="240" y="390"/>
                  </a:lnTo>
                  <a:lnTo>
                    <a:pt x="252" y="371"/>
                  </a:lnTo>
                  <a:lnTo>
                    <a:pt x="252" y="346"/>
                  </a:lnTo>
                  <a:lnTo>
                    <a:pt x="251" y="327"/>
                  </a:lnTo>
                  <a:lnTo>
                    <a:pt x="258" y="307"/>
                  </a:lnTo>
                  <a:lnTo>
                    <a:pt x="269" y="300"/>
                  </a:lnTo>
                  <a:lnTo>
                    <a:pt x="298" y="287"/>
                  </a:lnTo>
                  <a:lnTo>
                    <a:pt x="323" y="277"/>
                  </a:lnTo>
                  <a:lnTo>
                    <a:pt x="341" y="269"/>
                  </a:lnTo>
                  <a:lnTo>
                    <a:pt x="350" y="245"/>
                  </a:lnTo>
                  <a:lnTo>
                    <a:pt x="359" y="225"/>
                  </a:lnTo>
                  <a:lnTo>
                    <a:pt x="372" y="216"/>
                  </a:lnTo>
                  <a:lnTo>
                    <a:pt x="386" y="214"/>
                  </a:lnTo>
                  <a:lnTo>
                    <a:pt x="392" y="210"/>
                  </a:lnTo>
                  <a:lnTo>
                    <a:pt x="389" y="197"/>
                  </a:lnTo>
                  <a:lnTo>
                    <a:pt x="392" y="181"/>
                  </a:lnTo>
                  <a:lnTo>
                    <a:pt x="401" y="172"/>
                  </a:lnTo>
                  <a:lnTo>
                    <a:pt x="408" y="161"/>
                  </a:lnTo>
                  <a:lnTo>
                    <a:pt x="406" y="147"/>
                  </a:lnTo>
                  <a:lnTo>
                    <a:pt x="413" y="136"/>
                  </a:lnTo>
                  <a:lnTo>
                    <a:pt x="414" y="124"/>
                  </a:lnTo>
                  <a:lnTo>
                    <a:pt x="411" y="109"/>
                  </a:lnTo>
                  <a:lnTo>
                    <a:pt x="418" y="100"/>
                  </a:lnTo>
                  <a:lnTo>
                    <a:pt x="429" y="93"/>
                  </a:lnTo>
                  <a:lnTo>
                    <a:pt x="435" y="81"/>
                  </a:lnTo>
                  <a:lnTo>
                    <a:pt x="423" y="73"/>
                  </a:lnTo>
                  <a:lnTo>
                    <a:pt x="411" y="63"/>
                  </a:lnTo>
                  <a:lnTo>
                    <a:pt x="399" y="51"/>
                  </a:lnTo>
                  <a:lnTo>
                    <a:pt x="386" y="46"/>
                  </a:lnTo>
                  <a:lnTo>
                    <a:pt x="366" y="46"/>
                  </a:lnTo>
                  <a:lnTo>
                    <a:pt x="351" y="43"/>
                  </a:lnTo>
                  <a:lnTo>
                    <a:pt x="342" y="40"/>
                  </a:lnTo>
                  <a:lnTo>
                    <a:pt x="330" y="33"/>
                  </a:lnTo>
                  <a:lnTo>
                    <a:pt x="335" y="29"/>
                  </a:lnTo>
                  <a:lnTo>
                    <a:pt x="347" y="23"/>
                  </a:lnTo>
                  <a:lnTo>
                    <a:pt x="362" y="15"/>
                  </a:lnTo>
                  <a:lnTo>
                    <a:pt x="372" y="7"/>
                  </a:lnTo>
                  <a:lnTo>
                    <a:pt x="387" y="0"/>
                  </a:lnTo>
                  <a:lnTo>
                    <a:pt x="408" y="6"/>
                  </a:lnTo>
                  <a:lnTo>
                    <a:pt x="429" y="15"/>
                  </a:lnTo>
                  <a:lnTo>
                    <a:pt x="452" y="19"/>
                  </a:lnTo>
                  <a:lnTo>
                    <a:pt x="472" y="17"/>
                  </a:lnTo>
                  <a:lnTo>
                    <a:pt x="476" y="22"/>
                  </a:lnTo>
                  <a:lnTo>
                    <a:pt x="495" y="36"/>
                  </a:lnTo>
                  <a:lnTo>
                    <a:pt x="520" y="47"/>
                  </a:lnTo>
                  <a:lnTo>
                    <a:pt x="541" y="60"/>
                  </a:lnTo>
                  <a:lnTo>
                    <a:pt x="554" y="84"/>
                  </a:lnTo>
                  <a:lnTo>
                    <a:pt x="555" y="94"/>
                  </a:lnTo>
                  <a:lnTo>
                    <a:pt x="557" y="125"/>
                  </a:lnTo>
                  <a:lnTo>
                    <a:pt x="561" y="165"/>
                  </a:lnTo>
                  <a:lnTo>
                    <a:pt x="565" y="201"/>
                  </a:lnTo>
                  <a:lnTo>
                    <a:pt x="561" y="235"/>
                  </a:lnTo>
                  <a:lnTo>
                    <a:pt x="555" y="264"/>
                  </a:lnTo>
                  <a:lnTo>
                    <a:pt x="551" y="291"/>
                  </a:lnTo>
                  <a:lnTo>
                    <a:pt x="550" y="301"/>
                  </a:lnTo>
                  <a:lnTo>
                    <a:pt x="547" y="330"/>
                  </a:lnTo>
                  <a:lnTo>
                    <a:pt x="536" y="345"/>
                  </a:lnTo>
                  <a:lnTo>
                    <a:pt x="523" y="352"/>
                  </a:lnTo>
                  <a:lnTo>
                    <a:pt x="513" y="357"/>
                  </a:lnTo>
                  <a:lnTo>
                    <a:pt x="518" y="369"/>
                  </a:lnTo>
                  <a:lnTo>
                    <a:pt x="533" y="377"/>
                  </a:lnTo>
                  <a:lnTo>
                    <a:pt x="550" y="377"/>
                  </a:lnTo>
                  <a:lnTo>
                    <a:pt x="551" y="385"/>
                  </a:lnTo>
                  <a:lnTo>
                    <a:pt x="545" y="399"/>
                  </a:lnTo>
                  <a:lnTo>
                    <a:pt x="541" y="402"/>
                  </a:lnTo>
                  <a:lnTo>
                    <a:pt x="551" y="409"/>
                  </a:lnTo>
                  <a:lnTo>
                    <a:pt x="563" y="420"/>
                  </a:lnTo>
                  <a:lnTo>
                    <a:pt x="569" y="425"/>
                  </a:lnTo>
                  <a:lnTo>
                    <a:pt x="578" y="433"/>
                  </a:lnTo>
                  <a:lnTo>
                    <a:pt x="578" y="436"/>
                  </a:lnTo>
                  <a:lnTo>
                    <a:pt x="580" y="441"/>
                  </a:lnTo>
                  <a:lnTo>
                    <a:pt x="586" y="438"/>
                  </a:lnTo>
                  <a:lnTo>
                    <a:pt x="595" y="451"/>
                  </a:lnTo>
                  <a:lnTo>
                    <a:pt x="607" y="471"/>
                  </a:lnTo>
                  <a:lnTo>
                    <a:pt x="620" y="485"/>
                  </a:lnTo>
                  <a:lnTo>
                    <a:pt x="629" y="495"/>
                  </a:lnTo>
                  <a:lnTo>
                    <a:pt x="635" y="501"/>
                  </a:lnTo>
                  <a:lnTo>
                    <a:pt x="644" y="501"/>
                  </a:lnTo>
                  <a:lnTo>
                    <a:pt x="661" y="496"/>
                  </a:lnTo>
                  <a:lnTo>
                    <a:pt x="680" y="493"/>
                  </a:lnTo>
                  <a:lnTo>
                    <a:pt x="700" y="489"/>
                  </a:lnTo>
                  <a:lnTo>
                    <a:pt x="717" y="491"/>
                  </a:lnTo>
                  <a:lnTo>
                    <a:pt x="727" y="502"/>
                  </a:lnTo>
                  <a:lnTo>
                    <a:pt x="729" y="521"/>
                  </a:lnTo>
                  <a:lnTo>
                    <a:pt x="725" y="539"/>
                  </a:lnTo>
                  <a:lnTo>
                    <a:pt x="723" y="567"/>
                  </a:lnTo>
                  <a:lnTo>
                    <a:pt x="722" y="578"/>
                  </a:lnTo>
                  <a:lnTo>
                    <a:pt x="711" y="582"/>
                  </a:lnTo>
                  <a:lnTo>
                    <a:pt x="694" y="582"/>
                  </a:lnTo>
                  <a:lnTo>
                    <a:pt x="680" y="587"/>
                  </a:lnTo>
                  <a:lnTo>
                    <a:pt x="675" y="593"/>
                  </a:lnTo>
                  <a:lnTo>
                    <a:pt x="665" y="609"/>
                  </a:lnTo>
                  <a:lnTo>
                    <a:pt x="659" y="632"/>
                  </a:lnTo>
                  <a:lnTo>
                    <a:pt x="656" y="651"/>
                  </a:lnTo>
                  <a:lnTo>
                    <a:pt x="647" y="665"/>
                  </a:lnTo>
                  <a:lnTo>
                    <a:pt x="638" y="675"/>
                  </a:lnTo>
                  <a:lnTo>
                    <a:pt x="629" y="686"/>
                  </a:lnTo>
                  <a:lnTo>
                    <a:pt x="634" y="694"/>
                  </a:lnTo>
                  <a:lnTo>
                    <a:pt x="655" y="700"/>
                  </a:lnTo>
                  <a:lnTo>
                    <a:pt x="667" y="714"/>
                  </a:lnTo>
                  <a:lnTo>
                    <a:pt x="670" y="732"/>
                  </a:lnTo>
                  <a:lnTo>
                    <a:pt x="677" y="750"/>
                  </a:lnTo>
                  <a:lnTo>
                    <a:pt x="689" y="760"/>
                  </a:lnTo>
                  <a:lnTo>
                    <a:pt x="707" y="767"/>
                  </a:lnTo>
                  <a:lnTo>
                    <a:pt x="719" y="770"/>
                  </a:lnTo>
                  <a:lnTo>
                    <a:pt x="722" y="777"/>
                  </a:lnTo>
                  <a:lnTo>
                    <a:pt x="716" y="795"/>
                  </a:lnTo>
                  <a:lnTo>
                    <a:pt x="705" y="803"/>
                  </a:lnTo>
                  <a:lnTo>
                    <a:pt x="703" y="816"/>
                  </a:lnTo>
                  <a:lnTo>
                    <a:pt x="713" y="826"/>
                  </a:lnTo>
                  <a:lnTo>
                    <a:pt x="729" y="838"/>
                  </a:lnTo>
                  <a:lnTo>
                    <a:pt x="735" y="850"/>
                  </a:lnTo>
                  <a:lnTo>
                    <a:pt x="740" y="868"/>
                  </a:lnTo>
                  <a:lnTo>
                    <a:pt x="746" y="880"/>
                  </a:lnTo>
                  <a:lnTo>
                    <a:pt x="757" y="890"/>
                  </a:lnTo>
                  <a:lnTo>
                    <a:pt x="766" y="896"/>
                  </a:lnTo>
                  <a:lnTo>
                    <a:pt x="771" y="896"/>
                  </a:lnTo>
                  <a:lnTo>
                    <a:pt x="785" y="896"/>
                  </a:lnTo>
                  <a:lnTo>
                    <a:pt x="802" y="902"/>
                  </a:lnTo>
                  <a:lnTo>
                    <a:pt x="814" y="912"/>
                  </a:lnTo>
                  <a:lnTo>
                    <a:pt x="819" y="916"/>
                  </a:lnTo>
                  <a:lnTo>
                    <a:pt x="825" y="917"/>
                  </a:lnTo>
                  <a:lnTo>
                    <a:pt x="839" y="917"/>
                  </a:lnTo>
                  <a:lnTo>
                    <a:pt x="859" y="920"/>
                  </a:lnTo>
                  <a:lnTo>
                    <a:pt x="851" y="930"/>
                  </a:lnTo>
                  <a:lnTo>
                    <a:pt x="848" y="942"/>
                  </a:lnTo>
                  <a:lnTo>
                    <a:pt x="836" y="956"/>
                  </a:lnTo>
                  <a:lnTo>
                    <a:pt x="817" y="966"/>
                  </a:lnTo>
                  <a:lnTo>
                    <a:pt x="800" y="976"/>
                  </a:lnTo>
                  <a:lnTo>
                    <a:pt x="782" y="987"/>
                  </a:lnTo>
                  <a:lnTo>
                    <a:pt x="771" y="996"/>
                  </a:lnTo>
                  <a:lnTo>
                    <a:pt x="769" y="1008"/>
                  </a:lnTo>
                  <a:lnTo>
                    <a:pt x="772" y="1018"/>
                  </a:lnTo>
                  <a:lnTo>
                    <a:pt x="771" y="1026"/>
                  </a:lnTo>
                  <a:lnTo>
                    <a:pt x="759" y="1036"/>
                  </a:lnTo>
                  <a:lnTo>
                    <a:pt x="749" y="1046"/>
                  </a:lnTo>
                  <a:lnTo>
                    <a:pt x="741" y="1067"/>
                  </a:lnTo>
                  <a:lnTo>
                    <a:pt x="735" y="1086"/>
                  </a:lnTo>
                  <a:lnTo>
                    <a:pt x="724" y="1095"/>
                  </a:lnTo>
                  <a:lnTo>
                    <a:pt x="722" y="1109"/>
                  </a:lnTo>
                  <a:lnTo>
                    <a:pt x="728" y="1120"/>
                  </a:lnTo>
                  <a:lnTo>
                    <a:pt x="737" y="1128"/>
                  </a:lnTo>
                  <a:lnTo>
                    <a:pt x="752" y="1133"/>
                  </a:lnTo>
                  <a:lnTo>
                    <a:pt x="771" y="1137"/>
                  </a:lnTo>
                  <a:lnTo>
                    <a:pt x="789" y="1142"/>
                  </a:lnTo>
                  <a:lnTo>
                    <a:pt x="800" y="1149"/>
                  </a:lnTo>
                  <a:lnTo>
                    <a:pt x="802" y="1154"/>
                  </a:lnTo>
                  <a:lnTo>
                    <a:pt x="800" y="1162"/>
                  </a:lnTo>
                  <a:lnTo>
                    <a:pt x="793" y="1167"/>
                  </a:lnTo>
                  <a:lnTo>
                    <a:pt x="779" y="1173"/>
                  </a:lnTo>
                  <a:lnTo>
                    <a:pt x="770" y="1180"/>
                  </a:lnTo>
                  <a:lnTo>
                    <a:pt x="770" y="1190"/>
                  </a:lnTo>
                  <a:lnTo>
                    <a:pt x="783" y="1196"/>
                  </a:lnTo>
                  <a:lnTo>
                    <a:pt x="796" y="1199"/>
                  </a:lnTo>
                  <a:lnTo>
                    <a:pt x="803" y="1208"/>
                  </a:lnTo>
                  <a:lnTo>
                    <a:pt x="797" y="1217"/>
                  </a:lnTo>
                  <a:lnTo>
                    <a:pt x="790" y="1221"/>
                  </a:lnTo>
                  <a:lnTo>
                    <a:pt x="775" y="1233"/>
                  </a:lnTo>
                  <a:lnTo>
                    <a:pt x="764" y="1246"/>
                  </a:lnTo>
                  <a:lnTo>
                    <a:pt x="761" y="1251"/>
                  </a:lnTo>
                  <a:lnTo>
                    <a:pt x="757" y="1274"/>
                  </a:lnTo>
                  <a:lnTo>
                    <a:pt x="763" y="1289"/>
                  </a:lnTo>
                  <a:lnTo>
                    <a:pt x="773" y="1299"/>
                  </a:lnTo>
                  <a:lnTo>
                    <a:pt x="784" y="1306"/>
                  </a:lnTo>
                  <a:lnTo>
                    <a:pt x="785" y="1329"/>
                  </a:lnTo>
                  <a:lnTo>
                    <a:pt x="779" y="1345"/>
                  </a:lnTo>
                  <a:lnTo>
                    <a:pt x="778" y="1354"/>
                  </a:lnTo>
                  <a:lnTo>
                    <a:pt x="781" y="1366"/>
                  </a:lnTo>
                  <a:lnTo>
                    <a:pt x="784" y="1372"/>
                  </a:lnTo>
                  <a:lnTo>
                    <a:pt x="793" y="1387"/>
                  </a:lnTo>
                  <a:lnTo>
                    <a:pt x="779" y="1393"/>
                  </a:lnTo>
                  <a:lnTo>
                    <a:pt x="772" y="1395"/>
                  </a:lnTo>
                  <a:lnTo>
                    <a:pt x="764" y="1396"/>
                  </a:lnTo>
                  <a:lnTo>
                    <a:pt x="759" y="1391"/>
                  </a:lnTo>
                  <a:lnTo>
                    <a:pt x="749" y="1381"/>
                  </a:lnTo>
                  <a:lnTo>
                    <a:pt x="743" y="1378"/>
                  </a:lnTo>
                  <a:lnTo>
                    <a:pt x="739" y="1383"/>
                  </a:lnTo>
                  <a:lnTo>
                    <a:pt x="733" y="1391"/>
                  </a:lnTo>
                  <a:lnTo>
                    <a:pt x="727" y="1394"/>
                  </a:lnTo>
                  <a:lnTo>
                    <a:pt x="717" y="1393"/>
                  </a:lnTo>
                  <a:lnTo>
                    <a:pt x="707" y="1395"/>
                  </a:lnTo>
                  <a:lnTo>
                    <a:pt x="706" y="1395"/>
                  </a:lnTo>
                  <a:lnTo>
                    <a:pt x="695" y="1399"/>
                  </a:lnTo>
                  <a:lnTo>
                    <a:pt x="683" y="1402"/>
                  </a:lnTo>
                  <a:lnTo>
                    <a:pt x="665" y="1408"/>
                  </a:lnTo>
                  <a:lnTo>
                    <a:pt x="651" y="1413"/>
                  </a:lnTo>
                  <a:lnTo>
                    <a:pt x="635" y="1414"/>
                  </a:lnTo>
                  <a:lnTo>
                    <a:pt x="626" y="1418"/>
                  </a:lnTo>
                  <a:lnTo>
                    <a:pt x="614" y="1424"/>
                  </a:lnTo>
                  <a:lnTo>
                    <a:pt x="609" y="1424"/>
                  </a:lnTo>
                  <a:lnTo>
                    <a:pt x="601" y="1430"/>
                  </a:lnTo>
                  <a:lnTo>
                    <a:pt x="590" y="1433"/>
                  </a:lnTo>
                  <a:lnTo>
                    <a:pt x="581" y="1437"/>
                  </a:lnTo>
                  <a:lnTo>
                    <a:pt x="571" y="1441"/>
                  </a:lnTo>
                  <a:lnTo>
                    <a:pt x="559" y="1445"/>
                  </a:lnTo>
                  <a:lnTo>
                    <a:pt x="550" y="1451"/>
                  </a:lnTo>
                  <a:lnTo>
                    <a:pt x="544" y="1443"/>
                  </a:lnTo>
                  <a:lnTo>
                    <a:pt x="539" y="1432"/>
                  </a:lnTo>
                  <a:lnTo>
                    <a:pt x="533" y="1425"/>
                  </a:lnTo>
                  <a:lnTo>
                    <a:pt x="533" y="1423"/>
                  </a:lnTo>
                  <a:lnTo>
                    <a:pt x="530" y="1427"/>
                  </a:lnTo>
                  <a:lnTo>
                    <a:pt x="527" y="1432"/>
                  </a:lnTo>
                  <a:lnTo>
                    <a:pt x="525" y="1441"/>
                  </a:lnTo>
                  <a:lnTo>
                    <a:pt x="523" y="1448"/>
                  </a:lnTo>
                  <a:lnTo>
                    <a:pt x="519" y="1454"/>
                  </a:lnTo>
                  <a:lnTo>
                    <a:pt x="519" y="1461"/>
                  </a:lnTo>
                  <a:lnTo>
                    <a:pt x="521" y="1466"/>
                  </a:lnTo>
                  <a:lnTo>
                    <a:pt x="526" y="1468"/>
                  </a:lnTo>
                  <a:lnTo>
                    <a:pt x="529" y="1471"/>
                  </a:lnTo>
                  <a:lnTo>
                    <a:pt x="531" y="1478"/>
                  </a:lnTo>
                  <a:lnTo>
                    <a:pt x="526" y="1487"/>
                  </a:lnTo>
                  <a:lnTo>
                    <a:pt x="519" y="1487"/>
                  </a:lnTo>
                  <a:lnTo>
                    <a:pt x="512" y="1483"/>
                  </a:lnTo>
                  <a:lnTo>
                    <a:pt x="502" y="1477"/>
                  </a:lnTo>
                  <a:lnTo>
                    <a:pt x="492" y="1468"/>
                  </a:lnTo>
                  <a:lnTo>
                    <a:pt x="486" y="1465"/>
                  </a:lnTo>
                  <a:lnTo>
                    <a:pt x="479" y="1461"/>
                  </a:lnTo>
                  <a:lnTo>
                    <a:pt x="471" y="1457"/>
                  </a:lnTo>
                  <a:lnTo>
                    <a:pt x="461" y="1450"/>
                  </a:lnTo>
                  <a:lnTo>
                    <a:pt x="450" y="1449"/>
                  </a:lnTo>
                  <a:lnTo>
                    <a:pt x="442" y="1453"/>
                  </a:lnTo>
                  <a:lnTo>
                    <a:pt x="438" y="1450"/>
                  </a:lnTo>
                  <a:lnTo>
                    <a:pt x="438" y="1443"/>
                  </a:lnTo>
                  <a:lnTo>
                    <a:pt x="440" y="1431"/>
                  </a:lnTo>
                  <a:lnTo>
                    <a:pt x="435" y="1427"/>
                  </a:lnTo>
                  <a:lnTo>
                    <a:pt x="426" y="1429"/>
                  </a:lnTo>
                  <a:lnTo>
                    <a:pt x="418" y="1435"/>
                  </a:lnTo>
                  <a:lnTo>
                    <a:pt x="413" y="1441"/>
                  </a:lnTo>
                  <a:lnTo>
                    <a:pt x="411" y="1443"/>
                  </a:lnTo>
                  <a:lnTo>
                    <a:pt x="401" y="1449"/>
                  </a:lnTo>
                  <a:lnTo>
                    <a:pt x="393" y="1451"/>
                  </a:lnTo>
                  <a:lnTo>
                    <a:pt x="388" y="1449"/>
                  </a:lnTo>
                  <a:lnTo>
                    <a:pt x="386" y="1438"/>
                  </a:lnTo>
                  <a:lnTo>
                    <a:pt x="383" y="1427"/>
                  </a:lnTo>
                  <a:lnTo>
                    <a:pt x="378" y="1429"/>
                  </a:lnTo>
                  <a:lnTo>
                    <a:pt x="374" y="1435"/>
                  </a:lnTo>
                  <a:lnTo>
                    <a:pt x="371" y="1444"/>
                  </a:lnTo>
                  <a:lnTo>
                    <a:pt x="366" y="1453"/>
                  </a:lnTo>
                  <a:lnTo>
                    <a:pt x="365" y="1451"/>
                  </a:lnTo>
                  <a:lnTo>
                    <a:pt x="363" y="1445"/>
                  </a:lnTo>
                  <a:lnTo>
                    <a:pt x="360" y="1439"/>
                  </a:lnTo>
                  <a:lnTo>
                    <a:pt x="360" y="1433"/>
                  </a:lnTo>
                  <a:lnTo>
                    <a:pt x="359" y="1425"/>
                  </a:lnTo>
                  <a:lnTo>
                    <a:pt x="358" y="1412"/>
                  </a:lnTo>
                  <a:lnTo>
                    <a:pt x="358" y="1400"/>
                  </a:lnTo>
                  <a:lnTo>
                    <a:pt x="356" y="1396"/>
                  </a:lnTo>
                  <a:lnTo>
                    <a:pt x="341" y="1389"/>
                  </a:lnTo>
                  <a:lnTo>
                    <a:pt x="335" y="1384"/>
                  </a:lnTo>
                  <a:lnTo>
                    <a:pt x="328" y="1376"/>
                  </a:lnTo>
                  <a:lnTo>
                    <a:pt x="318" y="1366"/>
                  </a:lnTo>
                  <a:lnTo>
                    <a:pt x="312" y="1367"/>
                  </a:lnTo>
                  <a:lnTo>
                    <a:pt x="309" y="1373"/>
                  </a:lnTo>
                  <a:lnTo>
                    <a:pt x="303" y="1387"/>
                  </a:lnTo>
                  <a:lnTo>
                    <a:pt x="297" y="1390"/>
                  </a:lnTo>
                  <a:lnTo>
                    <a:pt x="293" y="1389"/>
                  </a:lnTo>
                  <a:lnTo>
                    <a:pt x="276" y="1377"/>
                  </a:lnTo>
                  <a:lnTo>
                    <a:pt x="268" y="1370"/>
                  </a:lnTo>
                  <a:lnTo>
                    <a:pt x="260" y="1371"/>
                  </a:lnTo>
                  <a:lnTo>
                    <a:pt x="255" y="1375"/>
                  </a:lnTo>
                  <a:lnTo>
                    <a:pt x="250" y="1383"/>
                  </a:lnTo>
                  <a:lnTo>
                    <a:pt x="244" y="1391"/>
                  </a:lnTo>
                  <a:lnTo>
                    <a:pt x="239" y="1401"/>
                  </a:lnTo>
                  <a:lnTo>
                    <a:pt x="234" y="1411"/>
                  </a:lnTo>
                  <a:lnTo>
                    <a:pt x="228" y="1420"/>
                  </a:lnTo>
                  <a:lnTo>
                    <a:pt x="226" y="1432"/>
                  </a:lnTo>
                  <a:lnTo>
                    <a:pt x="228" y="1444"/>
                  </a:lnTo>
                  <a:lnTo>
                    <a:pt x="232" y="1453"/>
                  </a:lnTo>
                  <a:lnTo>
                    <a:pt x="227" y="1455"/>
                  </a:lnTo>
                  <a:lnTo>
                    <a:pt x="221" y="1454"/>
                  </a:lnTo>
                  <a:lnTo>
                    <a:pt x="213" y="1450"/>
                  </a:lnTo>
                  <a:lnTo>
                    <a:pt x="201" y="1444"/>
                  </a:lnTo>
                  <a:lnTo>
                    <a:pt x="189" y="1437"/>
                  </a:lnTo>
                  <a:lnTo>
                    <a:pt x="178" y="1427"/>
                  </a:lnTo>
                  <a:lnTo>
                    <a:pt x="177" y="1426"/>
                  </a:lnTo>
                  <a:lnTo>
                    <a:pt x="140" y="1405"/>
                  </a:lnTo>
                  <a:lnTo>
                    <a:pt x="117" y="1393"/>
                  </a:lnTo>
                  <a:lnTo>
                    <a:pt x="95" y="1385"/>
                  </a:lnTo>
                  <a:lnTo>
                    <a:pt x="78" y="1379"/>
                  </a:lnTo>
                  <a:lnTo>
                    <a:pt x="70" y="1375"/>
                  </a:lnTo>
                  <a:lnTo>
                    <a:pt x="68" y="1364"/>
                  </a:lnTo>
                  <a:lnTo>
                    <a:pt x="70" y="1349"/>
                  </a:lnTo>
                  <a:lnTo>
                    <a:pt x="77" y="1336"/>
                  </a:lnTo>
                  <a:lnTo>
                    <a:pt x="83" y="1323"/>
                  </a:lnTo>
                  <a:lnTo>
                    <a:pt x="87" y="1309"/>
                  </a:lnTo>
                  <a:lnTo>
                    <a:pt x="89" y="1298"/>
                  </a:lnTo>
                  <a:lnTo>
                    <a:pt x="83" y="1301"/>
                  </a:lnTo>
                  <a:lnTo>
                    <a:pt x="75" y="1305"/>
                  </a:lnTo>
                  <a:lnTo>
                    <a:pt x="65" y="1311"/>
                  </a:lnTo>
                  <a:lnTo>
                    <a:pt x="56" y="1322"/>
                  </a:lnTo>
                  <a:lnTo>
                    <a:pt x="47" y="1335"/>
                  </a:lnTo>
                  <a:lnTo>
                    <a:pt x="41" y="1353"/>
                  </a:lnTo>
                  <a:lnTo>
                    <a:pt x="35" y="1372"/>
                  </a:lnTo>
                  <a:lnTo>
                    <a:pt x="30" y="1388"/>
                  </a:lnTo>
                  <a:close/>
                </a:path>
              </a:pathLst>
            </a:custGeom>
            <a:solidFill>
              <a:srgbClr val="CCFFCC">
                <a:alpha val="50195"/>
              </a:srgbClr>
            </a:solidFill>
            <a:ln w="9525">
              <a:solidFill>
                <a:srgbClr val="000000"/>
              </a:solidFill>
              <a:round/>
              <a:headEnd/>
              <a:tailEnd/>
            </a:ln>
          </p:spPr>
          <p:txBody>
            <a:bodyPr/>
            <a:lstStyle/>
            <a:p>
              <a:endParaRPr lang="es-MX"/>
            </a:p>
          </p:txBody>
        </p:sp>
        <p:sp>
          <p:nvSpPr>
            <p:cNvPr id="11276" name="Freeform 4"/>
            <p:cNvSpPr>
              <a:spLocks noChangeAspect="1"/>
            </p:cNvSpPr>
            <p:nvPr/>
          </p:nvSpPr>
          <p:spPr bwMode="auto">
            <a:xfrm>
              <a:off x="2742" y="1776"/>
              <a:ext cx="1105" cy="929"/>
            </a:xfrm>
            <a:custGeom>
              <a:avLst/>
              <a:gdLst>
                <a:gd name="T0" fmla="*/ 216 w 2028"/>
                <a:gd name="T1" fmla="*/ 1102 h 1930"/>
                <a:gd name="T2" fmla="*/ 261 w 2028"/>
                <a:gd name="T3" fmla="*/ 1019 h 1930"/>
                <a:gd name="T4" fmla="*/ 316 w 2028"/>
                <a:gd name="T5" fmla="*/ 941 h 1930"/>
                <a:gd name="T6" fmla="*/ 290 w 2028"/>
                <a:gd name="T7" fmla="*/ 822 h 1930"/>
                <a:gd name="T8" fmla="*/ 298 w 2028"/>
                <a:gd name="T9" fmla="*/ 734 h 1930"/>
                <a:gd name="T10" fmla="*/ 248 w 2028"/>
                <a:gd name="T11" fmla="*/ 686 h 1930"/>
                <a:gd name="T12" fmla="*/ 173 w 2028"/>
                <a:gd name="T13" fmla="*/ 658 h 1930"/>
                <a:gd name="T14" fmla="*/ 22 w 2028"/>
                <a:gd name="T15" fmla="*/ 659 h 1930"/>
                <a:gd name="T16" fmla="*/ 29 w 2028"/>
                <a:gd name="T17" fmla="*/ 575 h 1930"/>
                <a:gd name="T18" fmla="*/ 11 w 2028"/>
                <a:gd name="T19" fmla="*/ 482 h 1930"/>
                <a:gd name="T20" fmla="*/ 12 w 2028"/>
                <a:gd name="T21" fmla="*/ 396 h 1930"/>
                <a:gd name="T22" fmla="*/ 17 w 2028"/>
                <a:gd name="T23" fmla="*/ 339 h 1930"/>
                <a:gd name="T24" fmla="*/ 14 w 2028"/>
                <a:gd name="T25" fmla="*/ 269 h 1930"/>
                <a:gd name="T26" fmla="*/ 571 w 2028"/>
                <a:gd name="T27" fmla="*/ 255 h 1930"/>
                <a:gd name="T28" fmla="*/ 593 w 2028"/>
                <a:gd name="T29" fmla="*/ 166 h 1930"/>
                <a:gd name="T30" fmla="*/ 597 w 2028"/>
                <a:gd name="T31" fmla="*/ 83 h 1930"/>
                <a:gd name="T32" fmla="*/ 628 w 2028"/>
                <a:gd name="T33" fmla="*/ 5 h 1930"/>
                <a:gd name="T34" fmla="*/ 682 w 2028"/>
                <a:gd name="T35" fmla="*/ 124 h 1930"/>
                <a:gd name="T36" fmla="*/ 709 w 2028"/>
                <a:gd name="T37" fmla="*/ 220 h 1930"/>
                <a:gd name="T38" fmla="*/ 763 w 2028"/>
                <a:gd name="T39" fmla="*/ 297 h 1930"/>
                <a:gd name="T40" fmla="*/ 843 w 2028"/>
                <a:gd name="T41" fmla="*/ 363 h 1930"/>
                <a:gd name="T42" fmla="*/ 899 w 2028"/>
                <a:gd name="T43" fmla="*/ 387 h 1930"/>
                <a:gd name="T44" fmla="*/ 2000 w 2028"/>
                <a:gd name="T45" fmla="*/ 507 h 1930"/>
                <a:gd name="T46" fmla="*/ 1956 w 2028"/>
                <a:gd name="T47" fmla="*/ 650 h 1930"/>
                <a:gd name="T48" fmla="*/ 1932 w 2028"/>
                <a:gd name="T49" fmla="*/ 765 h 1930"/>
                <a:gd name="T50" fmla="*/ 1945 w 2028"/>
                <a:gd name="T51" fmla="*/ 901 h 1930"/>
                <a:gd name="T52" fmla="*/ 1947 w 2028"/>
                <a:gd name="T53" fmla="*/ 968 h 1930"/>
                <a:gd name="T54" fmla="*/ 1950 w 2028"/>
                <a:gd name="T55" fmla="*/ 1030 h 1930"/>
                <a:gd name="T56" fmla="*/ 1924 w 2028"/>
                <a:gd name="T57" fmla="*/ 1118 h 1930"/>
                <a:gd name="T58" fmla="*/ 1897 w 2028"/>
                <a:gd name="T59" fmla="*/ 1199 h 1930"/>
                <a:gd name="T60" fmla="*/ 1885 w 2028"/>
                <a:gd name="T61" fmla="*/ 1238 h 1930"/>
                <a:gd name="T62" fmla="*/ 1868 w 2028"/>
                <a:gd name="T63" fmla="*/ 1324 h 1930"/>
                <a:gd name="T64" fmla="*/ 1813 w 2028"/>
                <a:gd name="T65" fmla="*/ 1378 h 1930"/>
                <a:gd name="T66" fmla="*/ 1756 w 2028"/>
                <a:gd name="T67" fmla="*/ 1426 h 1930"/>
                <a:gd name="T68" fmla="*/ 1728 w 2028"/>
                <a:gd name="T69" fmla="*/ 1514 h 1930"/>
                <a:gd name="T70" fmla="*/ 1653 w 2028"/>
                <a:gd name="T71" fmla="*/ 1540 h 1930"/>
                <a:gd name="T72" fmla="*/ 1611 w 2028"/>
                <a:gd name="T73" fmla="*/ 1605 h 1930"/>
                <a:gd name="T74" fmla="*/ 1549 w 2028"/>
                <a:gd name="T75" fmla="*/ 1694 h 1930"/>
                <a:gd name="T76" fmla="*/ 1491 w 2028"/>
                <a:gd name="T77" fmla="*/ 1780 h 1930"/>
                <a:gd name="T78" fmla="*/ 1502 w 2028"/>
                <a:gd name="T79" fmla="*/ 1897 h 1930"/>
                <a:gd name="T80" fmla="*/ 1440 w 2028"/>
                <a:gd name="T81" fmla="*/ 1922 h 1930"/>
                <a:gd name="T82" fmla="*/ 1369 w 2028"/>
                <a:gd name="T83" fmla="*/ 1911 h 1930"/>
                <a:gd name="T84" fmla="*/ 1396 w 2028"/>
                <a:gd name="T85" fmla="*/ 1843 h 1930"/>
                <a:gd name="T86" fmla="*/ 1359 w 2028"/>
                <a:gd name="T87" fmla="*/ 1807 h 1930"/>
                <a:gd name="T88" fmla="*/ 1259 w 2028"/>
                <a:gd name="T89" fmla="*/ 1837 h 1930"/>
                <a:gd name="T90" fmla="*/ 1192 w 2028"/>
                <a:gd name="T91" fmla="*/ 1844 h 1930"/>
                <a:gd name="T92" fmla="*/ 1119 w 2028"/>
                <a:gd name="T93" fmla="*/ 1838 h 1930"/>
                <a:gd name="T94" fmla="*/ 1052 w 2028"/>
                <a:gd name="T95" fmla="*/ 1803 h 1930"/>
                <a:gd name="T96" fmla="*/ 993 w 2028"/>
                <a:gd name="T97" fmla="*/ 1777 h 1930"/>
                <a:gd name="T98" fmla="*/ 919 w 2028"/>
                <a:gd name="T99" fmla="*/ 1790 h 1930"/>
                <a:gd name="T100" fmla="*/ 853 w 2028"/>
                <a:gd name="T101" fmla="*/ 1803 h 1930"/>
                <a:gd name="T102" fmla="*/ 801 w 2028"/>
                <a:gd name="T103" fmla="*/ 1866 h 1930"/>
                <a:gd name="T104" fmla="*/ 719 w 2028"/>
                <a:gd name="T105" fmla="*/ 1870 h 1930"/>
                <a:gd name="T106" fmla="*/ 650 w 2028"/>
                <a:gd name="T107" fmla="*/ 1824 h 1930"/>
                <a:gd name="T108" fmla="*/ 575 w 2028"/>
                <a:gd name="T109" fmla="*/ 1771 h 1930"/>
                <a:gd name="T110" fmla="*/ 559 w 2028"/>
                <a:gd name="T111" fmla="*/ 1664 h 1930"/>
                <a:gd name="T112" fmla="*/ 568 w 2028"/>
                <a:gd name="T113" fmla="*/ 1604 h 1930"/>
                <a:gd name="T114" fmla="*/ 254 w 2028"/>
                <a:gd name="T115" fmla="*/ 1587 h 1930"/>
                <a:gd name="T116" fmla="*/ 248 w 2028"/>
                <a:gd name="T117" fmla="*/ 1467 h 1930"/>
                <a:gd name="T118" fmla="*/ 202 w 2028"/>
                <a:gd name="T119" fmla="*/ 1394 h 1930"/>
                <a:gd name="T120" fmla="*/ 249 w 2028"/>
                <a:gd name="T121" fmla="*/ 1371 h 1930"/>
                <a:gd name="T122" fmla="*/ 220 w 2028"/>
                <a:gd name="T123" fmla="*/ 1281 h 1930"/>
                <a:gd name="T124" fmla="*/ 203 w 2028"/>
                <a:gd name="T125" fmla="*/ 1163 h 19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28"/>
                <a:gd name="T190" fmla="*/ 0 h 1930"/>
                <a:gd name="T191" fmla="*/ 2028 w 2028"/>
                <a:gd name="T192" fmla="*/ 1930 h 19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28" h="1930">
                  <a:moveTo>
                    <a:pt x="159" y="1138"/>
                  </a:moveTo>
                  <a:lnTo>
                    <a:pt x="166" y="1131"/>
                  </a:lnTo>
                  <a:lnTo>
                    <a:pt x="178" y="1124"/>
                  </a:lnTo>
                  <a:lnTo>
                    <a:pt x="192" y="1115"/>
                  </a:lnTo>
                  <a:lnTo>
                    <a:pt x="206" y="1107"/>
                  </a:lnTo>
                  <a:lnTo>
                    <a:pt x="216" y="1102"/>
                  </a:lnTo>
                  <a:lnTo>
                    <a:pt x="221" y="1097"/>
                  </a:lnTo>
                  <a:lnTo>
                    <a:pt x="226" y="1087"/>
                  </a:lnTo>
                  <a:lnTo>
                    <a:pt x="233" y="1072"/>
                  </a:lnTo>
                  <a:lnTo>
                    <a:pt x="239" y="1053"/>
                  </a:lnTo>
                  <a:lnTo>
                    <a:pt x="249" y="1035"/>
                  </a:lnTo>
                  <a:lnTo>
                    <a:pt x="261" y="1019"/>
                  </a:lnTo>
                  <a:lnTo>
                    <a:pt x="270" y="1015"/>
                  </a:lnTo>
                  <a:lnTo>
                    <a:pt x="273" y="1011"/>
                  </a:lnTo>
                  <a:lnTo>
                    <a:pt x="280" y="998"/>
                  </a:lnTo>
                  <a:lnTo>
                    <a:pt x="293" y="977"/>
                  </a:lnTo>
                  <a:lnTo>
                    <a:pt x="306" y="963"/>
                  </a:lnTo>
                  <a:lnTo>
                    <a:pt x="316" y="941"/>
                  </a:lnTo>
                  <a:lnTo>
                    <a:pt x="316" y="911"/>
                  </a:lnTo>
                  <a:lnTo>
                    <a:pt x="311" y="890"/>
                  </a:lnTo>
                  <a:lnTo>
                    <a:pt x="305" y="866"/>
                  </a:lnTo>
                  <a:lnTo>
                    <a:pt x="304" y="861"/>
                  </a:lnTo>
                  <a:lnTo>
                    <a:pt x="300" y="846"/>
                  </a:lnTo>
                  <a:lnTo>
                    <a:pt x="290" y="822"/>
                  </a:lnTo>
                  <a:lnTo>
                    <a:pt x="281" y="808"/>
                  </a:lnTo>
                  <a:lnTo>
                    <a:pt x="278" y="789"/>
                  </a:lnTo>
                  <a:lnTo>
                    <a:pt x="280" y="767"/>
                  </a:lnTo>
                  <a:lnTo>
                    <a:pt x="285" y="755"/>
                  </a:lnTo>
                  <a:lnTo>
                    <a:pt x="294" y="746"/>
                  </a:lnTo>
                  <a:lnTo>
                    <a:pt x="298" y="734"/>
                  </a:lnTo>
                  <a:lnTo>
                    <a:pt x="298" y="717"/>
                  </a:lnTo>
                  <a:lnTo>
                    <a:pt x="296" y="707"/>
                  </a:lnTo>
                  <a:lnTo>
                    <a:pt x="282" y="689"/>
                  </a:lnTo>
                  <a:lnTo>
                    <a:pt x="264" y="684"/>
                  </a:lnTo>
                  <a:lnTo>
                    <a:pt x="260" y="686"/>
                  </a:lnTo>
                  <a:lnTo>
                    <a:pt x="248" y="686"/>
                  </a:lnTo>
                  <a:lnTo>
                    <a:pt x="237" y="684"/>
                  </a:lnTo>
                  <a:lnTo>
                    <a:pt x="226" y="678"/>
                  </a:lnTo>
                  <a:lnTo>
                    <a:pt x="216" y="668"/>
                  </a:lnTo>
                  <a:lnTo>
                    <a:pt x="209" y="659"/>
                  </a:lnTo>
                  <a:lnTo>
                    <a:pt x="197" y="657"/>
                  </a:lnTo>
                  <a:lnTo>
                    <a:pt x="173" y="658"/>
                  </a:lnTo>
                  <a:lnTo>
                    <a:pt x="143" y="659"/>
                  </a:lnTo>
                  <a:lnTo>
                    <a:pt x="135" y="659"/>
                  </a:lnTo>
                  <a:lnTo>
                    <a:pt x="98" y="658"/>
                  </a:lnTo>
                  <a:lnTo>
                    <a:pt x="64" y="658"/>
                  </a:lnTo>
                  <a:lnTo>
                    <a:pt x="36" y="658"/>
                  </a:lnTo>
                  <a:lnTo>
                    <a:pt x="22" y="659"/>
                  </a:lnTo>
                  <a:lnTo>
                    <a:pt x="20" y="646"/>
                  </a:lnTo>
                  <a:lnTo>
                    <a:pt x="23" y="634"/>
                  </a:lnTo>
                  <a:lnTo>
                    <a:pt x="29" y="624"/>
                  </a:lnTo>
                  <a:lnTo>
                    <a:pt x="29" y="614"/>
                  </a:lnTo>
                  <a:lnTo>
                    <a:pt x="29" y="596"/>
                  </a:lnTo>
                  <a:lnTo>
                    <a:pt x="29" y="575"/>
                  </a:lnTo>
                  <a:lnTo>
                    <a:pt x="24" y="554"/>
                  </a:lnTo>
                  <a:lnTo>
                    <a:pt x="16" y="538"/>
                  </a:lnTo>
                  <a:lnTo>
                    <a:pt x="12" y="532"/>
                  </a:lnTo>
                  <a:lnTo>
                    <a:pt x="6" y="516"/>
                  </a:lnTo>
                  <a:lnTo>
                    <a:pt x="6" y="498"/>
                  </a:lnTo>
                  <a:lnTo>
                    <a:pt x="11" y="482"/>
                  </a:lnTo>
                  <a:lnTo>
                    <a:pt x="14" y="465"/>
                  </a:lnTo>
                  <a:lnTo>
                    <a:pt x="15" y="448"/>
                  </a:lnTo>
                  <a:lnTo>
                    <a:pt x="11" y="435"/>
                  </a:lnTo>
                  <a:lnTo>
                    <a:pt x="15" y="423"/>
                  </a:lnTo>
                  <a:lnTo>
                    <a:pt x="18" y="406"/>
                  </a:lnTo>
                  <a:lnTo>
                    <a:pt x="12" y="396"/>
                  </a:lnTo>
                  <a:lnTo>
                    <a:pt x="8" y="384"/>
                  </a:lnTo>
                  <a:lnTo>
                    <a:pt x="6" y="371"/>
                  </a:lnTo>
                  <a:lnTo>
                    <a:pt x="0" y="364"/>
                  </a:lnTo>
                  <a:lnTo>
                    <a:pt x="3" y="354"/>
                  </a:lnTo>
                  <a:lnTo>
                    <a:pt x="12" y="345"/>
                  </a:lnTo>
                  <a:lnTo>
                    <a:pt x="17" y="339"/>
                  </a:lnTo>
                  <a:lnTo>
                    <a:pt x="16" y="328"/>
                  </a:lnTo>
                  <a:lnTo>
                    <a:pt x="15" y="317"/>
                  </a:lnTo>
                  <a:lnTo>
                    <a:pt x="24" y="297"/>
                  </a:lnTo>
                  <a:lnTo>
                    <a:pt x="23" y="284"/>
                  </a:lnTo>
                  <a:lnTo>
                    <a:pt x="16" y="274"/>
                  </a:lnTo>
                  <a:lnTo>
                    <a:pt x="14" y="269"/>
                  </a:lnTo>
                  <a:lnTo>
                    <a:pt x="543" y="269"/>
                  </a:lnTo>
                  <a:lnTo>
                    <a:pt x="551" y="269"/>
                  </a:lnTo>
                  <a:lnTo>
                    <a:pt x="561" y="267"/>
                  </a:lnTo>
                  <a:lnTo>
                    <a:pt x="566" y="264"/>
                  </a:lnTo>
                  <a:lnTo>
                    <a:pt x="568" y="262"/>
                  </a:lnTo>
                  <a:lnTo>
                    <a:pt x="571" y="255"/>
                  </a:lnTo>
                  <a:lnTo>
                    <a:pt x="572" y="239"/>
                  </a:lnTo>
                  <a:lnTo>
                    <a:pt x="574" y="227"/>
                  </a:lnTo>
                  <a:lnTo>
                    <a:pt x="578" y="221"/>
                  </a:lnTo>
                  <a:lnTo>
                    <a:pt x="583" y="206"/>
                  </a:lnTo>
                  <a:lnTo>
                    <a:pt x="587" y="190"/>
                  </a:lnTo>
                  <a:lnTo>
                    <a:pt x="593" y="166"/>
                  </a:lnTo>
                  <a:lnTo>
                    <a:pt x="593" y="150"/>
                  </a:lnTo>
                  <a:lnTo>
                    <a:pt x="592" y="137"/>
                  </a:lnTo>
                  <a:lnTo>
                    <a:pt x="586" y="124"/>
                  </a:lnTo>
                  <a:lnTo>
                    <a:pt x="583" y="107"/>
                  </a:lnTo>
                  <a:lnTo>
                    <a:pt x="587" y="96"/>
                  </a:lnTo>
                  <a:lnTo>
                    <a:pt x="597" y="83"/>
                  </a:lnTo>
                  <a:lnTo>
                    <a:pt x="605" y="65"/>
                  </a:lnTo>
                  <a:lnTo>
                    <a:pt x="611" y="46"/>
                  </a:lnTo>
                  <a:lnTo>
                    <a:pt x="614" y="30"/>
                  </a:lnTo>
                  <a:lnTo>
                    <a:pt x="616" y="10"/>
                  </a:lnTo>
                  <a:lnTo>
                    <a:pt x="623" y="0"/>
                  </a:lnTo>
                  <a:lnTo>
                    <a:pt x="628" y="5"/>
                  </a:lnTo>
                  <a:lnTo>
                    <a:pt x="635" y="15"/>
                  </a:lnTo>
                  <a:lnTo>
                    <a:pt x="646" y="31"/>
                  </a:lnTo>
                  <a:lnTo>
                    <a:pt x="656" y="53"/>
                  </a:lnTo>
                  <a:lnTo>
                    <a:pt x="665" y="76"/>
                  </a:lnTo>
                  <a:lnTo>
                    <a:pt x="675" y="105"/>
                  </a:lnTo>
                  <a:lnTo>
                    <a:pt x="682" y="124"/>
                  </a:lnTo>
                  <a:lnTo>
                    <a:pt x="686" y="135"/>
                  </a:lnTo>
                  <a:lnTo>
                    <a:pt x="694" y="150"/>
                  </a:lnTo>
                  <a:lnTo>
                    <a:pt x="704" y="162"/>
                  </a:lnTo>
                  <a:lnTo>
                    <a:pt x="709" y="176"/>
                  </a:lnTo>
                  <a:lnTo>
                    <a:pt x="707" y="200"/>
                  </a:lnTo>
                  <a:lnTo>
                    <a:pt x="709" y="220"/>
                  </a:lnTo>
                  <a:lnTo>
                    <a:pt x="709" y="239"/>
                  </a:lnTo>
                  <a:lnTo>
                    <a:pt x="718" y="266"/>
                  </a:lnTo>
                  <a:lnTo>
                    <a:pt x="717" y="267"/>
                  </a:lnTo>
                  <a:lnTo>
                    <a:pt x="735" y="276"/>
                  </a:lnTo>
                  <a:lnTo>
                    <a:pt x="748" y="288"/>
                  </a:lnTo>
                  <a:lnTo>
                    <a:pt x="763" y="297"/>
                  </a:lnTo>
                  <a:lnTo>
                    <a:pt x="781" y="306"/>
                  </a:lnTo>
                  <a:lnTo>
                    <a:pt x="799" y="321"/>
                  </a:lnTo>
                  <a:lnTo>
                    <a:pt x="806" y="339"/>
                  </a:lnTo>
                  <a:lnTo>
                    <a:pt x="812" y="356"/>
                  </a:lnTo>
                  <a:lnTo>
                    <a:pt x="827" y="360"/>
                  </a:lnTo>
                  <a:lnTo>
                    <a:pt x="843" y="363"/>
                  </a:lnTo>
                  <a:lnTo>
                    <a:pt x="845" y="365"/>
                  </a:lnTo>
                  <a:lnTo>
                    <a:pt x="853" y="375"/>
                  </a:lnTo>
                  <a:lnTo>
                    <a:pt x="863" y="383"/>
                  </a:lnTo>
                  <a:lnTo>
                    <a:pt x="879" y="387"/>
                  </a:lnTo>
                  <a:lnTo>
                    <a:pt x="889" y="386"/>
                  </a:lnTo>
                  <a:lnTo>
                    <a:pt x="899" y="387"/>
                  </a:lnTo>
                  <a:lnTo>
                    <a:pt x="1213" y="406"/>
                  </a:lnTo>
                  <a:lnTo>
                    <a:pt x="1759" y="438"/>
                  </a:lnTo>
                  <a:lnTo>
                    <a:pt x="2028" y="450"/>
                  </a:lnTo>
                  <a:lnTo>
                    <a:pt x="2020" y="472"/>
                  </a:lnTo>
                  <a:lnTo>
                    <a:pt x="2011" y="488"/>
                  </a:lnTo>
                  <a:lnTo>
                    <a:pt x="2000" y="507"/>
                  </a:lnTo>
                  <a:lnTo>
                    <a:pt x="1994" y="526"/>
                  </a:lnTo>
                  <a:lnTo>
                    <a:pt x="1987" y="548"/>
                  </a:lnTo>
                  <a:lnTo>
                    <a:pt x="1976" y="569"/>
                  </a:lnTo>
                  <a:lnTo>
                    <a:pt x="1966" y="594"/>
                  </a:lnTo>
                  <a:lnTo>
                    <a:pt x="1960" y="621"/>
                  </a:lnTo>
                  <a:lnTo>
                    <a:pt x="1956" y="650"/>
                  </a:lnTo>
                  <a:lnTo>
                    <a:pt x="1952" y="676"/>
                  </a:lnTo>
                  <a:lnTo>
                    <a:pt x="1944" y="704"/>
                  </a:lnTo>
                  <a:lnTo>
                    <a:pt x="1935" y="729"/>
                  </a:lnTo>
                  <a:lnTo>
                    <a:pt x="1930" y="748"/>
                  </a:lnTo>
                  <a:lnTo>
                    <a:pt x="1930" y="764"/>
                  </a:lnTo>
                  <a:lnTo>
                    <a:pt x="1932" y="765"/>
                  </a:lnTo>
                  <a:lnTo>
                    <a:pt x="1939" y="782"/>
                  </a:lnTo>
                  <a:lnTo>
                    <a:pt x="1939" y="801"/>
                  </a:lnTo>
                  <a:lnTo>
                    <a:pt x="1942" y="820"/>
                  </a:lnTo>
                  <a:lnTo>
                    <a:pt x="1944" y="845"/>
                  </a:lnTo>
                  <a:lnTo>
                    <a:pt x="1942" y="880"/>
                  </a:lnTo>
                  <a:lnTo>
                    <a:pt x="1945" y="901"/>
                  </a:lnTo>
                  <a:lnTo>
                    <a:pt x="1946" y="915"/>
                  </a:lnTo>
                  <a:lnTo>
                    <a:pt x="1946" y="917"/>
                  </a:lnTo>
                  <a:lnTo>
                    <a:pt x="1944" y="938"/>
                  </a:lnTo>
                  <a:lnTo>
                    <a:pt x="1940" y="956"/>
                  </a:lnTo>
                  <a:lnTo>
                    <a:pt x="1941" y="962"/>
                  </a:lnTo>
                  <a:lnTo>
                    <a:pt x="1947" y="968"/>
                  </a:lnTo>
                  <a:lnTo>
                    <a:pt x="1952" y="982"/>
                  </a:lnTo>
                  <a:lnTo>
                    <a:pt x="1960" y="994"/>
                  </a:lnTo>
                  <a:lnTo>
                    <a:pt x="1964" y="995"/>
                  </a:lnTo>
                  <a:lnTo>
                    <a:pt x="1960" y="1010"/>
                  </a:lnTo>
                  <a:lnTo>
                    <a:pt x="1956" y="1022"/>
                  </a:lnTo>
                  <a:lnTo>
                    <a:pt x="1950" y="1030"/>
                  </a:lnTo>
                  <a:lnTo>
                    <a:pt x="1947" y="1042"/>
                  </a:lnTo>
                  <a:lnTo>
                    <a:pt x="1946" y="1059"/>
                  </a:lnTo>
                  <a:lnTo>
                    <a:pt x="1941" y="1078"/>
                  </a:lnTo>
                  <a:lnTo>
                    <a:pt x="1936" y="1091"/>
                  </a:lnTo>
                  <a:lnTo>
                    <a:pt x="1930" y="1107"/>
                  </a:lnTo>
                  <a:lnTo>
                    <a:pt x="1924" y="1118"/>
                  </a:lnTo>
                  <a:lnTo>
                    <a:pt x="1918" y="1127"/>
                  </a:lnTo>
                  <a:lnTo>
                    <a:pt x="1915" y="1143"/>
                  </a:lnTo>
                  <a:lnTo>
                    <a:pt x="1906" y="1153"/>
                  </a:lnTo>
                  <a:lnTo>
                    <a:pt x="1899" y="1163"/>
                  </a:lnTo>
                  <a:lnTo>
                    <a:pt x="1897" y="1183"/>
                  </a:lnTo>
                  <a:lnTo>
                    <a:pt x="1897" y="1199"/>
                  </a:lnTo>
                  <a:lnTo>
                    <a:pt x="1897" y="1201"/>
                  </a:lnTo>
                  <a:lnTo>
                    <a:pt x="1897" y="1208"/>
                  </a:lnTo>
                  <a:lnTo>
                    <a:pt x="1899" y="1215"/>
                  </a:lnTo>
                  <a:lnTo>
                    <a:pt x="1896" y="1220"/>
                  </a:lnTo>
                  <a:lnTo>
                    <a:pt x="1890" y="1227"/>
                  </a:lnTo>
                  <a:lnTo>
                    <a:pt x="1885" y="1238"/>
                  </a:lnTo>
                  <a:lnTo>
                    <a:pt x="1879" y="1251"/>
                  </a:lnTo>
                  <a:lnTo>
                    <a:pt x="1875" y="1265"/>
                  </a:lnTo>
                  <a:lnTo>
                    <a:pt x="1874" y="1281"/>
                  </a:lnTo>
                  <a:lnTo>
                    <a:pt x="1873" y="1298"/>
                  </a:lnTo>
                  <a:lnTo>
                    <a:pt x="1872" y="1313"/>
                  </a:lnTo>
                  <a:lnTo>
                    <a:pt x="1868" y="1324"/>
                  </a:lnTo>
                  <a:lnTo>
                    <a:pt x="1858" y="1343"/>
                  </a:lnTo>
                  <a:lnTo>
                    <a:pt x="1855" y="1355"/>
                  </a:lnTo>
                  <a:lnTo>
                    <a:pt x="1849" y="1366"/>
                  </a:lnTo>
                  <a:lnTo>
                    <a:pt x="1837" y="1377"/>
                  </a:lnTo>
                  <a:lnTo>
                    <a:pt x="1826" y="1379"/>
                  </a:lnTo>
                  <a:lnTo>
                    <a:pt x="1813" y="1378"/>
                  </a:lnTo>
                  <a:lnTo>
                    <a:pt x="1801" y="1382"/>
                  </a:lnTo>
                  <a:lnTo>
                    <a:pt x="1791" y="1387"/>
                  </a:lnTo>
                  <a:lnTo>
                    <a:pt x="1783" y="1394"/>
                  </a:lnTo>
                  <a:lnTo>
                    <a:pt x="1772" y="1405"/>
                  </a:lnTo>
                  <a:lnTo>
                    <a:pt x="1766" y="1413"/>
                  </a:lnTo>
                  <a:lnTo>
                    <a:pt x="1756" y="1426"/>
                  </a:lnTo>
                  <a:lnTo>
                    <a:pt x="1752" y="1435"/>
                  </a:lnTo>
                  <a:lnTo>
                    <a:pt x="1750" y="1453"/>
                  </a:lnTo>
                  <a:lnTo>
                    <a:pt x="1744" y="1466"/>
                  </a:lnTo>
                  <a:lnTo>
                    <a:pt x="1736" y="1481"/>
                  </a:lnTo>
                  <a:lnTo>
                    <a:pt x="1734" y="1497"/>
                  </a:lnTo>
                  <a:lnTo>
                    <a:pt x="1728" y="1514"/>
                  </a:lnTo>
                  <a:lnTo>
                    <a:pt x="1718" y="1523"/>
                  </a:lnTo>
                  <a:lnTo>
                    <a:pt x="1707" y="1525"/>
                  </a:lnTo>
                  <a:lnTo>
                    <a:pt x="1698" y="1533"/>
                  </a:lnTo>
                  <a:lnTo>
                    <a:pt x="1684" y="1534"/>
                  </a:lnTo>
                  <a:lnTo>
                    <a:pt x="1668" y="1537"/>
                  </a:lnTo>
                  <a:lnTo>
                    <a:pt x="1653" y="1540"/>
                  </a:lnTo>
                  <a:lnTo>
                    <a:pt x="1646" y="1547"/>
                  </a:lnTo>
                  <a:lnTo>
                    <a:pt x="1638" y="1559"/>
                  </a:lnTo>
                  <a:lnTo>
                    <a:pt x="1628" y="1569"/>
                  </a:lnTo>
                  <a:lnTo>
                    <a:pt x="1621" y="1581"/>
                  </a:lnTo>
                  <a:lnTo>
                    <a:pt x="1617" y="1593"/>
                  </a:lnTo>
                  <a:lnTo>
                    <a:pt x="1611" y="1605"/>
                  </a:lnTo>
                  <a:lnTo>
                    <a:pt x="1604" y="1614"/>
                  </a:lnTo>
                  <a:lnTo>
                    <a:pt x="1597" y="1632"/>
                  </a:lnTo>
                  <a:lnTo>
                    <a:pt x="1587" y="1653"/>
                  </a:lnTo>
                  <a:lnTo>
                    <a:pt x="1579" y="1671"/>
                  </a:lnTo>
                  <a:lnTo>
                    <a:pt x="1566" y="1684"/>
                  </a:lnTo>
                  <a:lnTo>
                    <a:pt x="1549" y="1694"/>
                  </a:lnTo>
                  <a:lnTo>
                    <a:pt x="1536" y="1699"/>
                  </a:lnTo>
                  <a:lnTo>
                    <a:pt x="1519" y="1717"/>
                  </a:lnTo>
                  <a:lnTo>
                    <a:pt x="1514" y="1728"/>
                  </a:lnTo>
                  <a:lnTo>
                    <a:pt x="1512" y="1735"/>
                  </a:lnTo>
                  <a:lnTo>
                    <a:pt x="1498" y="1760"/>
                  </a:lnTo>
                  <a:lnTo>
                    <a:pt x="1491" y="1780"/>
                  </a:lnTo>
                  <a:lnTo>
                    <a:pt x="1488" y="1796"/>
                  </a:lnTo>
                  <a:lnTo>
                    <a:pt x="1483" y="1814"/>
                  </a:lnTo>
                  <a:lnTo>
                    <a:pt x="1485" y="1831"/>
                  </a:lnTo>
                  <a:lnTo>
                    <a:pt x="1495" y="1852"/>
                  </a:lnTo>
                  <a:lnTo>
                    <a:pt x="1500" y="1873"/>
                  </a:lnTo>
                  <a:lnTo>
                    <a:pt x="1502" y="1897"/>
                  </a:lnTo>
                  <a:lnTo>
                    <a:pt x="1503" y="1912"/>
                  </a:lnTo>
                  <a:lnTo>
                    <a:pt x="1490" y="1930"/>
                  </a:lnTo>
                  <a:lnTo>
                    <a:pt x="1480" y="1929"/>
                  </a:lnTo>
                  <a:lnTo>
                    <a:pt x="1466" y="1924"/>
                  </a:lnTo>
                  <a:lnTo>
                    <a:pt x="1450" y="1921"/>
                  </a:lnTo>
                  <a:lnTo>
                    <a:pt x="1440" y="1922"/>
                  </a:lnTo>
                  <a:lnTo>
                    <a:pt x="1428" y="1918"/>
                  </a:lnTo>
                  <a:lnTo>
                    <a:pt x="1414" y="1915"/>
                  </a:lnTo>
                  <a:lnTo>
                    <a:pt x="1395" y="1914"/>
                  </a:lnTo>
                  <a:lnTo>
                    <a:pt x="1382" y="1915"/>
                  </a:lnTo>
                  <a:lnTo>
                    <a:pt x="1370" y="1918"/>
                  </a:lnTo>
                  <a:lnTo>
                    <a:pt x="1369" y="1911"/>
                  </a:lnTo>
                  <a:lnTo>
                    <a:pt x="1373" y="1899"/>
                  </a:lnTo>
                  <a:lnTo>
                    <a:pt x="1379" y="1891"/>
                  </a:lnTo>
                  <a:lnTo>
                    <a:pt x="1388" y="1881"/>
                  </a:lnTo>
                  <a:lnTo>
                    <a:pt x="1393" y="1873"/>
                  </a:lnTo>
                  <a:lnTo>
                    <a:pt x="1396" y="1857"/>
                  </a:lnTo>
                  <a:lnTo>
                    <a:pt x="1396" y="1843"/>
                  </a:lnTo>
                  <a:lnTo>
                    <a:pt x="1396" y="1822"/>
                  </a:lnTo>
                  <a:lnTo>
                    <a:pt x="1395" y="1798"/>
                  </a:lnTo>
                  <a:lnTo>
                    <a:pt x="1387" y="1792"/>
                  </a:lnTo>
                  <a:lnTo>
                    <a:pt x="1379" y="1794"/>
                  </a:lnTo>
                  <a:lnTo>
                    <a:pt x="1369" y="1798"/>
                  </a:lnTo>
                  <a:lnTo>
                    <a:pt x="1359" y="1807"/>
                  </a:lnTo>
                  <a:lnTo>
                    <a:pt x="1346" y="1819"/>
                  </a:lnTo>
                  <a:lnTo>
                    <a:pt x="1330" y="1832"/>
                  </a:lnTo>
                  <a:lnTo>
                    <a:pt x="1312" y="1833"/>
                  </a:lnTo>
                  <a:lnTo>
                    <a:pt x="1292" y="1837"/>
                  </a:lnTo>
                  <a:lnTo>
                    <a:pt x="1277" y="1840"/>
                  </a:lnTo>
                  <a:lnTo>
                    <a:pt x="1259" y="1837"/>
                  </a:lnTo>
                  <a:lnTo>
                    <a:pt x="1245" y="1830"/>
                  </a:lnTo>
                  <a:lnTo>
                    <a:pt x="1231" y="1825"/>
                  </a:lnTo>
                  <a:lnTo>
                    <a:pt x="1225" y="1828"/>
                  </a:lnTo>
                  <a:lnTo>
                    <a:pt x="1217" y="1831"/>
                  </a:lnTo>
                  <a:lnTo>
                    <a:pt x="1202" y="1840"/>
                  </a:lnTo>
                  <a:lnTo>
                    <a:pt x="1192" y="1844"/>
                  </a:lnTo>
                  <a:lnTo>
                    <a:pt x="1179" y="1844"/>
                  </a:lnTo>
                  <a:lnTo>
                    <a:pt x="1167" y="1845"/>
                  </a:lnTo>
                  <a:lnTo>
                    <a:pt x="1151" y="1849"/>
                  </a:lnTo>
                  <a:lnTo>
                    <a:pt x="1139" y="1850"/>
                  </a:lnTo>
                  <a:lnTo>
                    <a:pt x="1130" y="1844"/>
                  </a:lnTo>
                  <a:lnTo>
                    <a:pt x="1119" y="1838"/>
                  </a:lnTo>
                  <a:lnTo>
                    <a:pt x="1107" y="1831"/>
                  </a:lnTo>
                  <a:lnTo>
                    <a:pt x="1090" y="1826"/>
                  </a:lnTo>
                  <a:lnTo>
                    <a:pt x="1078" y="1822"/>
                  </a:lnTo>
                  <a:lnTo>
                    <a:pt x="1067" y="1815"/>
                  </a:lnTo>
                  <a:lnTo>
                    <a:pt x="1061" y="1809"/>
                  </a:lnTo>
                  <a:lnTo>
                    <a:pt x="1052" y="1803"/>
                  </a:lnTo>
                  <a:lnTo>
                    <a:pt x="1043" y="1798"/>
                  </a:lnTo>
                  <a:lnTo>
                    <a:pt x="1035" y="1795"/>
                  </a:lnTo>
                  <a:lnTo>
                    <a:pt x="1023" y="1791"/>
                  </a:lnTo>
                  <a:lnTo>
                    <a:pt x="1017" y="1789"/>
                  </a:lnTo>
                  <a:lnTo>
                    <a:pt x="1007" y="1784"/>
                  </a:lnTo>
                  <a:lnTo>
                    <a:pt x="993" y="1777"/>
                  </a:lnTo>
                  <a:lnTo>
                    <a:pt x="982" y="1770"/>
                  </a:lnTo>
                  <a:lnTo>
                    <a:pt x="969" y="1766"/>
                  </a:lnTo>
                  <a:lnTo>
                    <a:pt x="959" y="1768"/>
                  </a:lnTo>
                  <a:lnTo>
                    <a:pt x="951" y="1774"/>
                  </a:lnTo>
                  <a:lnTo>
                    <a:pt x="935" y="1783"/>
                  </a:lnTo>
                  <a:lnTo>
                    <a:pt x="919" y="1790"/>
                  </a:lnTo>
                  <a:lnTo>
                    <a:pt x="902" y="1789"/>
                  </a:lnTo>
                  <a:lnTo>
                    <a:pt x="892" y="1788"/>
                  </a:lnTo>
                  <a:lnTo>
                    <a:pt x="880" y="1790"/>
                  </a:lnTo>
                  <a:lnTo>
                    <a:pt x="873" y="1790"/>
                  </a:lnTo>
                  <a:lnTo>
                    <a:pt x="861" y="1796"/>
                  </a:lnTo>
                  <a:lnTo>
                    <a:pt x="853" y="1803"/>
                  </a:lnTo>
                  <a:lnTo>
                    <a:pt x="843" y="1813"/>
                  </a:lnTo>
                  <a:lnTo>
                    <a:pt x="837" y="1824"/>
                  </a:lnTo>
                  <a:lnTo>
                    <a:pt x="827" y="1833"/>
                  </a:lnTo>
                  <a:lnTo>
                    <a:pt x="819" y="1842"/>
                  </a:lnTo>
                  <a:lnTo>
                    <a:pt x="812" y="1854"/>
                  </a:lnTo>
                  <a:lnTo>
                    <a:pt x="801" y="1866"/>
                  </a:lnTo>
                  <a:lnTo>
                    <a:pt x="791" y="1869"/>
                  </a:lnTo>
                  <a:lnTo>
                    <a:pt x="779" y="1870"/>
                  </a:lnTo>
                  <a:lnTo>
                    <a:pt x="769" y="1874"/>
                  </a:lnTo>
                  <a:lnTo>
                    <a:pt x="759" y="1878"/>
                  </a:lnTo>
                  <a:lnTo>
                    <a:pt x="730" y="1879"/>
                  </a:lnTo>
                  <a:lnTo>
                    <a:pt x="719" y="1870"/>
                  </a:lnTo>
                  <a:lnTo>
                    <a:pt x="707" y="1856"/>
                  </a:lnTo>
                  <a:lnTo>
                    <a:pt x="699" y="1834"/>
                  </a:lnTo>
                  <a:lnTo>
                    <a:pt x="689" y="1826"/>
                  </a:lnTo>
                  <a:lnTo>
                    <a:pt x="683" y="1825"/>
                  </a:lnTo>
                  <a:lnTo>
                    <a:pt x="667" y="1848"/>
                  </a:lnTo>
                  <a:lnTo>
                    <a:pt x="650" y="1824"/>
                  </a:lnTo>
                  <a:lnTo>
                    <a:pt x="645" y="1821"/>
                  </a:lnTo>
                  <a:lnTo>
                    <a:pt x="629" y="1815"/>
                  </a:lnTo>
                  <a:lnTo>
                    <a:pt x="616" y="1806"/>
                  </a:lnTo>
                  <a:lnTo>
                    <a:pt x="604" y="1797"/>
                  </a:lnTo>
                  <a:lnTo>
                    <a:pt x="589" y="1788"/>
                  </a:lnTo>
                  <a:lnTo>
                    <a:pt x="575" y="1771"/>
                  </a:lnTo>
                  <a:lnTo>
                    <a:pt x="561" y="1750"/>
                  </a:lnTo>
                  <a:lnTo>
                    <a:pt x="560" y="1737"/>
                  </a:lnTo>
                  <a:lnTo>
                    <a:pt x="557" y="1714"/>
                  </a:lnTo>
                  <a:lnTo>
                    <a:pt x="559" y="1693"/>
                  </a:lnTo>
                  <a:lnTo>
                    <a:pt x="556" y="1680"/>
                  </a:lnTo>
                  <a:lnTo>
                    <a:pt x="559" y="1664"/>
                  </a:lnTo>
                  <a:lnTo>
                    <a:pt x="568" y="1648"/>
                  </a:lnTo>
                  <a:lnTo>
                    <a:pt x="578" y="1633"/>
                  </a:lnTo>
                  <a:lnTo>
                    <a:pt x="585" y="1621"/>
                  </a:lnTo>
                  <a:lnTo>
                    <a:pt x="583" y="1609"/>
                  </a:lnTo>
                  <a:lnTo>
                    <a:pt x="577" y="1604"/>
                  </a:lnTo>
                  <a:lnTo>
                    <a:pt x="568" y="1604"/>
                  </a:lnTo>
                  <a:lnTo>
                    <a:pt x="561" y="1604"/>
                  </a:lnTo>
                  <a:lnTo>
                    <a:pt x="560" y="1610"/>
                  </a:lnTo>
                  <a:lnTo>
                    <a:pt x="290" y="1597"/>
                  </a:lnTo>
                  <a:lnTo>
                    <a:pt x="276" y="1596"/>
                  </a:lnTo>
                  <a:lnTo>
                    <a:pt x="261" y="1592"/>
                  </a:lnTo>
                  <a:lnTo>
                    <a:pt x="254" y="1587"/>
                  </a:lnTo>
                  <a:lnTo>
                    <a:pt x="252" y="1577"/>
                  </a:lnTo>
                  <a:lnTo>
                    <a:pt x="251" y="1570"/>
                  </a:lnTo>
                  <a:lnTo>
                    <a:pt x="251" y="1561"/>
                  </a:lnTo>
                  <a:lnTo>
                    <a:pt x="250" y="1526"/>
                  </a:lnTo>
                  <a:lnTo>
                    <a:pt x="249" y="1483"/>
                  </a:lnTo>
                  <a:lnTo>
                    <a:pt x="248" y="1467"/>
                  </a:lnTo>
                  <a:lnTo>
                    <a:pt x="239" y="1451"/>
                  </a:lnTo>
                  <a:lnTo>
                    <a:pt x="225" y="1438"/>
                  </a:lnTo>
                  <a:lnTo>
                    <a:pt x="209" y="1418"/>
                  </a:lnTo>
                  <a:lnTo>
                    <a:pt x="200" y="1405"/>
                  </a:lnTo>
                  <a:lnTo>
                    <a:pt x="198" y="1397"/>
                  </a:lnTo>
                  <a:lnTo>
                    <a:pt x="202" y="1394"/>
                  </a:lnTo>
                  <a:lnTo>
                    <a:pt x="207" y="1393"/>
                  </a:lnTo>
                  <a:lnTo>
                    <a:pt x="219" y="1391"/>
                  </a:lnTo>
                  <a:lnTo>
                    <a:pt x="233" y="1390"/>
                  </a:lnTo>
                  <a:lnTo>
                    <a:pt x="243" y="1388"/>
                  </a:lnTo>
                  <a:lnTo>
                    <a:pt x="249" y="1379"/>
                  </a:lnTo>
                  <a:lnTo>
                    <a:pt x="249" y="1371"/>
                  </a:lnTo>
                  <a:lnTo>
                    <a:pt x="248" y="1367"/>
                  </a:lnTo>
                  <a:lnTo>
                    <a:pt x="246" y="1363"/>
                  </a:lnTo>
                  <a:lnTo>
                    <a:pt x="243" y="1337"/>
                  </a:lnTo>
                  <a:lnTo>
                    <a:pt x="240" y="1313"/>
                  </a:lnTo>
                  <a:lnTo>
                    <a:pt x="231" y="1298"/>
                  </a:lnTo>
                  <a:lnTo>
                    <a:pt x="220" y="1281"/>
                  </a:lnTo>
                  <a:lnTo>
                    <a:pt x="210" y="1257"/>
                  </a:lnTo>
                  <a:lnTo>
                    <a:pt x="203" y="1235"/>
                  </a:lnTo>
                  <a:lnTo>
                    <a:pt x="207" y="1215"/>
                  </a:lnTo>
                  <a:lnTo>
                    <a:pt x="213" y="1198"/>
                  </a:lnTo>
                  <a:lnTo>
                    <a:pt x="213" y="1178"/>
                  </a:lnTo>
                  <a:lnTo>
                    <a:pt x="203" y="1163"/>
                  </a:lnTo>
                  <a:lnTo>
                    <a:pt x="191" y="1157"/>
                  </a:lnTo>
                  <a:lnTo>
                    <a:pt x="178" y="1153"/>
                  </a:lnTo>
                  <a:lnTo>
                    <a:pt x="165" y="1147"/>
                  </a:lnTo>
                  <a:lnTo>
                    <a:pt x="159" y="1138"/>
                  </a:lnTo>
                  <a:close/>
                </a:path>
              </a:pathLst>
            </a:custGeom>
            <a:solidFill>
              <a:srgbClr val="CCFFCC">
                <a:alpha val="50195"/>
              </a:srgbClr>
            </a:solidFill>
            <a:ln w="9525">
              <a:solidFill>
                <a:srgbClr val="000000"/>
              </a:solidFill>
              <a:round/>
              <a:headEnd/>
              <a:tailEnd/>
            </a:ln>
          </p:spPr>
          <p:txBody>
            <a:bodyPr/>
            <a:lstStyle/>
            <a:p>
              <a:endParaRPr lang="es-MX"/>
            </a:p>
          </p:txBody>
        </p:sp>
        <p:sp>
          <p:nvSpPr>
            <p:cNvPr id="11277" name="Freeform 5"/>
            <p:cNvSpPr>
              <a:spLocks noChangeAspect="1"/>
            </p:cNvSpPr>
            <p:nvPr/>
          </p:nvSpPr>
          <p:spPr bwMode="auto">
            <a:xfrm>
              <a:off x="3130" y="3494"/>
              <a:ext cx="753" cy="579"/>
            </a:xfrm>
            <a:custGeom>
              <a:avLst/>
              <a:gdLst>
                <a:gd name="T0" fmla="*/ 706 w 1382"/>
                <a:gd name="T1" fmla="*/ 1091 h 1201"/>
                <a:gd name="T2" fmla="*/ 761 w 1382"/>
                <a:gd name="T3" fmla="*/ 1018 h 1201"/>
                <a:gd name="T4" fmla="*/ 702 w 1382"/>
                <a:gd name="T5" fmla="*/ 968 h 1201"/>
                <a:gd name="T6" fmla="*/ 647 w 1382"/>
                <a:gd name="T7" fmla="*/ 886 h 1201"/>
                <a:gd name="T8" fmla="*/ 555 w 1382"/>
                <a:gd name="T9" fmla="*/ 831 h 1201"/>
                <a:gd name="T10" fmla="*/ 449 w 1382"/>
                <a:gd name="T11" fmla="*/ 761 h 1201"/>
                <a:gd name="T12" fmla="*/ 373 w 1382"/>
                <a:gd name="T13" fmla="*/ 692 h 1201"/>
                <a:gd name="T14" fmla="*/ 306 w 1382"/>
                <a:gd name="T15" fmla="*/ 710 h 1201"/>
                <a:gd name="T16" fmla="*/ 259 w 1382"/>
                <a:gd name="T17" fmla="*/ 663 h 1201"/>
                <a:gd name="T18" fmla="*/ 205 w 1382"/>
                <a:gd name="T19" fmla="*/ 596 h 1201"/>
                <a:gd name="T20" fmla="*/ 136 w 1382"/>
                <a:gd name="T21" fmla="*/ 536 h 1201"/>
                <a:gd name="T22" fmla="*/ 58 w 1382"/>
                <a:gd name="T23" fmla="*/ 563 h 1201"/>
                <a:gd name="T24" fmla="*/ 33 w 1382"/>
                <a:gd name="T25" fmla="*/ 524 h 1201"/>
                <a:gd name="T26" fmla="*/ 107 w 1382"/>
                <a:gd name="T27" fmla="*/ 447 h 1201"/>
                <a:gd name="T28" fmla="*/ 174 w 1382"/>
                <a:gd name="T29" fmla="*/ 360 h 1201"/>
                <a:gd name="T30" fmla="*/ 241 w 1382"/>
                <a:gd name="T31" fmla="*/ 290 h 1201"/>
                <a:gd name="T32" fmla="*/ 294 w 1382"/>
                <a:gd name="T33" fmla="*/ 230 h 1201"/>
                <a:gd name="T34" fmla="*/ 324 w 1382"/>
                <a:gd name="T35" fmla="*/ 213 h 1201"/>
                <a:gd name="T36" fmla="*/ 361 w 1382"/>
                <a:gd name="T37" fmla="*/ 179 h 1201"/>
                <a:gd name="T38" fmla="*/ 441 w 1382"/>
                <a:gd name="T39" fmla="*/ 132 h 1201"/>
                <a:gd name="T40" fmla="*/ 498 w 1382"/>
                <a:gd name="T41" fmla="*/ 78 h 1201"/>
                <a:gd name="T42" fmla="*/ 570 w 1382"/>
                <a:gd name="T43" fmla="*/ 57 h 1201"/>
                <a:gd name="T44" fmla="*/ 623 w 1382"/>
                <a:gd name="T45" fmla="*/ 17 h 1201"/>
                <a:gd name="T46" fmla="*/ 679 w 1382"/>
                <a:gd name="T47" fmla="*/ 9 h 1201"/>
                <a:gd name="T48" fmla="*/ 748 w 1382"/>
                <a:gd name="T49" fmla="*/ 4 h 1201"/>
                <a:gd name="T50" fmla="*/ 815 w 1382"/>
                <a:gd name="T51" fmla="*/ 12 h 1201"/>
                <a:gd name="T52" fmla="*/ 906 w 1382"/>
                <a:gd name="T53" fmla="*/ 28 h 1201"/>
                <a:gd name="T54" fmla="*/ 972 w 1382"/>
                <a:gd name="T55" fmla="*/ 41 h 1201"/>
                <a:gd name="T56" fmla="*/ 1050 w 1382"/>
                <a:gd name="T57" fmla="*/ 75 h 1201"/>
                <a:gd name="T58" fmla="*/ 1103 w 1382"/>
                <a:gd name="T59" fmla="*/ 109 h 1201"/>
                <a:gd name="T60" fmla="*/ 1199 w 1382"/>
                <a:gd name="T61" fmla="*/ 200 h 1201"/>
                <a:gd name="T62" fmla="*/ 1305 w 1382"/>
                <a:gd name="T63" fmla="*/ 243 h 1201"/>
                <a:gd name="T64" fmla="*/ 1382 w 1382"/>
                <a:gd name="T65" fmla="*/ 270 h 1201"/>
                <a:gd name="T66" fmla="*/ 1323 w 1382"/>
                <a:gd name="T67" fmla="*/ 345 h 1201"/>
                <a:gd name="T68" fmla="*/ 1314 w 1382"/>
                <a:gd name="T69" fmla="*/ 401 h 1201"/>
                <a:gd name="T70" fmla="*/ 1362 w 1382"/>
                <a:gd name="T71" fmla="*/ 404 h 1201"/>
                <a:gd name="T72" fmla="*/ 1301 w 1382"/>
                <a:gd name="T73" fmla="*/ 532 h 1201"/>
                <a:gd name="T74" fmla="*/ 1212 w 1382"/>
                <a:gd name="T75" fmla="*/ 683 h 1201"/>
                <a:gd name="T76" fmla="*/ 1124 w 1382"/>
                <a:gd name="T77" fmla="*/ 783 h 1201"/>
                <a:gd name="T78" fmla="*/ 1034 w 1382"/>
                <a:gd name="T79" fmla="*/ 848 h 1201"/>
                <a:gd name="T80" fmla="*/ 969 w 1382"/>
                <a:gd name="T81" fmla="*/ 883 h 1201"/>
                <a:gd name="T82" fmla="*/ 1001 w 1382"/>
                <a:gd name="T83" fmla="*/ 849 h 1201"/>
                <a:gd name="T84" fmla="*/ 1073 w 1382"/>
                <a:gd name="T85" fmla="*/ 801 h 1201"/>
                <a:gd name="T86" fmla="*/ 1121 w 1382"/>
                <a:gd name="T87" fmla="*/ 726 h 1201"/>
                <a:gd name="T88" fmla="*/ 1199 w 1382"/>
                <a:gd name="T89" fmla="*/ 659 h 1201"/>
                <a:gd name="T90" fmla="*/ 1236 w 1382"/>
                <a:gd name="T91" fmla="*/ 570 h 1201"/>
                <a:gd name="T92" fmla="*/ 1187 w 1382"/>
                <a:gd name="T93" fmla="*/ 575 h 1201"/>
                <a:gd name="T94" fmla="*/ 1139 w 1382"/>
                <a:gd name="T95" fmla="*/ 566 h 1201"/>
                <a:gd name="T96" fmla="*/ 1096 w 1382"/>
                <a:gd name="T97" fmla="*/ 568 h 1201"/>
                <a:gd name="T98" fmla="*/ 1107 w 1382"/>
                <a:gd name="T99" fmla="*/ 600 h 1201"/>
                <a:gd name="T100" fmla="*/ 1082 w 1382"/>
                <a:gd name="T101" fmla="*/ 657 h 1201"/>
                <a:gd name="T102" fmla="*/ 1036 w 1382"/>
                <a:gd name="T103" fmla="*/ 747 h 1201"/>
                <a:gd name="T104" fmla="*/ 971 w 1382"/>
                <a:gd name="T105" fmla="*/ 807 h 1201"/>
                <a:gd name="T106" fmla="*/ 933 w 1382"/>
                <a:gd name="T107" fmla="*/ 868 h 1201"/>
                <a:gd name="T108" fmla="*/ 916 w 1382"/>
                <a:gd name="T109" fmla="*/ 947 h 1201"/>
                <a:gd name="T110" fmla="*/ 850 w 1382"/>
                <a:gd name="T111" fmla="*/ 1100 h 1201"/>
                <a:gd name="T112" fmla="*/ 750 w 1382"/>
                <a:gd name="T113" fmla="*/ 1184 h 12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82"/>
                <a:gd name="T172" fmla="*/ 0 h 1201"/>
                <a:gd name="T173" fmla="*/ 1382 w 1382"/>
                <a:gd name="T174" fmla="*/ 1201 h 12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82" h="1201">
                  <a:moveTo>
                    <a:pt x="723" y="1201"/>
                  </a:moveTo>
                  <a:lnTo>
                    <a:pt x="708" y="1162"/>
                  </a:lnTo>
                  <a:lnTo>
                    <a:pt x="707" y="1153"/>
                  </a:lnTo>
                  <a:lnTo>
                    <a:pt x="705" y="1139"/>
                  </a:lnTo>
                  <a:lnTo>
                    <a:pt x="704" y="1121"/>
                  </a:lnTo>
                  <a:lnTo>
                    <a:pt x="705" y="1103"/>
                  </a:lnTo>
                  <a:lnTo>
                    <a:pt x="706" y="1091"/>
                  </a:lnTo>
                  <a:lnTo>
                    <a:pt x="712" y="1082"/>
                  </a:lnTo>
                  <a:lnTo>
                    <a:pt x="722" y="1075"/>
                  </a:lnTo>
                  <a:lnTo>
                    <a:pt x="738" y="1065"/>
                  </a:lnTo>
                  <a:lnTo>
                    <a:pt x="748" y="1057"/>
                  </a:lnTo>
                  <a:lnTo>
                    <a:pt x="755" y="1043"/>
                  </a:lnTo>
                  <a:lnTo>
                    <a:pt x="759" y="1027"/>
                  </a:lnTo>
                  <a:lnTo>
                    <a:pt x="761" y="1018"/>
                  </a:lnTo>
                  <a:lnTo>
                    <a:pt x="764" y="1005"/>
                  </a:lnTo>
                  <a:lnTo>
                    <a:pt x="764" y="999"/>
                  </a:lnTo>
                  <a:lnTo>
                    <a:pt x="761" y="997"/>
                  </a:lnTo>
                  <a:lnTo>
                    <a:pt x="749" y="992"/>
                  </a:lnTo>
                  <a:lnTo>
                    <a:pt x="732" y="987"/>
                  </a:lnTo>
                  <a:lnTo>
                    <a:pt x="718" y="980"/>
                  </a:lnTo>
                  <a:lnTo>
                    <a:pt x="702" y="968"/>
                  </a:lnTo>
                  <a:lnTo>
                    <a:pt x="690" y="962"/>
                  </a:lnTo>
                  <a:lnTo>
                    <a:pt x="683" y="949"/>
                  </a:lnTo>
                  <a:lnTo>
                    <a:pt x="682" y="944"/>
                  </a:lnTo>
                  <a:lnTo>
                    <a:pt x="675" y="928"/>
                  </a:lnTo>
                  <a:lnTo>
                    <a:pt x="666" y="911"/>
                  </a:lnTo>
                  <a:lnTo>
                    <a:pt x="659" y="898"/>
                  </a:lnTo>
                  <a:lnTo>
                    <a:pt x="647" y="886"/>
                  </a:lnTo>
                  <a:lnTo>
                    <a:pt x="637" y="877"/>
                  </a:lnTo>
                  <a:lnTo>
                    <a:pt x="623" y="868"/>
                  </a:lnTo>
                  <a:lnTo>
                    <a:pt x="601" y="861"/>
                  </a:lnTo>
                  <a:lnTo>
                    <a:pt x="583" y="851"/>
                  </a:lnTo>
                  <a:lnTo>
                    <a:pt x="565" y="840"/>
                  </a:lnTo>
                  <a:lnTo>
                    <a:pt x="553" y="832"/>
                  </a:lnTo>
                  <a:lnTo>
                    <a:pt x="555" y="831"/>
                  </a:lnTo>
                  <a:lnTo>
                    <a:pt x="546" y="818"/>
                  </a:lnTo>
                  <a:lnTo>
                    <a:pt x="538" y="802"/>
                  </a:lnTo>
                  <a:lnTo>
                    <a:pt x="526" y="788"/>
                  </a:lnTo>
                  <a:lnTo>
                    <a:pt x="508" y="783"/>
                  </a:lnTo>
                  <a:lnTo>
                    <a:pt x="489" y="779"/>
                  </a:lnTo>
                  <a:lnTo>
                    <a:pt x="469" y="770"/>
                  </a:lnTo>
                  <a:lnTo>
                    <a:pt x="449" y="761"/>
                  </a:lnTo>
                  <a:lnTo>
                    <a:pt x="432" y="758"/>
                  </a:lnTo>
                  <a:lnTo>
                    <a:pt x="419" y="752"/>
                  </a:lnTo>
                  <a:lnTo>
                    <a:pt x="414" y="748"/>
                  </a:lnTo>
                  <a:lnTo>
                    <a:pt x="401" y="736"/>
                  </a:lnTo>
                  <a:lnTo>
                    <a:pt x="391" y="716"/>
                  </a:lnTo>
                  <a:lnTo>
                    <a:pt x="384" y="702"/>
                  </a:lnTo>
                  <a:lnTo>
                    <a:pt x="373" y="692"/>
                  </a:lnTo>
                  <a:lnTo>
                    <a:pt x="363" y="682"/>
                  </a:lnTo>
                  <a:lnTo>
                    <a:pt x="354" y="677"/>
                  </a:lnTo>
                  <a:lnTo>
                    <a:pt x="346" y="676"/>
                  </a:lnTo>
                  <a:lnTo>
                    <a:pt x="336" y="684"/>
                  </a:lnTo>
                  <a:lnTo>
                    <a:pt x="325" y="694"/>
                  </a:lnTo>
                  <a:lnTo>
                    <a:pt x="317" y="702"/>
                  </a:lnTo>
                  <a:lnTo>
                    <a:pt x="306" y="710"/>
                  </a:lnTo>
                  <a:lnTo>
                    <a:pt x="297" y="713"/>
                  </a:lnTo>
                  <a:lnTo>
                    <a:pt x="286" y="712"/>
                  </a:lnTo>
                  <a:lnTo>
                    <a:pt x="279" y="704"/>
                  </a:lnTo>
                  <a:lnTo>
                    <a:pt x="276" y="690"/>
                  </a:lnTo>
                  <a:lnTo>
                    <a:pt x="275" y="677"/>
                  </a:lnTo>
                  <a:lnTo>
                    <a:pt x="268" y="670"/>
                  </a:lnTo>
                  <a:lnTo>
                    <a:pt x="259" y="663"/>
                  </a:lnTo>
                  <a:lnTo>
                    <a:pt x="257" y="654"/>
                  </a:lnTo>
                  <a:lnTo>
                    <a:pt x="251" y="636"/>
                  </a:lnTo>
                  <a:lnTo>
                    <a:pt x="241" y="622"/>
                  </a:lnTo>
                  <a:lnTo>
                    <a:pt x="228" y="612"/>
                  </a:lnTo>
                  <a:lnTo>
                    <a:pt x="214" y="606"/>
                  </a:lnTo>
                  <a:lnTo>
                    <a:pt x="207" y="598"/>
                  </a:lnTo>
                  <a:lnTo>
                    <a:pt x="205" y="596"/>
                  </a:lnTo>
                  <a:lnTo>
                    <a:pt x="195" y="586"/>
                  </a:lnTo>
                  <a:lnTo>
                    <a:pt x="183" y="575"/>
                  </a:lnTo>
                  <a:lnTo>
                    <a:pt x="172" y="563"/>
                  </a:lnTo>
                  <a:lnTo>
                    <a:pt x="163" y="556"/>
                  </a:lnTo>
                  <a:lnTo>
                    <a:pt x="154" y="549"/>
                  </a:lnTo>
                  <a:lnTo>
                    <a:pt x="147" y="543"/>
                  </a:lnTo>
                  <a:lnTo>
                    <a:pt x="136" y="536"/>
                  </a:lnTo>
                  <a:lnTo>
                    <a:pt x="123" y="534"/>
                  </a:lnTo>
                  <a:lnTo>
                    <a:pt x="107" y="533"/>
                  </a:lnTo>
                  <a:lnTo>
                    <a:pt x="94" y="534"/>
                  </a:lnTo>
                  <a:lnTo>
                    <a:pt x="82" y="542"/>
                  </a:lnTo>
                  <a:lnTo>
                    <a:pt x="76" y="555"/>
                  </a:lnTo>
                  <a:lnTo>
                    <a:pt x="70" y="562"/>
                  </a:lnTo>
                  <a:lnTo>
                    <a:pt x="58" y="563"/>
                  </a:lnTo>
                  <a:lnTo>
                    <a:pt x="49" y="563"/>
                  </a:lnTo>
                  <a:lnTo>
                    <a:pt x="36" y="568"/>
                  </a:lnTo>
                  <a:lnTo>
                    <a:pt x="21" y="563"/>
                  </a:lnTo>
                  <a:lnTo>
                    <a:pt x="7" y="556"/>
                  </a:lnTo>
                  <a:lnTo>
                    <a:pt x="0" y="549"/>
                  </a:lnTo>
                  <a:lnTo>
                    <a:pt x="9" y="542"/>
                  </a:lnTo>
                  <a:lnTo>
                    <a:pt x="33" y="524"/>
                  </a:lnTo>
                  <a:lnTo>
                    <a:pt x="41" y="513"/>
                  </a:lnTo>
                  <a:lnTo>
                    <a:pt x="43" y="498"/>
                  </a:lnTo>
                  <a:lnTo>
                    <a:pt x="49" y="486"/>
                  </a:lnTo>
                  <a:lnTo>
                    <a:pt x="67" y="476"/>
                  </a:lnTo>
                  <a:lnTo>
                    <a:pt x="85" y="468"/>
                  </a:lnTo>
                  <a:lnTo>
                    <a:pt x="96" y="459"/>
                  </a:lnTo>
                  <a:lnTo>
                    <a:pt x="107" y="447"/>
                  </a:lnTo>
                  <a:lnTo>
                    <a:pt x="120" y="434"/>
                  </a:lnTo>
                  <a:lnTo>
                    <a:pt x="132" y="420"/>
                  </a:lnTo>
                  <a:lnTo>
                    <a:pt x="141" y="408"/>
                  </a:lnTo>
                  <a:lnTo>
                    <a:pt x="151" y="395"/>
                  </a:lnTo>
                  <a:lnTo>
                    <a:pt x="159" y="384"/>
                  </a:lnTo>
                  <a:lnTo>
                    <a:pt x="162" y="374"/>
                  </a:lnTo>
                  <a:lnTo>
                    <a:pt x="174" y="360"/>
                  </a:lnTo>
                  <a:lnTo>
                    <a:pt x="184" y="358"/>
                  </a:lnTo>
                  <a:lnTo>
                    <a:pt x="202" y="345"/>
                  </a:lnTo>
                  <a:lnTo>
                    <a:pt x="211" y="333"/>
                  </a:lnTo>
                  <a:lnTo>
                    <a:pt x="217" y="320"/>
                  </a:lnTo>
                  <a:lnTo>
                    <a:pt x="225" y="306"/>
                  </a:lnTo>
                  <a:lnTo>
                    <a:pt x="231" y="296"/>
                  </a:lnTo>
                  <a:lnTo>
                    <a:pt x="241" y="290"/>
                  </a:lnTo>
                  <a:lnTo>
                    <a:pt x="253" y="280"/>
                  </a:lnTo>
                  <a:lnTo>
                    <a:pt x="269" y="268"/>
                  </a:lnTo>
                  <a:lnTo>
                    <a:pt x="275" y="258"/>
                  </a:lnTo>
                  <a:lnTo>
                    <a:pt x="280" y="248"/>
                  </a:lnTo>
                  <a:lnTo>
                    <a:pt x="285" y="244"/>
                  </a:lnTo>
                  <a:lnTo>
                    <a:pt x="287" y="240"/>
                  </a:lnTo>
                  <a:lnTo>
                    <a:pt x="294" y="230"/>
                  </a:lnTo>
                  <a:lnTo>
                    <a:pt x="301" y="222"/>
                  </a:lnTo>
                  <a:lnTo>
                    <a:pt x="311" y="222"/>
                  </a:lnTo>
                  <a:lnTo>
                    <a:pt x="319" y="226"/>
                  </a:lnTo>
                  <a:lnTo>
                    <a:pt x="327" y="232"/>
                  </a:lnTo>
                  <a:lnTo>
                    <a:pt x="334" y="226"/>
                  </a:lnTo>
                  <a:lnTo>
                    <a:pt x="331" y="219"/>
                  </a:lnTo>
                  <a:lnTo>
                    <a:pt x="324" y="213"/>
                  </a:lnTo>
                  <a:lnTo>
                    <a:pt x="321" y="207"/>
                  </a:lnTo>
                  <a:lnTo>
                    <a:pt x="322" y="203"/>
                  </a:lnTo>
                  <a:lnTo>
                    <a:pt x="329" y="196"/>
                  </a:lnTo>
                  <a:lnTo>
                    <a:pt x="333" y="194"/>
                  </a:lnTo>
                  <a:lnTo>
                    <a:pt x="339" y="184"/>
                  </a:lnTo>
                  <a:lnTo>
                    <a:pt x="349" y="182"/>
                  </a:lnTo>
                  <a:lnTo>
                    <a:pt x="361" y="179"/>
                  </a:lnTo>
                  <a:lnTo>
                    <a:pt x="375" y="167"/>
                  </a:lnTo>
                  <a:lnTo>
                    <a:pt x="388" y="154"/>
                  </a:lnTo>
                  <a:lnTo>
                    <a:pt x="396" y="143"/>
                  </a:lnTo>
                  <a:lnTo>
                    <a:pt x="402" y="140"/>
                  </a:lnTo>
                  <a:lnTo>
                    <a:pt x="413" y="136"/>
                  </a:lnTo>
                  <a:lnTo>
                    <a:pt x="427" y="135"/>
                  </a:lnTo>
                  <a:lnTo>
                    <a:pt x="441" y="132"/>
                  </a:lnTo>
                  <a:lnTo>
                    <a:pt x="445" y="125"/>
                  </a:lnTo>
                  <a:lnTo>
                    <a:pt x="441" y="119"/>
                  </a:lnTo>
                  <a:lnTo>
                    <a:pt x="447" y="115"/>
                  </a:lnTo>
                  <a:lnTo>
                    <a:pt x="463" y="113"/>
                  </a:lnTo>
                  <a:lnTo>
                    <a:pt x="468" y="100"/>
                  </a:lnTo>
                  <a:lnTo>
                    <a:pt x="485" y="79"/>
                  </a:lnTo>
                  <a:lnTo>
                    <a:pt x="498" y="78"/>
                  </a:lnTo>
                  <a:lnTo>
                    <a:pt x="513" y="75"/>
                  </a:lnTo>
                  <a:lnTo>
                    <a:pt x="525" y="65"/>
                  </a:lnTo>
                  <a:lnTo>
                    <a:pt x="535" y="61"/>
                  </a:lnTo>
                  <a:lnTo>
                    <a:pt x="545" y="63"/>
                  </a:lnTo>
                  <a:lnTo>
                    <a:pt x="553" y="57"/>
                  </a:lnTo>
                  <a:lnTo>
                    <a:pt x="561" y="55"/>
                  </a:lnTo>
                  <a:lnTo>
                    <a:pt x="570" y="57"/>
                  </a:lnTo>
                  <a:lnTo>
                    <a:pt x="579" y="51"/>
                  </a:lnTo>
                  <a:lnTo>
                    <a:pt x="588" y="39"/>
                  </a:lnTo>
                  <a:lnTo>
                    <a:pt x="594" y="29"/>
                  </a:lnTo>
                  <a:lnTo>
                    <a:pt x="598" y="22"/>
                  </a:lnTo>
                  <a:lnTo>
                    <a:pt x="607" y="24"/>
                  </a:lnTo>
                  <a:lnTo>
                    <a:pt x="616" y="23"/>
                  </a:lnTo>
                  <a:lnTo>
                    <a:pt x="623" y="17"/>
                  </a:lnTo>
                  <a:lnTo>
                    <a:pt x="628" y="11"/>
                  </a:lnTo>
                  <a:lnTo>
                    <a:pt x="635" y="6"/>
                  </a:lnTo>
                  <a:lnTo>
                    <a:pt x="641" y="6"/>
                  </a:lnTo>
                  <a:lnTo>
                    <a:pt x="657" y="9"/>
                  </a:lnTo>
                  <a:lnTo>
                    <a:pt x="665" y="9"/>
                  </a:lnTo>
                  <a:lnTo>
                    <a:pt x="673" y="7"/>
                  </a:lnTo>
                  <a:lnTo>
                    <a:pt x="679" y="9"/>
                  </a:lnTo>
                  <a:lnTo>
                    <a:pt x="690" y="13"/>
                  </a:lnTo>
                  <a:lnTo>
                    <a:pt x="700" y="13"/>
                  </a:lnTo>
                  <a:lnTo>
                    <a:pt x="708" y="15"/>
                  </a:lnTo>
                  <a:lnTo>
                    <a:pt x="720" y="9"/>
                  </a:lnTo>
                  <a:lnTo>
                    <a:pt x="728" y="4"/>
                  </a:lnTo>
                  <a:lnTo>
                    <a:pt x="737" y="0"/>
                  </a:lnTo>
                  <a:lnTo>
                    <a:pt x="748" y="4"/>
                  </a:lnTo>
                  <a:lnTo>
                    <a:pt x="753" y="10"/>
                  </a:lnTo>
                  <a:lnTo>
                    <a:pt x="762" y="10"/>
                  </a:lnTo>
                  <a:lnTo>
                    <a:pt x="773" y="7"/>
                  </a:lnTo>
                  <a:lnTo>
                    <a:pt x="780" y="9"/>
                  </a:lnTo>
                  <a:lnTo>
                    <a:pt x="792" y="5"/>
                  </a:lnTo>
                  <a:lnTo>
                    <a:pt x="800" y="9"/>
                  </a:lnTo>
                  <a:lnTo>
                    <a:pt x="815" y="12"/>
                  </a:lnTo>
                  <a:lnTo>
                    <a:pt x="832" y="16"/>
                  </a:lnTo>
                  <a:lnTo>
                    <a:pt x="846" y="21"/>
                  </a:lnTo>
                  <a:lnTo>
                    <a:pt x="851" y="23"/>
                  </a:lnTo>
                  <a:lnTo>
                    <a:pt x="868" y="23"/>
                  </a:lnTo>
                  <a:lnTo>
                    <a:pt x="886" y="25"/>
                  </a:lnTo>
                  <a:lnTo>
                    <a:pt x="898" y="25"/>
                  </a:lnTo>
                  <a:lnTo>
                    <a:pt x="906" y="28"/>
                  </a:lnTo>
                  <a:lnTo>
                    <a:pt x="918" y="29"/>
                  </a:lnTo>
                  <a:lnTo>
                    <a:pt x="928" y="29"/>
                  </a:lnTo>
                  <a:lnTo>
                    <a:pt x="940" y="34"/>
                  </a:lnTo>
                  <a:lnTo>
                    <a:pt x="947" y="35"/>
                  </a:lnTo>
                  <a:lnTo>
                    <a:pt x="962" y="37"/>
                  </a:lnTo>
                  <a:lnTo>
                    <a:pt x="971" y="40"/>
                  </a:lnTo>
                  <a:lnTo>
                    <a:pt x="972" y="41"/>
                  </a:lnTo>
                  <a:lnTo>
                    <a:pt x="984" y="51"/>
                  </a:lnTo>
                  <a:lnTo>
                    <a:pt x="990" y="63"/>
                  </a:lnTo>
                  <a:lnTo>
                    <a:pt x="999" y="66"/>
                  </a:lnTo>
                  <a:lnTo>
                    <a:pt x="1014" y="69"/>
                  </a:lnTo>
                  <a:lnTo>
                    <a:pt x="1030" y="67"/>
                  </a:lnTo>
                  <a:lnTo>
                    <a:pt x="1043" y="71"/>
                  </a:lnTo>
                  <a:lnTo>
                    <a:pt x="1050" y="75"/>
                  </a:lnTo>
                  <a:lnTo>
                    <a:pt x="1056" y="78"/>
                  </a:lnTo>
                  <a:lnTo>
                    <a:pt x="1067" y="82"/>
                  </a:lnTo>
                  <a:lnTo>
                    <a:pt x="1073" y="87"/>
                  </a:lnTo>
                  <a:lnTo>
                    <a:pt x="1084" y="89"/>
                  </a:lnTo>
                  <a:lnTo>
                    <a:pt x="1094" y="90"/>
                  </a:lnTo>
                  <a:lnTo>
                    <a:pt x="1098" y="102"/>
                  </a:lnTo>
                  <a:lnTo>
                    <a:pt x="1103" y="109"/>
                  </a:lnTo>
                  <a:lnTo>
                    <a:pt x="1108" y="113"/>
                  </a:lnTo>
                  <a:lnTo>
                    <a:pt x="1124" y="123"/>
                  </a:lnTo>
                  <a:lnTo>
                    <a:pt x="1140" y="138"/>
                  </a:lnTo>
                  <a:lnTo>
                    <a:pt x="1151" y="153"/>
                  </a:lnTo>
                  <a:lnTo>
                    <a:pt x="1170" y="170"/>
                  </a:lnTo>
                  <a:lnTo>
                    <a:pt x="1182" y="185"/>
                  </a:lnTo>
                  <a:lnTo>
                    <a:pt x="1199" y="200"/>
                  </a:lnTo>
                  <a:lnTo>
                    <a:pt x="1210" y="215"/>
                  </a:lnTo>
                  <a:lnTo>
                    <a:pt x="1216" y="221"/>
                  </a:lnTo>
                  <a:lnTo>
                    <a:pt x="1239" y="233"/>
                  </a:lnTo>
                  <a:lnTo>
                    <a:pt x="1268" y="238"/>
                  </a:lnTo>
                  <a:lnTo>
                    <a:pt x="1292" y="243"/>
                  </a:lnTo>
                  <a:lnTo>
                    <a:pt x="1302" y="244"/>
                  </a:lnTo>
                  <a:lnTo>
                    <a:pt x="1305" y="243"/>
                  </a:lnTo>
                  <a:lnTo>
                    <a:pt x="1313" y="242"/>
                  </a:lnTo>
                  <a:lnTo>
                    <a:pt x="1329" y="245"/>
                  </a:lnTo>
                  <a:lnTo>
                    <a:pt x="1341" y="244"/>
                  </a:lnTo>
                  <a:lnTo>
                    <a:pt x="1356" y="249"/>
                  </a:lnTo>
                  <a:lnTo>
                    <a:pt x="1370" y="252"/>
                  </a:lnTo>
                  <a:lnTo>
                    <a:pt x="1379" y="260"/>
                  </a:lnTo>
                  <a:lnTo>
                    <a:pt x="1382" y="270"/>
                  </a:lnTo>
                  <a:lnTo>
                    <a:pt x="1373" y="279"/>
                  </a:lnTo>
                  <a:lnTo>
                    <a:pt x="1356" y="285"/>
                  </a:lnTo>
                  <a:lnTo>
                    <a:pt x="1344" y="294"/>
                  </a:lnTo>
                  <a:lnTo>
                    <a:pt x="1337" y="311"/>
                  </a:lnTo>
                  <a:lnTo>
                    <a:pt x="1334" y="328"/>
                  </a:lnTo>
                  <a:lnTo>
                    <a:pt x="1325" y="339"/>
                  </a:lnTo>
                  <a:lnTo>
                    <a:pt x="1323" y="345"/>
                  </a:lnTo>
                  <a:lnTo>
                    <a:pt x="1317" y="352"/>
                  </a:lnTo>
                  <a:lnTo>
                    <a:pt x="1308" y="366"/>
                  </a:lnTo>
                  <a:lnTo>
                    <a:pt x="1304" y="377"/>
                  </a:lnTo>
                  <a:lnTo>
                    <a:pt x="1296" y="389"/>
                  </a:lnTo>
                  <a:lnTo>
                    <a:pt x="1299" y="398"/>
                  </a:lnTo>
                  <a:lnTo>
                    <a:pt x="1308" y="404"/>
                  </a:lnTo>
                  <a:lnTo>
                    <a:pt x="1314" y="401"/>
                  </a:lnTo>
                  <a:lnTo>
                    <a:pt x="1312" y="393"/>
                  </a:lnTo>
                  <a:lnTo>
                    <a:pt x="1317" y="383"/>
                  </a:lnTo>
                  <a:lnTo>
                    <a:pt x="1331" y="377"/>
                  </a:lnTo>
                  <a:lnTo>
                    <a:pt x="1348" y="374"/>
                  </a:lnTo>
                  <a:lnTo>
                    <a:pt x="1356" y="376"/>
                  </a:lnTo>
                  <a:lnTo>
                    <a:pt x="1359" y="390"/>
                  </a:lnTo>
                  <a:lnTo>
                    <a:pt x="1362" y="404"/>
                  </a:lnTo>
                  <a:lnTo>
                    <a:pt x="1368" y="410"/>
                  </a:lnTo>
                  <a:lnTo>
                    <a:pt x="1354" y="435"/>
                  </a:lnTo>
                  <a:lnTo>
                    <a:pt x="1340" y="461"/>
                  </a:lnTo>
                  <a:lnTo>
                    <a:pt x="1328" y="480"/>
                  </a:lnTo>
                  <a:lnTo>
                    <a:pt x="1317" y="497"/>
                  </a:lnTo>
                  <a:lnTo>
                    <a:pt x="1308" y="516"/>
                  </a:lnTo>
                  <a:lnTo>
                    <a:pt x="1301" y="532"/>
                  </a:lnTo>
                  <a:lnTo>
                    <a:pt x="1293" y="555"/>
                  </a:lnTo>
                  <a:lnTo>
                    <a:pt x="1286" y="574"/>
                  </a:lnTo>
                  <a:lnTo>
                    <a:pt x="1268" y="605"/>
                  </a:lnTo>
                  <a:lnTo>
                    <a:pt x="1257" y="621"/>
                  </a:lnTo>
                  <a:lnTo>
                    <a:pt x="1242" y="639"/>
                  </a:lnTo>
                  <a:lnTo>
                    <a:pt x="1227" y="663"/>
                  </a:lnTo>
                  <a:lnTo>
                    <a:pt x="1212" y="683"/>
                  </a:lnTo>
                  <a:lnTo>
                    <a:pt x="1198" y="705"/>
                  </a:lnTo>
                  <a:lnTo>
                    <a:pt x="1186" y="723"/>
                  </a:lnTo>
                  <a:lnTo>
                    <a:pt x="1173" y="742"/>
                  </a:lnTo>
                  <a:lnTo>
                    <a:pt x="1156" y="758"/>
                  </a:lnTo>
                  <a:lnTo>
                    <a:pt x="1151" y="760"/>
                  </a:lnTo>
                  <a:lnTo>
                    <a:pt x="1137" y="773"/>
                  </a:lnTo>
                  <a:lnTo>
                    <a:pt x="1124" y="783"/>
                  </a:lnTo>
                  <a:lnTo>
                    <a:pt x="1109" y="795"/>
                  </a:lnTo>
                  <a:lnTo>
                    <a:pt x="1097" y="806"/>
                  </a:lnTo>
                  <a:lnTo>
                    <a:pt x="1083" y="816"/>
                  </a:lnTo>
                  <a:lnTo>
                    <a:pt x="1068" y="828"/>
                  </a:lnTo>
                  <a:lnTo>
                    <a:pt x="1056" y="836"/>
                  </a:lnTo>
                  <a:lnTo>
                    <a:pt x="1044" y="843"/>
                  </a:lnTo>
                  <a:lnTo>
                    <a:pt x="1034" y="848"/>
                  </a:lnTo>
                  <a:lnTo>
                    <a:pt x="1020" y="855"/>
                  </a:lnTo>
                  <a:lnTo>
                    <a:pt x="1018" y="857"/>
                  </a:lnTo>
                  <a:lnTo>
                    <a:pt x="998" y="869"/>
                  </a:lnTo>
                  <a:lnTo>
                    <a:pt x="984" y="880"/>
                  </a:lnTo>
                  <a:lnTo>
                    <a:pt x="974" y="889"/>
                  </a:lnTo>
                  <a:lnTo>
                    <a:pt x="968" y="893"/>
                  </a:lnTo>
                  <a:lnTo>
                    <a:pt x="969" y="883"/>
                  </a:lnTo>
                  <a:lnTo>
                    <a:pt x="970" y="869"/>
                  </a:lnTo>
                  <a:lnTo>
                    <a:pt x="963" y="865"/>
                  </a:lnTo>
                  <a:lnTo>
                    <a:pt x="962" y="853"/>
                  </a:lnTo>
                  <a:lnTo>
                    <a:pt x="975" y="851"/>
                  </a:lnTo>
                  <a:lnTo>
                    <a:pt x="986" y="855"/>
                  </a:lnTo>
                  <a:lnTo>
                    <a:pt x="998" y="855"/>
                  </a:lnTo>
                  <a:lnTo>
                    <a:pt x="1001" y="849"/>
                  </a:lnTo>
                  <a:lnTo>
                    <a:pt x="1010" y="843"/>
                  </a:lnTo>
                  <a:lnTo>
                    <a:pt x="1029" y="837"/>
                  </a:lnTo>
                  <a:lnTo>
                    <a:pt x="1031" y="837"/>
                  </a:lnTo>
                  <a:lnTo>
                    <a:pt x="1046" y="828"/>
                  </a:lnTo>
                  <a:lnTo>
                    <a:pt x="1059" y="814"/>
                  </a:lnTo>
                  <a:lnTo>
                    <a:pt x="1072" y="810"/>
                  </a:lnTo>
                  <a:lnTo>
                    <a:pt x="1073" y="801"/>
                  </a:lnTo>
                  <a:lnTo>
                    <a:pt x="1072" y="796"/>
                  </a:lnTo>
                  <a:lnTo>
                    <a:pt x="1082" y="795"/>
                  </a:lnTo>
                  <a:lnTo>
                    <a:pt x="1092" y="792"/>
                  </a:lnTo>
                  <a:lnTo>
                    <a:pt x="1101" y="786"/>
                  </a:lnTo>
                  <a:lnTo>
                    <a:pt x="1110" y="773"/>
                  </a:lnTo>
                  <a:lnTo>
                    <a:pt x="1119" y="750"/>
                  </a:lnTo>
                  <a:lnTo>
                    <a:pt x="1121" y="726"/>
                  </a:lnTo>
                  <a:lnTo>
                    <a:pt x="1131" y="718"/>
                  </a:lnTo>
                  <a:lnTo>
                    <a:pt x="1146" y="713"/>
                  </a:lnTo>
                  <a:lnTo>
                    <a:pt x="1158" y="701"/>
                  </a:lnTo>
                  <a:lnTo>
                    <a:pt x="1160" y="688"/>
                  </a:lnTo>
                  <a:lnTo>
                    <a:pt x="1170" y="684"/>
                  </a:lnTo>
                  <a:lnTo>
                    <a:pt x="1186" y="676"/>
                  </a:lnTo>
                  <a:lnTo>
                    <a:pt x="1199" y="659"/>
                  </a:lnTo>
                  <a:lnTo>
                    <a:pt x="1206" y="636"/>
                  </a:lnTo>
                  <a:lnTo>
                    <a:pt x="1206" y="612"/>
                  </a:lnTo>
                  <a:lnTo>
                    <a:pt x="1205" y="594"/>
                  </a:lnTo>
                  <a:lnTo>
                    <a:pt x="1220" y="603"/>
                  </a:lnTo>
                  <a:lnTo>
                    <a:pt x="1227" y="608"/>
                  </a:lnTo>
                  <a:lnTo>
                    <a:pt x="1234" y="594"/>
                  </a:lnTo>
                  <a:lnTo>
                    <a:pt x="1236" y="570"/>
                  </a:lnTo>
                  <a:lnTo>
                    <a:pt x="1230" y="556"/>
                  </a:lnTo>
                  <a:lnTo>
                    <a:pt x="1216" y="556"/>
                  </a:lnTo>
                  <a:lnTo>
                    <a:pt x="1206" y="558"/>
                  </a:lnTo>
                  <a:lnTo>
                    <a:pt x="1208" y="568"/>
                  </a:lnTo>
                  <a:lnTo>
                    <a:pt x="1204" y="573"/>
                  </a:lnTo>
                  <a:lnTo>
                    <a:pt x="1194" y="573"/>
                  </a:lnTo>
                  <a:lnTo>
                    <a:pt x="1187" y="575"/>
                  </a:lnTo>
                  <a:lnTo>
                    <a:pt x="1175" y="578"/>
                  </a:lnTo>
                  <a:lnTo>
                    <a:pt x="1168" y="582"/>
                  </a:lnTo>
                  <a:lnTo>
                    <a:pt x="1162" y="593"/>
                  </a:lnTo>
                  <a:lnTo>
                    <a:pt x="1149" y="591"/>
                  </a:lnTo>
                  <a:lnTo>
                    <a:pt x="1146" y="580"/>
                  </a:lnTo>
                  <a:lnTo>
                    <a:pt x="1149" y="569"/>
                  </a:lnTo>
                  <a:lnTo>
                    <a:pt x="1139" y="566"/>
                  </a:lnTo>
                  <a:lnTo>
                    <a:pt x="1124" y="562"/>
                  </a:lnTo>
                  <a:lnTo>
                    <a:pt x="1115" y="556"/>
                  </a:lnTo>
                  <a:lnTo>
                    <a:pt x="1106" y="554"/>
                  </a:lnTo>
                  <a:lnTo>
                    <a:pt x="1097" y="554"/>
                  </a:lnTo>
                  <a:lnTo>
                    <a:pt x="1095" y="557"/>
                  </a:lnTo>
                  <a:lnTo>
                    <a:pt x="1095" y="562"/>
                  </a:lnTo>
                  <a:lnTo>
                    <a:pt x="1096" y="568"/>
                  </a:lnTo>
                  <a:lnTo>
                    <a:pt x="1100" y="575"/>
                  </a:lnTo>
                  <a:lnTo>
                    <a:pt x="1107" y="581"/>
                  </a:lnTo>
                  <a:lnTo>
                    <a:pt x="1114" y="587"/>
                  </a:lnTo>
                  <a:lnTo>
                    <a:pt x="1122" y="588"/>
                  </a:lnTo>
                  <a:lnTo>
                    <a:pt x="1130" y="588"/>
                  </a:lnTo>
                  <a:lnTo>
                    <a:pt x="1120" y="593"/>
                  </a:lnTo>
                  <a:lnTo>
                    <a:pt x="1107" y="600"/>
                  </a:lnTo>
                  <a:lnTo>
                    <a:pt x="1101" y="610"/>
                  </a:lnTo>
                  <a:lnTo>
                    <a:pt x="1097" y="618"/>
                  </a:lnTo>
                  <a:lnTo>
                    <a:pt x="1098" y="629"/>
                  </a:lnTo>
                  <a:lnTo>
                    <a:pt x="1100" y="636"/>
                  </a:lnTo>
                  <a:lnTo>
                    <a:pt x="1091" y="635"/>
                  </a:lnTo>
                  <a:lnTo>
                    <a:pt x="1084" y="641"/>
                  </a:lnTo>
                  <a:lnTo>
                    <a:pt x="1082" y="657"/>
                  </a:lnTo>
                  <a:lnTo>
                    <a:pt x="1073" y="671"/>
                  </a:lnTo>
                  <a:lnTo>
                    <a:pt x="1064" y="678"/>
                  </a:lnTo>
                  <a:lnTo>
                    <a:pt x="1061" y="696"/>
                  </a:lnTo>
                  <a:lnTo>
                    <a:pt x="1064" y="711"/>
                  </a:lnTo>
                  <a:lnTo>
                    <a:pt x="1052" y="720"/>
                  </a:lnTo>
                  <a:lnTo>
                    <a:pt x="1041" y="730"/>
                  </a:lnTo>
                  <a:lnTo>
                    <a:pt x="1036" y="747"/>
                  </a:lnTo>
                  <a:lnTo>
                    <a:pt x="1024" y="752"/>
                  </a:lnTo>
                  <a:lnTo>
                    <a:pt x="1005" y="754"/>
                  </a:lnTo>
                  <a:lnTo>
                    <a:pt x="988" y="759"/>
                  </a:lnTo>
                  <a:lnTo>
                    <a:pt x="977" y="774"/>
                  </a:lnTo>
                  <a:lnTo>
                    <a:pt x="974" y="786"/>
                  </a:lnTo>
                  <a:lnTo>
                    <a:pt x="971" y="792"/>
                  </a:lnTo>
                  <a:lnTo>
                    <a:pt x="971" y="807"/>
                  </a:lnTo>
                  <a:lnTo>
                    <a:pt x="969" y="819"/>
                  </a:lnTo>
                  <a:lnTo>
                    <a:pt x="953" y="826"/>
                  </a:lnTo>
                  <a:lnTo>
                    <a:pt x="941" y="831"/>
                  </a:lnTo>
                  <a:lnTo>
                    <a:pt x="933" y="845"/>
                  </a:lnTo>
                  <a:lnTo>
                    <a:pt x="933" y="856"/>
                  </a:lnTo>
                  <a:lnTo>
                    <a:pt x="938" y="861"/>
                  </a:lnTo>
                  <a:lnTo>
                    <a:pt x="933" y="868"/>
                  </a:lnTo>
                  <a:lnTo>
                    <a:pt x="929" y="879"/>
                  </a:lnTo>
                  <a:lnTo>
                    <a:pt x="932" y="889"/>
                  </a:lnTo>
                  <a:lnTo>
                    <a:pt x="941" y="896"/>
                  </a:lnTo>
                  <a:lnTo>
                    <a:pt x="948" y="902"/>
                  </a:lnTo>
                  <a:lnTo>
                    <a:pt x="945" y="915"/>
                  </a:lnTo>
                  <a:lnTo>
                    <a:pt x="933" y="926"/>
                  </a:lnTo>
                  <a:lnTo>
                    <a:pt x="916" y="947"/>
                  </a:lnTo>
                  <a:lnTo>
                    <a:pt x="905" y="974"/>
                  </a:lnTo>
                  <a:lnTo>
                    <a:pt x="896" y="1001"/>
                  </a:lnTo>
                  <a:lnTo>
                    <a:pt x="890" y="1022"/>
                  </a:lnTo>
                  <a:lnTo>
                    <a:pt x="882" y="1043"/>
                  </a:lnTo>
                  <a:lnTo>
                    <a:pt x="872" y="1069"/>
                  </a:lnTo>
                  <a:lnTo>
                    <a:pt x="869" y="1073"/>
                  </a:lnTo>
                  <a:lnTo>
                    <a:pt x="850" y="1100"/>
                  </a:lnTo>
                  <a:lnTo>
                    <a:pt x="833" y="1123"/>
                  </a:lnTo>
                  <a:lnTo>
                    <a:pt x="815" y="1136"/>
                  </a:lnTo>
                  <a:lnTo>
                    <a:pt x="801" y="1147"/>
                  </a:lnTo>
                  <a:lnTo>
                    <a:pt x="785" y="1156"/>
                  </a:lnTo>
                  <a:lnTo>
                    <a:pt x="772" y="1167"/>
                  </a:lnTo>
                  <a:lnTo>
                    <a:pt x="761" y="1175"/>
                  </a:lnTo>
                  <a:lnTo>
                    <a:pt x="750" y="1184"/>
                  </a:lnTo>
                  <a:lnTo>
                    <a:pt x="743" y="1189"/>
                  </a:lnTo>
                  <a:lnTo>
                    <a:pt x="736" y="1193"/>
                  </a:lnTo>
                  <a:lnTo>
                    <a:pt x="729" y="1197"/>
                  </a:lnTo>
                  <a:lnTo>
                    <a:pt x="723" y="1201"/>
                  </a:lnTo>
                  <a:close/>
                </a:path>
              </a:pathLst>
            </a:custGeom>
            <a:solidFill>
              <a:srgbClr val="CCFFCC">
                <a:alpha val="50195"/>
              </a:srgbClr>
            </a:solidFill>
            <a:ln w="9525">
              <a:solidFill>
                <a:srgbClr val="000000"/>
              </a:solidFill>
              <a:round/>
              <a:headEnd/>
              <a:tailEnd/>
            </a:ln>
          </p:spPr>
          <p:txBody>
            <a:bodyPr/>
            <a:lstStyle/>
            <a:p>
              <a:endParaRPr lang="es-MX"/>
            </a:p>
          </p:txBody>
        </p:sp>
        <p:sp>
          <p:nvSpPr>
            <p:cNvPr id="11278" name="Freeform 6"/>
            <p:cNvSpPr>
              <a:spLocks noChangeAspect="1"/>
            </p:cNvSpPr>
            <p:nvPr/>
          </p:nvSpPr>
          <p:spPr bwMode="auto">
            <a:xfrm>
              <a:off x="3550" y="2222"/>
              <a:ext cx="697" cy="611"/>
            </a:xfrm>
            <a:custGeom>
              <a:avLst/>
              <a:gdLst>
                <a:gd name="T0" fmla="*/ 30 w 1276"/>
                <a:gd name="T1" fmla="*/ 1044 h 1267"/>
                <a:gd name="T2" fmla="*/ 47 w 1276"/>
                <a:gd name="T3" fmla="*/ 1098 h 1267"/>
                <a:gd name="T4" fmla="*/ 127 w 1276"/>
                <a:gd name="T5" fmla="*/ 1132 h 1267"/>
                <a:gd name="T6" fmla="*/ 199 w 1276"/>
                <a:gd name="T7" fmla="*/ 1174 h 1267"/>
                <a:gd name="T8" fmla="*/ 265 w 1276"/>
                <a:gd name="T9" fmla="*/ 1204 h 1267"/>
                <a:gd name="T10" fmla="*/ 332 w 1276"/>
                <a:gd name="T11" fmla="*/ 1231 h 1267"/>
                <a:gd name="T12" fmla="*/ 383 w 1276"/>
                <a:gd name="T13" fmla="*/ 1254 h 1267"/>
                <a:gd name="T14" fmla="*/ 461 w 1276"/>
                <a:gd name="T15" fmla="*/ 1201 h 1267"/>
                <a:gd name="T16" fmla="*/ 541 w 1276"/>
                <a:gd name="T17" fmla="*/ 1123 h 1267"/>
                <a:gd name="T18" fmla="*/ 647 w 1276"/>
                <a:gd name="T19" fmla="*/ 1102 h 1267"/>
                <a:gd name="T20" fmla="*/ 726 w 1276"/>
                <a:gd name="T21" fmla="*/ 1074 h 1267"/>
                <a:gd name="T22" fmla="*/ 837 w 1276"/>
                <a:gd name="T23" fmla="*/ 1068 h 1267"/>
                <a:gd name="T24" fmla="*/ 920 w 1276"/>
                <a:gd name="T25" fmla="*/ 1092 h 1267"/>
                <a:gd name="T26" fmla="*/ 1004 w 1276"/>
                <a:gd name="T27" fmla="*/ 1036 h 1267"/>
                <a:gd name="T28" fmla="*/ 1028 w 1276"/>
                <a:gd name="T29" fmla="*/ 953 h 1267"/>
                <a:gd name="T30" fmla="*/ 988 w 1276"/>
                <a:gd name="T31" fmla="*/ 896 h 1267"/>
                <a:gd name="T32" fmla="*/ 1044 w 1276"/>
                <a:gd name="T33" fmla="*/ 842 h 1267"/>
                <a:gd name="T34" fmla="*/ 1031 w 1276"/>
                <a:gd name="T35" fmla="*/ 758 h 1267"/>
                <a:gd name="T36" fmla="*/ 1016 w 1276"/>
                <a:gd name="T37" fmla="*/ 710 h 1267"/>
                <a:gd name="T38" fmla="*/ 1030 w 1276"/>
                <a:gd name="T39" fmla="*/ 657 h 1267"/>
                <a:gd name="T40" fmla="*/ 1108 w 1276"/>
                <a:gd name="T41" fmla="*/ 625 h 1267"/>
                <a:gd name="T42" fmla="*/ 1103 w 1276"/>
                <a:gd name="T43" fmla="*/ 536 h 1267"/>
                <a:gd name="T44" fmla="*/ 1100 w 1276"/>
                <a:gd name="T45" fmla="*/ 491 h 1267"/>
                <a:gd name="T46" fmla="*/ 1162 w 1276"/>
                <a:gd name="T47" fmla="*/ 469 h 1267"/>
                <a:gd name="T48" fmla="*/ 1177 w 1276"/>
                <a:gd name="T49" fmla="*/ 415 h 1267"/>
                <a:gd name="T50" fmla="*/ 1243 w 1276"/>
                <a:gd name="T51" fmla="*/ 447 h 1267"/>
                <a:gd name="T52" fmla="*/ 1273 w 1276"/>
                <a:gd name="T53" fmla="*/ 395 h 1267"/>
                <a:gd name="T54" fmla="*/ 1243 w 1276"/>
                <a:gd name="T55" fmla="*/ 319 h 1267"/>
                <a:gd name="T56" fmla="*/ 1219 w 1276"/>
                <a:gd name="T57" fmla="*/ 216 h 1267"/>
                <a:gd name="T58" fmla="*/ 1238 w 1276"/>
                <a:gd name="T59" fmla="*/ 146 h 1267"/>
                <a:gd name="T60" fmla="*/ 1226 w 1276"/>
                <a:gd name="T61" fmla="*/ 95 h 1267"/>
                <a:gd name="T62" fmla="*/ 1180 w 1276"/>
                <a:gd name="T63" fmla="*/ 93 h 1267"/>
                <a:gd name="T64" fmla="*/ 1112 w 1276"/>
                <a:gd name="T65" fmla="*/ 110 h 1267"/>
                <a:gd name="T66" fmla="*/ 1037 w 1276"/>
                <a:gd name="T67" fmla="*/ 135 h 1267"/>
                <a:gd name="T68" fmla="*/ 980 w 1276"/>
                <a:gd name="T69" fmla="*/ 127 h 1267"/>
                <a:gd name="T70" fmla="*/ 966 w 1276"/>
                <a:gd name="T71" fmla="*/ 163 h 1267"/>
                <a:gd name="T72" fmla="*/ 959 w 1276"/>
                <a:gd name="T73" fmla="*/ 185 h 1267"/>
                <a:gd name="T74" fmla="*/ 897 w 1276"/>
                <a:gd name="T75" fmla="*/ 151 h 1267"/>
                <a:gd name="T76" fmla="*/ 865 w 1276"/>
                <a:gd name="T77" fmla="*/ 137 h 1267"/>
                <a:gd name="T78" fmla="*/ 830 w 1276"/>
                <a:gd name="T79" fmla="*/ 129 h 1267"/>
                <a:gd name="T80" fmla="*/ 807 w 1276"/>
                <a:gd name="T81" fmla="*/ 141 h 1267"/>
                <a:gd name="T82" fmla="*/ 782 w 1276"/>
                <a:gd name="T83" fmla="*/ 86 h 1267"/>
                <a:gd name="T84" fmla="*/ 740 w 1276"/>
                <a:gd name="T85" fmla="*/ 91 h 1267"/>
                <a:gd name="T86" fmla="*/ 686 w 1276"/>
                <a:gd name="T87" fmla="*/ 103 h 1267"/>
                <a:gd name="T88" fmla="*/ 668 w 1276"/>
                <a:gd name="T89" fmla="*/ 156 h 1267"/>
                <a:gd name="T90" fmla="*/ 564 w 1276"/>
                <a:gd name="T91" fmla="*/ 95 h 1267"/>
                <a:gd name="T92" fmla="*/ 530 w 1276"/>
                <a:gd name="T93" fmla="*/ 25 h 1267"/>
                <a:gd name="T94" fmla="*/ 494 w 1276"/>
                <a:gd name="T95" fmla="*/ 37 h 1267"/>
                <a:gd name="T96" fmla="*/ 463 w 1276"/>
                <a:gd name="T97" fmla="*/ 139 h 1267"/>
                <a:gd name="T98" fmla="*/ 423 w 1276"/>
                <a:gd name="T99" fmla="*/ 233 h 1267"/>
                <a:gd name="T100" fmla="*/ 413 w 1276"/>
                <a:gd name="T101" fmla="*/ 300 h 1267"/>
                <a:gd name="T102" fmla="*/ 389 w 1276"/>
                <a:gd name="T103" fmla="*/ 393 h 1267"/>
                <a:gd name="T104" fmla="*/ 330 w 1276"/>
                <a:gd name="T105" fmla="*/ 458 h 1267"/>
                <a:gd name="T106" fmla="*/ 269 w 1276"/>
                <a:gd name="T107" fmla="*/ 515 h 1267"/>
                <a:gd name="T108" fmla="*/ 224 w 1276"/>
                <a:gd name="T109" fmla="*/ 605 h 1267"/>
                <a:gd name="T110" fmla="*/ 145 w 1276"/>
                <a:gd name="T111" fmla="*/ 649 h 1267"/>
                <a:gd name="T112" fmla="*/ 96 w 1276"/>
                <a:gd name="T113" fmla="*/ 751 h 1267"/>
                <a:gd name="T114" fmla="*/ 15 w 1276"/>
                <a:gd name="T115" fmla="*/ 840 h 1267"/>
                <a:gd name="T116" fmla="*/ 19 w 1276"/>
                <a:gd name="T117" fmla="*/ 977 h 12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267"/>
                <a:gd name="T179" fmla="*/ 1276 w 1276"/>
                <a:gd name="T180" fmla="*/ 1267 h 12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267">
                  <a:moveTo>
                    <a:pt x="7" y="1010"/>
                  </a:moveTo>
                  <a:lnTo>
                    <a:pt x="5" y="1015"/>
                  </a:lnTo>
                  <a:lnTo>
                    <a:pt x="2" y="1025"/>
                  </a:lnTo>
                  <a:lnTo>
                    <a:pt x="3" y="1034"/>
                  </a:lnTo>
                  <a:lnTo>
                    <a:pt x="8" y="1039"/>
                  </a:lnTo>
                  <a:lnTo>
                    <a:pt x="20" y="1043"/>
                  </a:lnTo>
                  <a:lnTo>
                    <a:pt x="30" y="1044"/>
                  </a:lnTo>
                  <a:lnTo>
                    <a:pt x="44" y="1048"/>
                  </a:lnTo>
                  <a:lnTo>
                    <a:pt x="57" y="1054"/>
                  </a:lnTo>
                  <a:lnTo>
                    <a:pt x="67" y="1061"/>
                  </a:lnTo>
                  <a:lnTo>
                    <a:pt x="67" y="1068"/>
                  </a:lnTo>
                  <a:lnTo>
                    <a:pt x="62" y="1080"/>
                  </a:lnTo>
                  <a:lnTo>
                    <a:pt x="53" y="1088"/>
                  </a:lnTo>
                  <a:lnTo>
                    <a:pt x="47" y="1098"/>
                  </a:lnTo>
                  <a:lnTo>
                    <a:pt x="48" y="1108"/>
                  </a:lnTo>
                  <a:lnTo>
                    <a:pt x="55" y="1114"/>
                  </a:lnTo>
                  <a:lnTo>
                    <a:pt x="67" y="1115"/>
                  </a:lnTo>
                  <a:lnTo>
                    <a:pt x="84" y="1116"/>
                  </a:lnTo>
                  <a:lnTo>
                    <a:pt x="95" y="1115"/>
                  </a:lnTo>
                  <a:lnTo>
                    <a:pt x="104" y="1116"/>
                  </a:lnTo>
                  <a:lnTo>
                    <a:pt x="127" y="1132"/>
                  </a:lnTo>
                  <a:lnTo>
                    <a:pt x="133" y="1135"/>
                  </a:lnTo>
                  <a:lnTo>
                    <a:pt x="139" y="1141"/>
                  </a:lnTo>
                  <a:lnTo>
                    <a:pt x="146" y="1145"/>
                  </a:lnTo>
                  <a:lnTo>
                    <a:pt x="157" y="1147"/>
                  </a:lnTo>
                  <a:lnTo>
                    <a:pt x="171" y="1152"/>
                  </a:lnTo>
                  <a:lnTo>
                    <a:pt x="187" y="1164"/>
                  </a:lnTo>
                  <a:lnTo>
                    <a:pt x="199" y="1174"/>
                  </a:lnTo>
                  <a:lnTo>
                    <a:pt x="209" y="1177"/>
                  </a:lnTo>
                  <a:lnTo>
                    <a:pt x="222" y="1180"/>
                  </a:lnTo>
                  <a:lnTo>
                    <a:pt x="230" y="1189"/>
                  </a:lnTo>
                  <a:lnTo>
                    <a:pt x="237" y="1193"/>
                  </a:lnTo>
                  <a:lnTo>
                    <a:pt x="247" y="1194"/>
                  </a:lnTo>
                  <a:lnTo>
                    <a:pt x="254" y="1199"/>
                  </a:lnTo>
                  <a:lnTo>
                    <a:pt x="265" y="1204"/>
                  </a:lnTo>
                  <a:lnTo>
                    <a:pt x="275" y="1206"/>
                  </a:lnTo>
                  <a:lnTo>
                    <a:pt x="288" y="1207"/>
                  </a:lnTo>
                  <a:lnTo>
                    <a:pt x="299" y="1210"/>
                  </a:lnTo>
                  <a:lnTo>
                    <a:pt x="308" y="1213"/>
                  </a:lnTo>
                  <a:lnTo>
                    <a:pt x="314" y="1217"/>
                  </a:lnTo>
                  <a:lnTo>
                    <a:pt x="324" y="1225"/>
                  </a:lnTo>
                  <a:lnTo>
                    <a:pt x="332" y="1231"/>
                  </a:lnTo>
                  <a:lnTo>
                    <a:pt x="342" y="1234"/>
                  </a:lnTo>
                  <a:lnTo>
                    <a:pt x="347" y="1237"/>
                  </a:lnTo>
                  <a:lnTo>
                    <a:pt x="353" y="1240"/>
                  </a:lnTo>
                  <a:lnTo>
                    <a:pt x="362" y="1242"/>
                  </a:lnTo>
                  <a:lnTo>
                    <a:pt x="369" y="1246"/>
                  </a:lnTo>
                  <a:lnTo>
                    <a:pt x="377" y="1250"/>
                  </a:lnTo>
                  <a:lnTo>
                    <a:pt x="383" y="1254"/>
                  </a:lnTo>
                  <a:lnTo>
                    <a:pt x="391" y="1265"/>
                  </a:lnTo>
                  <a:lnTo>
                    <a:pt x="414" y="1267"/>
                  </a:lnTo>
                  <a:lnTo>
                    <a:pt x="413" y="1258"/>
                  </a:lnTo>
                  <a:lnTo>
                    <a:pt x="414" y="1240"/>
                  </a:lnTo>
                  <a:lnTo>
                    <a:pt x="422" y="1224"/>
                  </a:lnTo>
                  <a:lnTo>
                    <a:pt x="440" y="1211"/>
                  </a:lnTo>
                  <a:lnTo>
                    <a:pt x="461" y="1201"/>
                  </a:lnTo>
                  <a:lnTo>
                    <a:pt x="473" y="1186"/>
                  </a:lnTo>
                  <a:lnTo>
                    <a:pt x="476" y="1169"/>
                  </a:lnTo>
                  <a:lnTo>
                    <a:pt x="487" y="1154"/>
                  </a:lnTo>
                  <a:lnTo>
                    <a:pt x="498" y="1141"/>
                  </a:lnTo>
                  <a:lnTo>
                    <a:pt x="511" y="1130"/>
                  </a:lnTo>
                  <a:lnTo>
                    <a:pt x="525" y="1126"/>
                  </a:lnTo>
                  <a:lnTo>
                    <a:pt x="541" y="1123"/>
                  </a:lnTo>
                  <a:lnTo>
                    <a:pt x="555" y="1118"/>
                  </a:lnTo>
                  <a:lnTo>
                    <a:pt x="566" y="1117"/>
                  </a:lnTo>
                  <a:lnTo>
                    <a:pt x="585" y="1117"/>
                  </a:lnTo>
                  <a:lnTo>
                    <a:pt x="595" y="1116"/>
                  </a:lnTo>
                  <a:lnTo>
                    <a:pt x="602" y="1111"/>
                  </a:lnTo>
                  <a:lnTo>
                    <a:pt x="625" y="1102"/>
                  </a:lnTo>
                  <a:lnTo>
                    <a:pt x="647" y="1102"/>
                  </a:lnTo>
                  <a:lnTo>
                    <a:pt x="657" y="1115"/>
                  </a:lnTo>
                  <a:lnTo>
                    <a:pt x="672" y="1117"/>
                  </a:lnTo>
                  <a:lnTo>
                    <a:pt x="686" y="1104"/>
                  </a:lnTo>
                  <a:lnTo>
                    <a:pt x="697" y="1088"/>
                  </a:lnTo>
                  <a:lnTo>
                    <a:pt x="708" y="1081"/>
                  </a:lnTo>
                  <a:lnTo>
                    <a:pt x="716" y="1078"/>
                  </a:lnTo>
                  <a:lnTo>
                    <a:pt x="726" y="1074"/>
                  </a:lnTo>
                  <a:lnTo>
                    <a:pt x="735" y="1072"/>
                  </a:lnTo>
                  <a:lnTo>
                    <a:pt x="757" y="1068"/>
                  </a:lnTo>
                  <a:lnTo>
                    <a:pt x="776" y="1068"/>
                  </a:lnTo>
                  <a:lnTo>
                    <a:pt x="798" y="1067"/>
                  </a:lnTo>
                  <a:lnTo>
                    <a:pt x="817" y="1067"/>
                  </a:lnTo>
                  <a:lnTo>
                    <a:pt x="831" y="1069"/>
                  </a:lnTo>
                  <a:lnTo>
                    <a:pt x="837" y="1068"/>
                  </a:lnTo>
                  <a:lnTo>
                    <a:pt x="853" y="1066"/>
                  </a:lnTo>
                  <a:lnTo>
                    <a:pt x="865" y="1066"/>
                  </a:lnTo>
                  <a:lnTo>
                    <a:pt x="879" y="1070"/>
                  </a:lnTo>
                  <a:lnTo>
                    <a:pt x="890" y="1078"/>
                  </a:lnTo>
                  <a:lnTo>
                    <a:pt x="899" y="1079"/>
                  </a:lnTo>
                  <a:lnTo>
                    <a:pt x="909" y="1086"/>
                  </a:lnTo>
                  <a:lnTo>
                    <a:pt x="920" y="1092"/>
                  </a:lnTo>
                  <a:lnTo>
                    <a:pt x="938" y="1090"/>
                  </a:lnTo>
                  <a:lnTo>
                    <a:pt x="955" y="1080"/>
                  </a:lnTo>
                  <a:lnTo>
                    <a:pt x="968" y="1069"/>
                  </a:lnTo>
                  <a:lnTo>
                    <a:pt x="972" y="1055"/>
                  </a:lnTo>
                  <a:lnTo>
                    <a:pt x="976" y="1046"/>
                  </a:lnTo>
                  <a:lnTo>
                    <a:pt x="990" y="1040"/>
                  </a:lnTo>
                  <a:lnTo>
                    <a:pt x="1004" y="1036"/>
                  </a:lnTo>
                  <a:lnTo>
                    <a:pt x="1018" y="1026"/>
                  </a:lnTo>
                  <a:lnTo>
                    <a:pt x="1027" y="1018"/>
                  </a:lnTo>
                  <a:lnTo>
                    <a:pt x="1030" y="1009"/>
                  </a:lnTo>
                  <a:lnTo>
                    <a:pt x="1027" y="992"/>
                  </a:lnTo>
                  <a:lnTo>
                    <a:pt x="1024" y="982"/>
                  </a:lnTo>
                  <a:lnTo>
                    <a:pt x="1022" y="965"/>
                  </a:lnTo>
                  <a:lnTo>
                    <a:pt x="1028" y="953"/>
                  </a:lnTo>
                  <a:lnTo>
                    <a:pt x="1036" y="944"/>
                  </a:lnTo>
                  <a:lnTo>
                    <a:pt x="1039" y="935"/>
                  </a:lnTo>
                  <a:lnTo>
                    <a:pt x="1034" y="922"/>
                  </a:lnTo>
                  <a:lnTo>
                    <a:pt x="1021" y="916"/>
                  </a:lnTo>
                  <a:lnTo>
                    <a:pt x="1004" y="911"/>
                  </a:lnTo>
                  <a:lnTo>
                    <a:pt x="995" y="907"/>
                  </a:lnTo>
                  <a:lnTo>
                    <a:pt x="988" y="896"/>
                  </a:lnTo>
                  <a:lnTo>
                    <a:pt x="998" y="886"/>
                  </a:lnTo>
                  <a:lnTo>
                    <a:pt x="1010" y="882"/>
                  </a:lnTo>
                  <a:lnTo>
                    <a:pt x="1013" y="870"/>
                  </a:lnTo>
                  <a:lnTo>
                    <a:pt x="1018" y="864"/>
                  </a:lnTo>
                  <a:lnTo>
                    <a:pt x="1026" y="856"/>
                  </a:lnTo>
                  <a:lnTo>
                    <a:pt x="1033" y="847"/>
                  </a:lnTo>
                  <a:lnTo>
                    <a:pt x="1044" y="842"/>
                  </a:lnTo>
                  <a:lnTo>
                    <a:pt x="1049" y="834"/>
                  </a:lnTo>
                  <a:lnTo>
                    <a:pt x="1058" y="828"/>
                  </a:lnTo>
                  <a:lnTo>
                    <a:pt x="1058" y="816"/>
                  </a:lnTo>
                  <a:lnTo>
                    <a:pt x="1046" y="797"/>
                  </a:lnTo>
                  <a:lnTo>
                    <a:pt x="1037" y="769"/>
                  </a:lnTo>
                  <a:lnTo>
                    <a:pt x="1036" y="766"/>
                  </a:lnTo>
                  <a:lnTo>
                    <a:pt x="1031" y="758"/>
                  </a:lnTo>
                  <a:lnTo>
                    <a:pt x="1024" y="752"/>
                  </a:lnTo>
                  <a:lnTo>
                    <a:pt x="1016" y="746"/>
                  </a:lnTo>
                  <a:lnTo>
                    <a:pt x="1010" y="740"/>
                  </a:lnTo>
                  <a:lnTo>
                    <a:pt x="1007" y="734"/>
                  </a:lnTo>
                  <a:lnTo>
                    <a:pt x="1007" y="726"/>
                  </a:lnTo>
                  <a:lnTo>
                    <a:pt x="1012" y="718"/>
                  </a:lnTo>
                  <a:lnTo>
                    <a:pt x="1016" y="710"/>
                  </a:lnTo>
                  <a:lnTo>
                    <a:pt x="1020" y="700"/>
                  </a:lnTo>
                  <a:lnTo>
                    <a:pt x="1025" y="690"/>
                  </a:lnTo>
                  <a:lnTo>
                    <a:pt x="1030" y="684"/>
                  </a:lnTo>
                  <a:lnTo>
                    <a:pt x="1031" y="679"/>
                  </a:lnTo>
                  <a:lnTo>
                    <a:pt x="1027" y="672"/>
                  </a:lnTo>
                  <a:lnTo>
                    <a:pt x="1026" y="666"/>
                  </a:lnTo>
                  <a:lnTo>
                    <a:pt x="1030" y="657"/>
                  </a:lnTo>
                  <a:lnTo>
                    <a:pt x="1034" y="648"/>
                  </a:lnTo>
                  <a:lnTo>
                    <a:pt x="1042" y="641"/>
                  </a:lnTo>
                  <a:lnTo>
                    <a:pt x="1046" y="639"/>
                  </a:lnTo>
                  <a:lnTo>
                    <a:pt x="1057" y="631"/>
                  </a:lnTo>
                  <a:lnTo>
                    <a:pt x="1069" y="627"/>
                  </a:lnTo>
                  <a:lnTo>
                    <a:pt x="1086" y="629"/>
                  </a:lnTo>
                  <a:lnTo>
                    <a:pt x="1108" y="625"/>
                  </a:lnTo>
                  <a:lnTo>
                    <a:pt x="1115" y="621"/>
                  </a:lnTo>
                  <a:lnTo>
                    <a:pt x="1115" y="607"/>
                  </a:lnTo>
                  <a:lnTo>
                    <a:pt x="1111" y="590"/>
                  </a:lnTo>
                  <a:lnTo>
                    <a:pt x="1111" y="577"/>
                  </a:lnTo>
                  <a:lnTo>
                    <a:pt x="1105" y="564"/>
                  </a:lnTo>
                  <a:lnTo>
                    <a:pt x="1098" y="552"/>
                  </a:lnTo>
                  <a:lnTo>
                    <a:pt x="1103" y="536"/>
                  </a:lnTo>
                  <a:lnTo>
                    <a:pt x="1109" y="528"/>
                  </a:lnTo>
                  <a:lnTo>
                    <a:pt x="1111" y="517"/>
                  </a:lnTo>
                  <a:lnTo>
                    <a:pt x="1111" y="510"/>
                  </a:lnTo>
                  <a:lnTo>
                    <a:pt x="1110" y="507"/>
                  </a:lnTo>
                  <a:lnTo>
                    <a:pt x="1102" y="509"/>
                  </a:lnTo>
                  <a:lnTo>
                    <a:pt x="1097" y="505"/>
                  </a:lnTo>
                  <a:lnTo>
                    <a:pt x="1100" y="491"/>
                  </a:lnTo>
                  <a:lnTo>
                    <a:pt x="1105" y="480"/>
                  </a:lnTo>
                  <a:lnTo>
                    <a:pt x="1111" y="469"/>
                  </a:lnTo>
                  <a:lnTo>
                    <a:pt x="1126" y="468"/>
                  </a:lnTo>
                  <a:lnTo>
                    <a:pt x="1138" y="473"/>
                  </a:lnTo>
                  <a:lnTo>
                    <a:pt x="1148" y="476"/>
                  </a:lnTo>
                  <a:lnTo>
                    <a:pt x="1158" y="473"/>
                  </a:lnTo>
                  <a:lnTo>
                    <a:pt x="1162" y="469"/>
                  </a:lnTo>
                  <a:lnTo>
                    <a:pt x="1162" y="459"/>
                  </a:lnTo>
                  <a:lnTo>
                    <a:pt x="1162" y="451"/>
                  </a:lnTo>
                  <a:lnTo>
                    <a:pt x="1163" y="440"/>
                  </a:lnTo>
                  <a:lnTo>
                    <a:pt x="1163" y="431"/>
                  </a:lnTo>
                  <a:lnTo>
                    <a:pt x="1166" y="419"/>
                  </a:lnTo>
                  <a:lnTo>
                    <a:pt x="1171" y="415"/>
                  </a:lnTo>
                  <a:lnTo>
                    <a:pt x="1177" y="415"/>
                  </a:lnTo>
                  <a:lnTo>
                    <a:pt x="1187" y="421"/>
                  </a:lnTo>
                  <a:lnTo>
                    <a:pt x="1196" y="428"/>
                  </a:lnTo>
                  <a:lnTo>
                    <a:pt x="1204" y="435"/>
                  </a:lnTo>
                  <a:lnTo>
                    <a:pt x="1212" y="445"/>
                  </a:lnTo>
                  <a:lnTo>
                    <a:pt x="1220" y="449"/>
                  </a:lnTo>
                  <a:lnTo>
                    <a:pt x="1234" y="450"/>
                  </a:lnTo>
                  <a:lnTo>
                    <a:pt x="1243" y="447"/>
                  </a:lnTo>
                  <a:lnTo>
                    <a:pt x="1252" y="446"/>
                  </a:lnTo>
                  <a:lnTo>
                    <a:pt x="1260" y="444"/>
                  </a:lnTo>
                  <a:lnTo>
                    <a:pt x="1264" y="428"/>
                  </a:lnTo>
                  <a:lnTo>
                    <a:pt x="1268" y="422"/>
                  </a:lnTo>
                  <a:lnTo>
                    <a:pt x="1272" y="416"/>
                  </a:lnTo>
                  <a:lnTo>
                    <a:pt x="1274" y="407"/>
                  </a:lnTo>
                  <a:lnTo>
                    <a:pt x="1273" y="395"/>
                  </a:lnTo>
                  <a:lnTo>
                    <a:pt x="1272" y="380"/>
                  </a:lnTo>
                  <a:lnTo>
                    <a:pt x="1273" y="367"/>
                  </a:lnTo>
                  <a:lnTo>
                    <a:pt x="1276" y="355"/>
                  </a:lnTo>
                  <a:lnTo>
                    <a:pt x="1272" y="345"/>
                  </a:lnTo>
                  <a:lnTo>
                    <a:pt x="1266" y="339"/>
                  </a:lnTo>
                  <a:lnTo>
                    <a:pt x="1258" y="332"/>
                  </a:lnTo>
                  <a:lnTo>
                    <a:pt x="1243" y="319"/>
                  </a:lnTo>
                  <a:lnTo>
                    <a:pt x="1232" y="308"/>
                  </a:lnTo>
                  <a:lnTo>
                    <a:pt x="1223" y="288"/>
                  </a:lnTo>
                  <a:lnTo>
                    <a:pt x="1218" y="269"/>
                  </a:lnTo>
                  <a:lnTo>
                    <a:pt x="1217" y="263"/>
                  </a:lnTo>
                  <a:lnTo>
                    <a:pt x="1217" y="251"/>
                  </a:lnTo>
                  <a:lnTo>
                    <a:pt x="1218" y="233"/>
                  </a:lnTo>
                  <a:lnTo>
                    <a:pt x="1219" y="216"/>
                  </a:lnTo>
                  <a:lnTo>
                    <a:pt x="1223" y="197"/>
                  </a:lnTo>
                  <a:lnTo>
                    <a:pt x="1226" y="182"/>
                  </a:lnTo>
                  <a:lnTo>
                    <a:pt x="1234" y="176"/>
                  </a:lnTo>
                  <a:lnTo>
                    <a:pt x="1242" y="169"/>
                  </a:lnTo>
                  <a:lnTo>
                    <a:pt x="1247" y="163"/>
                  </a:lnTo>
                  <a:lnTo>
                    <a:pt x="1246" y="152"/>
                  </a:lnTo>
                  <a:lnTo>
                    <a:pt x="1238" y="146"/>
                  </a:lnTo>
                  <a:lnTo>
                    <a:pt x="1231" y="139"/>
                  </a:lnTo>
                  <a:lnTo>
                    <a:pt x="1230" y="127"/>
                  </a:lnTo>
                  <a:lnTo>
                    <a:pt x="1236" y="114"/>
                  </a:lnTo>
                  <a:lnTo>
                    <a:pt x="1240" y="104"/>
                  </a:lnTo>
                  <a:lnTo>
                    <a:pt x="1241" y="96"/>
                  </a:lnTo>
                  <a:lnTo>
                    <a:pt x="1240" y="89"/>
                  </a:lnTo>
                  <a:lnTo>
                    <a:pt x="1226" y="95"/>
                  </a:lnTo>
                  <a:lnTo>
                    <a:pt x="1219" y="97"/>
                  </a:lnTo>
                  <a:lnTo>
                    <a:pt x="1211" y="98"/>
                  </a:lnTo>
                  <a:lnTo>
                    <a:pt x="1206" y="93"/>
                  </a:lnTo>
                  <a:lnTo>
                    <a:pt x="1196" y="83"/>
                  </a:lnTo>
                  <a:lnTo>
                    <a:pt x="1190" y="80"/>
                  </a:lnTo>
                  <a:lnTo>
                    <a:pt x="1186" y="85"/>
                  </a:lnTo>
                  <a:lnTo>
                    <a:pt x="1180" y="93"/>
                  </a:lnTo>
                  <a:lnTo>
                    <a:pt x="1174" y="96"/>
                  </a:lnTo>
                  <a:lnTo>
                    <a:pt x="1164" y="95"/>
                  </a:lnTo>
                  <a:lnTo>
                    <a:pt x="1154" y="97"/>
                  </a:lnTo>
                  <a:lnTo>
                    <a:pt x="1153" y="97"/>
                  </a:lnTo>
                  <a:lnTo>
                    <a:pt x="1142" y="101"/>
                  </a:lnTo>
                  <a:lnTo>
                    <a:pt x="1130" y="104"/>
                  </a:lnTo>
                  <a:lnTo>
                    <a:pt x="1112" y="110"/>
                  </a:lnTo>
                  <a:lnTo>
                    <a:pt x="1098" y="115"/>
                  </a:lnTo>
                  <a:lnTo>
                    <a:pt x="1082" y="116"/>
                  </a:lnTo>
                  <a:lnTo>
                    <a:pt x="1073" y="120"/>
                  </a:lnTo>
                  <a:lnTo>
                    <a:pt x="1061" y="126"/>
                  </a:lnTo>
                  <a:lnTo>
                    <a:pt x="1056" y="126"/>
                  </a:lnTo>
                  <a:lnTo>
                    <a:pt x="1048" y="132"/>
                  </a:lnTo>
                  <a:lnTo>
                    <a:pt x="1037" y="135"/>
                  </a:lnTo>
                  <a:lnTo>
                    <a:pt x="1028" y="139"/>
                  </a:lnTo>
                  <a:lnTo>
                    <a:pt x="1018" y="143"/>
                  </a:lnTo>
                  <a:lnTo>
                    <a:pt x="1006" y="147"/>
                  </a:lnTo>
                  <a:lnTo>
                    <a:pt x="997" y="153"/>
                  </a:lnTo>
                  <a:lnTo>
                    <a:pt x="991" y="145"/>
                  </a:lnTo>
                  <a:lnTo>
                    <a:pt x="986" y="134"/>
                  </a:lnTo>
                  <a:lnTo>
                    <a:pt x="980" y="127"/>
                  </a:lnTo>
                  <a:lnTo>
                    <a:pt x="980" y="125"/>
                  </a:lnTo>
                  <a:lnTo>
                    <a:pt x="977" y="129"/>
                  </a:lnTo>
                  <a:lnTo>
                    <a:pt x="974" y="134"/>
                  </a:lnTo>
                  <a:lnTo>
                    <a:pt x="972" y="143"/>
                  </a:lnTo>
                  <a:lnTo>
                    <a:pt x="970" y="150"/>
                  </a:lnTo>
                  <a:lnTo>
                    <a:pt x="966" y="156"/>
                  </a:lnTo>
                  <a:lnTo>
                    <a:pt x="966" y="163"/>
                  </a:lnTo>
                  <a:lnTo>
                    <a:pt x="968" y="168"/>
                  </a:lnTo>
                  <a:lnTo>
                    <a:pt x="973" y="170"/>
                  </a:lnTo>
                  <a:lnTo>
                    <a:pt x="976" y="173"/>
                  </a:lnTo>
                  <a:lnTo>
                    <a:pt x="978" y="180"/>
                  </a:lnTo>
                  <a:lnTo>
                    <a:pt x="973" y="189"/>
                  </a:lnTo>
                  <a:lnTo>
                    <a:pt x="966" y="189"/>
                  </a:lnTo>
                  <a:lnTo>
                    <a:pt x="959" y="185"/>
                  </a:lnTo>
                  <a:lnTo>
                    <a:pt x="949" y="179"/>
                  </a:lnTo>
                  <a:lnTo>
                    <a:pt x="939" y="170"/>
                  </a:lnTo>
                  <a:lnTo>
                    <a:pt x="933" y="167"/>
                  </a:lnTo>
                  <a:lnTo>
                    <a:pt x="926" y="163"/>
                  </a:lnTo>
                  <a:lnTo>
                    <a:pt x="918" y="159"/>
                  </a:lnTo>
                  <a:lnTo>
                    <a:pt x="908" y="152"/>
                  </a:lnTo>
                  <a:lnTo>
                    <a:pt x="897" y="151"/>
                  </a:lnTo>
                  <a:lnTo>
                    <a:pt x="889" y="155"/>
                  </a:lnTo>
                  <a:lnTo>
                    <a:pt x="885" y="152"/>
                  </a:lnTo>
                  <a:lnTo>
                    <a:pt x="885" y="145"/>
                  </a:lnTo>
                  <a:lnTo>
                    <a:pt x="887" y="133"/>
                  </a:lnTo>
                  <a:lnTo>
                    <a:pt x="882" y="129"/>
                  </a:lnTo>
                  <a:lnTo>
                    <a:pt x="873" y="131"/>
                  </a:lnTo>
                  <a:lnTo>
                    <a:pt x="865" y="137"/>
                  </a:lnTo>
                  <a:lnTo>
                    <a:pt x="860" y="143"/>
                  </a:lnTo>
                  <a:lnTo>
                    <a:pt x="858" y="145"/>
                  </a:lnTo>
                  <a:lnTo>
                    <a:pt x="848" y="151"/>
                  </a:lnTo>
                  <a:lnTo>
                    <a:pt x="840" y="153"/>
                  </a:lnTo>
                  <a:lnTo>
                    <a:pt x="835" y="151"/>
                  </a:lnTo>
                  <a:lnTo>
                    <a:pt x="833" y="140"/>
                  </a:lnTo>
                  <a:lnTo>
                    <a:pt x="830" y="129"/>
                  </a:lnTo>
                  <a:lnTo>
                    <a:pt x="825" y="131"/>
                  </a:lnTo>
                  <a:lnTo>
                    <a:pt x="821" y="137"/>
                  </a:lnTo>
                  <a:lnTo>
                    <a:pt x="818" y="146"/>
                  </a:lnTo>
                  <a:lnTo>
                    <a:pt x="813" y="155"/>
                  </a:lnTo>
                  <a:lnTo>
                    <a:pt x="812" y="153"/>
                  </a:lnTo>
                  <a:lnTo>
                    <a:pt x="810" y="147"/>
                  </a:lnTo>
                  <a:lnTo>
                    <a:pt x="807" y="141"/>
                  </a:lnTo>
                  <a:lnTo>
                    <a:pt x="807" y="135"/>
                  </a:lnTo>
                  <a:lnTo>
                    <a:pt x="806" y="127"/>
                  </a:lnTo>
                  <a:lnTo>
                    <a:pt x="805" y="114"/>
                  </a:lnTo>
                  <a:lnTo>
                    <a:pt x="805" y="102"/>
                  </a:lnTo>
                  <a:lnTo>
                    <a:pt x="803" y="98"/>
                  </a:lnTo>
                  <a:lnTo>
                    <a:pt x="788" y="91"/>
                  </a:lnTo>
                  <a:lnTo>
                    <a:pt x="782" y="86"/>
                  </a:lnTo>
                  <a:lnTo>
                    <a:pt x="775" y="78"/>
                  </a:lnTo>
                  <a:lnTo>
                    <a:pt x="765" y="68"/>
                  </a:lnTo>
                  <a:lnTo>
                    <a:pt x="759" y="69"/>
                  </a:lnTo>
                  <a:lnTo>
                    <a:pt x="756" y="75"/>
                  </a:lnTo>
                  <a:lnTo>
                    <a:pt x="750" y="89"/>
                  </a:lnTo>
                  <a:lnTo>
                    <a:pt x="744" y="92"/>
                  </a:lnTo>
                  <a:lnTo>
                    <a:pt x="740" y="91"/>
                  </a:lnTo>
                  <a:lnTo>
                    <a:pt x="723" y="79"/>
                  </a:lnTo>
                  <a:lnTo>
                    <a:pt x="715" y="72"/>
                  </a:lnTo>
                  <a:lnTo>
                    <a:pt x="707" y="73"/>
                  </a:lnTo>
                  <a:lnTo>
                    <a:pt x="702" y="77"/>
                  </a:lnTo>
                  <a:lnTo>
                    <a:pt x="697" y="85"/>
                  </a:lnTo>
                  <a:lnTo>
                    <a:pt x="691" y="93"/>
                  </a:lnTo>
                  <a:lnTo>
                    <a:pt x="686" y="103"/>
                  </a:lnTo>
                  <a:lnTo>
                    <a:pt x="681" y="113"/>
                  </a:lnTo>
                  <a:lnTo>
                    <a:pt x="675" y="122"/>
                  </a:lnTo>
                  <a:lnTo>
                    <a:pt x="673" y="134"/>
                  </a:lnTo>
                  <a:lnTo>
                    <a:pt x="675" y="146"/>
                  </a:lnTo>
                  <a:lnTo>
                    <a:pt x="679" y="155"/>
                  </a:lnTo>
                  <a:lnTo>
                    <a:pt x="674" y="157"/>
                  </a:lnTo>
                  <a:lnTo>
                    <a:pt x="668" y="156"/>
                  </a:lnTo>
                  <a:lnTo>
                    <a:pt x="660" y="152"/>
                  </a:lnTo>
                  <a:lnTo>
                    <a:pt x="648" y="146"/>
                  </a:lnTo>
                  <a:lnTo>
                    <a:pt x="636" y="139"/>
                  </a:lnTo>
                  <a:lnTo>
                    <a:pt x="625" y="129"/>
                  </a:lnTo>
                  <a:lnTo>
                    <a:pt x="624" y="128"/>
                  </a:lnTo>
                  <a:lnTo>
                    <a:pt x="587" y="107"/>
                  </a:lnTo>
                  <a:lnTo>
                    <a:pt x="564" y="95"/>
                  </a:lnTo>
                  <a:lnTo>
                    <a:pt x="542" y="87"/>
                  </a:lnTo>
                  <a:lnTo>
                    <a:pt x="525" y="81"/>
                  </a:lnTo>
                  <a:lnTo>
                    <a:pt x="517" y="77"/>
                  </a:lnTo>
                  <a:lnTo>
                    <a:pt x="515" y="66"/>
                  </a:lnTo>
                  <a:lnTo>
                    <a:pt x="517" y="51"/>
                  </a:lnTo>
                  <a:lnTo>
                    <a:pt x="524" y="38"/>
                  </a:lnTo>
                  <a:lnTo>
                    <a:pt x="530" y="25"/>
                  </a:lnTo>
                  <a:lnTo>
                    <a:pt x="534" y="11"/>
                  </a:lnTo>
                  <a:lnTo>
                    <a:pt x="536" y="0"/>
                  </a:lnTo>
                  <a:lnTo>
                    <a:pt x="530" y="3"/>
                  </a:lnTo>
                  <a:lnTo>
                    <a:pt x="522" y="7"/>
                  </a:lnTo>
                  <a:lnTo>
                    <a:pt x="512" y="13"/>
                  </a:lnTo>
                  <a:lnTo>
                    <a:pt x="503" y="24"/>
                  </a:lnTo>
                  <a:lnTo>
                    <a:pt x="494" y="37"/>
                  </a:lnTo>
                  <a:lnTo>
                    <a:pt x="488" y="55"/>
                  </a:lnTo>
                  <a:lnTo>
                    <a:pt x="482" y="74"/>
                  </a:lnTo>
                  <a:lnTo>
                    <a:pt x="477" y="90"/>
                  </a:lnTo>
                  <a:lnTo>
                    <a:pt x="473" y="102"/>
                  </a:lnTo>
                  <a:lnTo>
                    <a:pt x="467" y="110"/>
                  </a:lnTo>
                  <a:lnTo>
                    <a:pt x="464" y="122"/>
                  </a:lnTo>
                  <a:lnTo>
                    <a:pt x="463" y="139"/>
                  </a:lnTo>
                  <a:lnTo>
                    <a:pt x="458" y="158"/>
                  </a:lnTo>
                  <a:lnTo>
                    <a:pt x="453" y="171"/>
                  </a:lnTo>
                  <a:lnTo>
                    <a:pt x="447" y="187"/>
                  </a:lnTo>
                  <a:lnTo>
                    <a:pt x="441" y="198"/>
                  </a:lnTo>
                  <a:lnTo>
                    <a:pt x="435" y="207"/>
                  </a:lnTo>
                  <a:lnTo>
                    <a:pt x="432" y="223"/>
                  </a:lnTo>
                  <a:lnTo>
                    <a:pt x="423" y="233"/>
                  </a:lnTo>
                  <a:lnTo>
                    <a:pt x="416" y="243"/>
                  </a:lnTo>
                  <a:lnTo>
                    <a:pt x="414" y="263"/>
                  </a:lnTo>
                  <a:lnTo>
                    <a:pt x="414" y="279"/>
                  </a:lnTo>
                  <a:lnTo>
                    <a:pt x="414" y="281"/>
                  </a:lnTo>
                  <a:lnTo>
                    <a:pt x="414" y="288"/>
                  </a:lnTo>
                  <a:lnTo>
                    <a:pt x="416" y="295"/>
                  </a:lnTo>
                  <a:lnTo>
                    <a:pt x="413" y="300"/>
                  </a:lnTo>
                  <a:lnTo>
                    <a:pt x="407" y="307"/>
                  </a:lnTo>
                  <a:lnTo>
                    <a:pt x="402" y="318"/>
                  </a:lnTo>
                  <a:lnTo>
                    <a:pt x="396" y="331"/>
                  </a:lnTo>
                  <a:lnTo>
                    <a:pt x="392" y="345"/>
                  </a:lnTo>
                  <a:lnTo>
                    <a:pt x="391" y="361"/>
                  </a:lnTo>
                  <a:lnTo>
                    <a:pt x="390" y="378"/>
                  </a:lnTo>
                  <a:lnTo>
                    <a:pt x="389" y="393"/>
                  </a:lnTo>
                  <a:lnTo>
                    <a:pt x="385" y="404"/>
                  </a:lnTo>
                  <a:lnTo>
                    <a:pt x="375" y="423"/>
                  </a:lnTo>
                  <a:lnTo>
                    <a:pt x="372" y="435"/>
                  </a:lnTo>
                  <a:lnTo>
                    <a:pt x="366" y="446"/>
                  </a:lnTo>
                  <a:lnTo>
                    <a:pt x="354" y="457"/>
                  </a:lnTo>
                  <a:lnTo>
                    <a:pt x="343" y="459"/>
                  </a:lnTo>
                  <a:lnTo>
                    <a:pt x="330" y="458"/>
                  </a:lnTo>
                  <a:lnTo>
                    <a:pt x="318" y="462"/>
                  </a:lnTo>
                  <a:lnTo>
                    <a:pt x="308" y="467"/>
                  </a:lnTo>
                  <a:lnTo>
                    <a:pt x="300" y="474"/>
                  </a:lnTo>
                  <a:lnTo>
                    <a:pt x="289" y="485"/>
                  </a:lnTo>
                  <a:lnTo>
                    <a:pt x="283" y="493"/>
                  </a:lnTo>
                  <a:lnTo>
                    <a:pt x="273" y="506"/>
                  </a:lnTo>
                  <a:lnTo>
                    <a:pt x="269" y="515"/>
                  </a:lnTo>
                  <a:lnTo>
                    <a:pt x="267" y="533"/>
                  </a:lnTo>
                  <a:lnTo>
                    <a:pt x="261" y="546"/>
                  </a:lnTo>
                  <a:lnTo>
                    <a:pt x="253" y="561"/>
                  </a:lnTo>
                  <a:lnTo>
                    <a:pt x="251" y="577"/>
                  </a:lnTo>
                  <a:lnTo>
                    <a:pt x="245" y="594"/>
                  </a:lnTo>
                  <a:lnTo>
                    <a:pt x="235" y="603"/>
                  </a:lnTo>
                  <a:lnTo>
                    <a:pt x="224" y="605"/>
                  </a:lnTo>
                  <a:lnTo>
                    <a:pt x="215" y="613"/>
                  </a:lnTo>
                  <a:lnTo>
                    <a:pt x="201" y="614"/>
                  </a:lnTo>
                  <a:lnTo>
                    <a:pt x="185" y="617"/>
                  </a:lnTo>
                  <a:lnTo>
                    <a:pt x="170" y="620"/>
                  </a:lnTo>
                  <a:lnTo>
                    <a:pt x="163" y="627"/>
                  </a:lnTo>
                  <a:lnTo>
                    <a:pt x="155" y="639"/>
                  </a:lnTo>
                  <a:lnTo>
                    <a:pt x="145" y="649"/>
                  </a:lnTo>
                  <a:lnTo>
                    <a:pt x="138" y="661"/>
                  </a:lnTo>
                  <a:lnTo>
                    <a:pt x="134" y="673"/>
                  </a:lnTo>
                  <a:lnTo>
                    <a:pt x="128" y="685"/>
                  </a:lnTo>
                  <a:lnTo>
                    <a:pt x="121" y="694"/>
                  </a:lnTo>
                  <a:lnTo>
                    <a:pt x="114" y="712"/>
                  </a:lnTo>
                  <a:lnTo>
                    <a:pt x="104" y="733"/>
                  </a:lnTo>
                  <a:lnTo>
                    <a:pt x="96" y="751"/>
                  </a:lnTo>
                  <a:lnTo>
                    <a:pt x="83" y="764"/>
                  </a:lnTo>
                  <a:lnTo>
                    <a:pt x="66" y="774"/>
                  </a:lnTo>
                  <a:lnTo>
                    <a:pt x="53" y="779"/>
                  </a:lnTo>
                  <a:lnTo>
                    <a:pt x="36" y="797"/>
                  </a:lnTo>
                  <a:lnTo>
                    <a:pt x="31" y="808"/>
                  </a:lnTo>
                  <a:lnTo>
                    <a:pt x="29" y="815"/>
                  </a:lnTo>
                  <a:lnTo>
                    <a:pt x="15" y="840"/>
                  </a:lnTo>
                  <a:lnTo>
                    <a:pt x="8" y="860"/>
                  </a:lnTo>
                  <a:lnTo>
                    <a:pt x="5" y="876"/>
                  </a:lnTo>
                  <a:lnTo>
                    <a:pt x="0" y="894"/>
                  </a:lnTo>
                  <a:lnTo>
                    <a:pt x="2" y="911"/>
                  </a:lnTo>
                  <a:lnTo>
                    <a:pt x="12" y="932"/>
                  </a:lnTo>
                  <a:lnTo>
                    <a:pt x="17" y="953"/>
                  </a:lnTo>
                  <a:lnTo>
                    <a:pt x="19" y="977"/>
                  </a:lnTo>
                  <a:lnTo>
                    <a:pt x="20" y="992"/>
                  </a:lnTo>
                  <a:lnTo>
                    <a:pt x="7" y="1010"/>
                  </a:lnTo>
                  <a:close/>
                </a:path>
              </a:pathLst>
            </a:custGeom>
            <a:solidFill>
              <a:srgbClr val="CCFFCC">
                <a:alpha val="50195"/>
              </a:srgbClr>
            </a:solidFill>
            <a:ln w="9525">
              <a:solidFill>
                <a:srgbClr val="000000"/>
              </a:solidFill>
              <a:round/>
              <a:headEnd/>
              <a:tailEnd/>
            </a:ln>
          </p:spPr>
          <p:txBody>
            <a:bodyPr/>
            <a:lstStyle/>
            <a:p>
              <a:endParaRPr lang="es-MX"/>
            </a:p>
          </p:txBody>
        </p:sp>
        <p:sp>
          <p:nvSpPr>
            <p:cNvPr id="11279" name="Rectangle 7"/>
            <p:cNvSpPr>
              <a:spLocks noChangeAspect="1" noChangeArrowheads="1"/>
            </p:cNvSpPr>
            <p:nvPr/>
          </p:nvSpPr>
          <p:spPr bwMode="auto">
            <a:xfrm>
              <a:off x="4095" y="2606"/>
              <a:ext cx="21" cy="14"/>
            </a:xfrm>
            <a:prstGeom prst="rect">
              <a:avLst/>
            </a:prstGeom>
            <a:noFill/>
            <a:ln w="12700">
              <a:noFill/>
              <a:miter lim="800000"/>
              <a:headEnd/>
              <a:tailEnd/>
            </a:ln>
          </p:spPr>
          <p:txBody>
            <a:bodyPr wrap="none" lIns="90488" tIns="44450" rIns="90488" bIns="44450"/>
            <a:lstStyle/>
            <a:p>
              <a:pPr defTabSz="762000"/>
              <a:endParaRPr lang="es-MX" sz="400">
                <a:solidFill>
                  <a:srgbClr val="0000FF"/>
                </a:solidFill>
                <a:latin typeface="Marlett" pitchFamily="2" charset="2"/>
              </a:endParaRPr>
            </a:p>
          </p:txBody>
        </p:sp>
        <p:sp>
          <p:nvSpPr>
            <p:cNvPr id="11280" name="Freeform 8"/>
            <p:cNvSpPr>
              <a:spLocks noChangeAspect="1"/>
            </p:cNvSpPr>
            <p:nvPr/>
          </p:nvSpPr>
          <p:spPr bwMode="auto">
            <a:xfrm>
              <a:off x="3974" y="1241"/>
              <a:ext cx="661" cy="795"/>
            </a:xfrm>
            <a:custGeom>
              <a:avLst/>
              <a:gdLst>
                <a:gd name="T0" fmla="*/ 441 w 1210"/>
                <a:gd name="T1" fmla="*/ 1629 h 1650"/>
                <a:gd name="T2" fmla="*/ 383 w 1210"/>
                <a:gd name="T3" fmla="*/ 1559 h 1650"/>
                <a:gd name="T4" fmla="*/ 359 w 1210"/>
                <a:gd name="T5" fmla="*/ 1493 h 1650"/>
                <a:gd name="T6" fmla="*/ 308 w 1210"/>
                <a:gd name="T7" fmla="*/ 1408 h 1650"/>
                <a:gd name="T8" fmla="*/ 364 w 1210"/>
                <a:gd name="T9" fmla="*/ 1315 h 1650"/>
                <a:gd name="T10" fmla="*/ 387 w 1210"/>
                <a:gd name="T11" fmla="*/ 1224 h 1650"/>
                <a:gd name="T12" fmla="*/ 290 w 1210"/>
                <a:gd name="T13" fmla="*/ 1218 h 1650"/>
                <a:gd name="T14" fmla="*/ 239 w 1210"/>
                <a:gd name="T15" fmla="*/ 1158 h 1650"/>
                <a:gd name="T16" fmla="*/ 203 w 1210"/>
                <a:gd name="T17" fmla="*/ 1110 h 1650"/>
                <a:gd name="T18" fmla="*/ 221 w 1210"/>
                <a:gd name="T19" fmla="*/ 1024 h 1650"/>
                <a:gd name="T20" fmla="*/ 224 w 1210"/>
                <a:gd name="T21" fmla="*/ 817 h 1650"/>
                <a:gd name="T22" fmla="*/ 99 w 1210"/>
                <a:gd name="T23" fmla="*/ 748 h 1650"/>
                <a:gd name="T24" fmla="*/ 0 w 1210"/>
                <a:gd name="T25" fmla="*/ 766 h 1650"/>
                <a:gd name="T26" fmla="*/ 122 w 1210"/>
                <a:gd name="T27" fmla="*/ 656 h 1650"/>
                <a:gd name="T28" fmla="*/ 214 w 1210"/>
                <a:gd name="T29" fmla="*/ 594 h 1650"/>
                <a:gd name="T30" fmla="*/ 290 w 1210"/>
                <a:gd name="T31" fmla="*/ 475 h 1650"/>
                <a:gd name="T32" fmla="*/ 380 w 1210"/>
                <a:gd name="T33" fmla="*/ 307 h 1650"/>
                <a:gd name="T34" fmla="*/ 405 w 1210"/>
                <a:gd name="T35" fmla="*/ 243 h 1650"/>
                <a:gd name="T36" fmla="*/ 441 w 1210"/>
                <a:gd name="T37" fmla="*/ 128 h 1650"/>
                <a:gd name="T38" fmla="*/ 463 w 1210"/>
                <a:gd name="T39" fmla="*/ 32 h 1650"/>
                <a:gd name="T40" fmla="*/ 496 w 1210"/>
                <a:gd name="T41" fmla="*/ 5 h 1650"/>
                <a:gd name="T42" fmla="*/ 514 w 1210"/>
                <a:gd name="T43" fmla="*/ 15 h 1650"/>
                <a:gd name="T44" fmla="*/ 529 w 1210"/>
                <a:gd name="T45" fmla="*/ 26 h 1650"/>
                <a:gd name="T46" fmla="*/ 560 w 1210"/>
                <a:gd name="T47" fmla="*/ 19 h 1650"/>
                <a:gd name="T48" fmla="*/ 580 w 1210"/>
                <a:gd name="T49" fmla="*/ 33 h 1650"/>
                <a:gd name="T50" fmla="*/ 593 w 1210"/>
                <a:gd name="T51" fmla="*/ 37 h 1650"/>
                <a:gd name="T52" fmla="*/ 628 w 1210"/>
                <a:gd name="T53" fmla="*/ 59 h 1650"/>
                <a:gd name="T54" fmla="*/ 664 w 1210"/>
                <a:gd name="T55" fmla="*/ 78 h 1650"/>
                <a:gd name="T56" fmla="*/ 677 w 1210"/>
                <a:gd name="T57" fmla="*/ 89 h 1650"/>
                <a:gd name="T58" fmla="*/ 706 w 1210"/>
                <a:gd name="T59" fmla="*/ 115 h 1650"/>
                <a:gd name="T60" fmla="*/ 724 w 1210"/>
                <a:gd name="T61" fmla="*/ 116 h 1650"/>
                <a:gd name="T62" fmla="*/ 743 w 1210"/>
                <a:gd name="T63" fmla="*/ 171 h 1650"/>
                <a:gd name="T64" fmla="*/ 767 w 1210"/>
                <a:gd name="T65" fmla="*/ 225 h 1650"/>
                <a:gd name="T66" fmla="*/ 731 w 1210"/>
                <a:gd name="T67" fmla="*/ 279 h 1650"/>
                <a:gd name="T68" fmla="*/ 719 w 1210"/>
                <a:gd name="T69" fmla="*/ 343 h 1650"/>
                <a:gd name="T70" fmla="*/ 759 w 1210"/>
                <a:gd name="T71" fmla="*/ 315 h 1650"/>
                <a:gd name="T72" fmla="*/ 800 w 1210"/>
                <a:gd name="T73" fmla="*/ 235 h 1650"/>
                <a:gd name="T74" fmla="*/ 827 w 1210"/>
                <a:gd name="T75" fmla="*/ 259 h 1650"/>
                <a:gd name="T76" fmla="*/ 781 w 1210"/>
                <a:gd name="T77" fmla="*/ 295 h 1650"/>
                <a:gd name="T78" fmla="*/ 817 w 1210"/>
                <a:gd name="T79" fmla="*/ 296 h 1650"/>
                <a:gd name="T80" fmla="*/ 844 w 1210"/>
                <a:gd name="T81" fmla="*/ 257 h 1650"/>
                <a:gd name="T82" fmla="*/ 884 w 1210"/>
                <a:gd name="T83" fmla="*/ 245 h 1650"/>
                <a:gd name="T84" fmla="*/ 925 w 1210"/>
                <a:gd name="T85" fmla="*/ 243 h 1650"/>
                <a:gd name="T86" fmla="*/ 953 w 1210"/>
                <a:gd name="T87" fmla="*/ 221 h 1650"/>
                <a:gd name="T88" fmla="*/ 1054 w 1210"/>
                <a:gd name="T89" fmla="*/ 267 h 1650"/>
                <a:gd name="T90" fmla="*/ 1093 w 1210"/>
                <a:gd name="T91" fmla="*/ 281 h 1650"/>
                <a:gd name="T92" fmla="*/ 1151 w 1210"/>
                <a:gd name="T93" fmla="*/ 296 h 1650"/>
                <a:gd name="T94" fmla="*/ 1199 w 1210"/>
                <a:gd name="T95" fmla="*/ 287 h 1650"/>
                <a:gd name="T96" fmla="*/ 1207 w 1210"/>
                <a:gd name="T97" fmla="*/ 330 h 1650"/>
                <a:gd name="T98" fmla="*/ 1154 w 1210"/>
                <a:gd name="T99" fmla="*/ 395 h 1650"/>
                <a:gd name="T100" fmla="*/ 1066 w 1210"/>
                <a:gd name="T101" fmla="*/ 459 h 1650"/>
                <a:gd name="T102" fmla="*/ 1015 w 1210"/>
                <a:gd name="T103" fmla="*/ 593 h 1650"/>
                <a:gd name="T104" fmla="*/ 1036 w 1210"/>
                <a:gd name="T105" fmla="*/ 706 h 1650"/>
                <a:gd name="T106" fmla="*/ 991 w 1210"/>
                <a:gd name="T107" fmla="*/ 811 h 1650"/>
                <a:gd name="T108" fmla="*/ 1023 w 1210"/>
                <a:gd name="T109" fmla="*/ 920 h 1650"/>
                <a:gd name="T110" fmla="*/ 968 w 1210"/>
                <a:gd name="T111" fmla="*/ 1013 h 1650"/>
                <a:gd name="T112" fmla="*/ 890 w 1210"/>
                <a:gd name="T113" fmla="*/ 1008 h 1650"/>
                <a:gd name="T114" fmla="*/ 784 w 1210"/>
                <a:gd name="T115" fmla="*/ 1068 h 1650"/>
                <a:gd name="T116" fmla="*/ 695 w 1210"/>
                <a:gd name="T117" fmla="*/ 1133 h 1650"/>
                <a:gd name="T118" fmla="*/ 597 w 1210"/>
                <a:gd name="T119" fmla="*/ 1164 h 1650"/>
                <a:gd name="T120" fmla="*/ 539 w 1210"/>
                <a:gd name="T121" fmla="*/ 1301 h 1650"/>
                <a:gd name="T122" fmla="*/ 489 w 1210"/>
                <a:gd name="T123" fmla="*/ 1432 h 1650"/>
                <a:gd name="T124" fmla="*/ 515 w 1210"/>
                <a:gd name="T125" fmla="*/ 1573 h 16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0"/>
                <a:gd name="T190" fmla="*/ 0 h 1650"/>
                <a:gd name="T191" fmla="*/ 1210 w 1210"/>
                <a:gd name="T192" fmla="*/ 1650 h 16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0" h="1650">
                  <a:moveTo>
                    <a:pt x="509" y="1650"/>
                  </a:moveTo>
                  <a:lnTo>
                    <a:pt x="495" y="1650"/>
                  </a:lnTo>
                  <a:lnTo>
                    <a:pt x="489" y="1649"/>
                  </a:lnTo>
                  <a:lnTo>
                    <a:pt x="484" y="1645"/>
                  </a:lnTo>
                  <a:lnTo>
                    <a:pt x="472" y="1635"/>
                  </a:lnTo>
                  <a:lnTo>
                    <a:pt x="455" y="1629"/>
                  </a:lnTo>
                  <a:lnTo>
                    <a:pt x="441" y="1629"/>
                  </a:lnTo>
                  <a:lnTo>
                    <a:pt x="436" y="1629"/>
                  </a:lnTo>
                  <a:lnTo>
                    <a:pt x="427" y="1623"/>
                  </a:lnTo>
                  <a:lnTo>
                    <a:pt x="416" y="1613"/>
                  </a:lnTo>
                  <a:lnTo>
                    <a:pt x="410" y="1601"/>
                  </a:lnTo>
                  <a:lnTo>
                    <a:pt x="405" y="1583"/>
                  </a:lnTo>
                  <a:lnTo>
                    <a:pt x="399" y="1571"/>
                  </a:lnTo>
                  <a:lnTo>
                    <a:pt x="383" y="1559"/>
                  </a:lnTo>
                  <a:lnTo>
                    <a:pt x="373" y="1549"/>
                  </a:lnTo>
                  <a:lnTo>
                    <a:pt x="375" y="1536"/>
                  </a:lnTo>
                  <a:lnTo>
                    <a:pt x="386" y="1528"/>
                  </a:lnTo>
                  <a:lnTo>
                    <a:pt x="392" y="1510"/>
                  </a:lnTo>
                  <a:lnTo>
                    <a:pt x="389" y="1503"/>
                  </a:lnTo>
                  <a:lnTo>
                    <a:pt x="377" y="1500"/>
                  </a:lnTo>
                  <a:lnTo>
                    <a:pt x="359" y="1493"/>
                  </a:lnTo>
                  <a:lnTo>
                    <a:pt x="347" y="1483"/>
                  </a:lnTo>
                  <a:lnTo>
                    <a:pt x="340" y="1465"/>
                  </a:lnTo>
                  <a:lnTo>
                    <a:pt x="337" y="1447"/>
                  </a:lnTo>
                  <a:lnTo>
                    <a:pt x="325" y="1433"/>
                  </a:lnTo>
                  <a:lnTo>
                    <a:pt x="304" y="1427"/>
                  </a:lnTo>
                  <a:lnTo>
                    <a:pt x="299" y="1419"/>
                  </a:lnTo>
                  <a:lnTo>
                    <a:pt x="308" y="1408"/>
                  </a:lnTo>
                  <a:lnTo>
                    <a:pt x="317" y="1398"/>
                  </a:lnTo>
                  <a:lnTo>
                    <a:pt x="326" y="1384"/>
                  </a:lnTo>
                  <a:lnTo>
                    <a:pt x="329" y="1365"/>
                  </a:lnTo>
                  <a:lnTo>
                    <a:pt x="335" y="1342"/>
                  </a:lnTo>
                  <a:lnTo>
                    <a:pt x="345" y="1326"/>
                  </a:lnTo>
                  <a:lnTo>
                    <a:pt x="350" y="1320"/>
                  </a:lnTo>
                  <a:lnTo>
                    <a:pt x="364" y="1315"/>
                  </a:lnTo>
                  <a:lnTo>
                    <a:pt x="381" y="1315"/>
                  </a:lnTo>
                  <a:lnTo>
                    <a:pt x="392" y="1311"/>
                  </a:lnTo>
                  <a:lnTo>
                    <a:pt x="393" y="1300"/>
                  </a:lnTo>
                  <a:lnTo>
                    <a:pt x="395" y="1272"/>
                  </a:lnTo>
                  <a:lnTo>
                    <a:pt x="399" y="1254"/>
                  </a:lnTo>
                  <a:lnTo>
                    <a:pt x="397" y="1235"/>
                  </a:lnTo>
                  <a:lnTo>
                    <a:pt x="387" y="1224"/>
                  </a:lnTo>
                  <a:lnTo>
                    <a:pt x="370" y="1222"/>
                  </a:lnTo>
                  <a:lnTo>
                    <a:pt x="350" y="1226"/>
                  </a:lnTo>
                  <a:lnTo>
                    <a:pt x="331" y="1229"/>
                  </a:lnTo>
                  <a:lnTo>
                    <a:pt x="314" y="1234"/>
                  </a:lnTo>
                  <a:lnTo>
                    <a:pt x="305" y="1234"/>
                  </a:lnTo>
                  <a:lnTo>
                    <a:pt x="299" y="1228"/>
                  </a:lnTo>
                  <a:lnTo>
                    <a:pt x="290" y="1218"/>
                  </a:lnTo>
                  <a:lnTo>
                    <a:pt x="277" y="1204"/>
                  </a:lnTo>
                  <a:lnTo>
                    <a:pt x="265" y="1184"/>
                  </a:lnTo>
                  <a:lnTo>
                    <a:pt x="256" y="1171"/>
                  </a:lnTo>
                  <a:lnTo>
                    <a:pt x="250" y="1174"/>
                  </a:lnTo>
                  <a:lnTo>
                    <a:pt x="248" y="1169"/>
                  </a:lnTo>
                  <a:lnTo>
                    <a:pt x="248" y="1166"/>
                  </a:lnTo>
                  <a:lnTo>
                    <a:pt x="239" y="1158"/>
                  </a:lnTo>
                  <a:lnTo>
                    <a:pt x="233" y="1153"/>
                  </a:lnTo>
                  <a:lnTo>
                    <a:pt x="221" y="1142"/>
                  </a:lnTo>
                  <a:lnTo>
                    <a:pt x="211" y="1135"/>
                  </a:lnTo>
                  <a:lnTo>
                    <a:pt x="215" y="1132"/>
                  </a:lnTo>
                  <a:lnTo>
                    <a:pt x="221" y="1118"/>
                  </a:lnTo>
                  <a:lnTo>
                    <a:pt x="220" y="1110"/>
                  </a:lnTo>
                  <a:lnTo>
                    <a:pt x="203" y="1110"/>
                  </a:lnTo>
                  <a:lnTo>
                    <a:pt x="188" y="1102"/>
                  </a:lnTo>
                  <a:lnTo>
                    <a:pt x="183" y="1090"/>
                  </a:lnTo>
                  <a:lnTo>
                    <a:pt x="193" y="1085"/>
                  </a:lnTo>
                  <a:lnTo>
                    <a:pt x="206" y="1078"/>
                  </a:lnTo>
                  <a:lnTo>
                    <a:pt x="217" y="1063"/>
                  </a:lnTo>
                  <a:lnTo>
                    <a:pt x="220" y="1034"/>
                  </a:lnTo>
                  <a:lnTo>
                    <a:pt x="221" y="1024"/>
                  </a:lnTo>
                  <a:lnTo>
                    <a:pt x="225" y="997"/>
                  </a:lnTo>
                  <a:lnTo>
                    <a:pt x="231" y="968"/>
                  </a:lnTo>
                  <a:lnTo>
                    <a:pt x="235" y="934"/>
                  </a:lnTo>
                  <a:lnTo>
                    <a:pt x="231" y="898"/>
                  </a:lnTo>
                  <a:lnTo>
                    <a:pt x="227" y="858"/>
                  </a:lnTo>
                  <a:lnTo>
                    <a:pt x="225" y="827"/>
                  </a:lnTo>
                  <a:lnTo>
                    <a:pt x="224" y="817"/>
                  </a:lnTo>
                  <a:lnTo>
                    <a:pt x="211" y="793"/>
                  </a:lnTo>
                  <a:lnTo>
                    <a:pt x="190" y="780"/>
                  </a:lnTo>
                  <a:lnTo>
                    <a:pt x="165" y="769"/>
                  </a:lnTo>
                  <a:lnTo>
                    <a:pt x="146" y="755"/>
                  </a:lnTo>
                  <a:lnTo>
                    <a:pt x="142" y="750"/>
                  </a:lnTo>
                  <a:lnTo>
                    <a:pt x="122" y="752"/>
                  </a:lnTo>
                  <a:lnTo>
                    <a:pt x="99" y="748"/>
                  </a:lnTo>
                  <a:lnTo>
                    <a:pt x="78" y="739"/>
                  </a:lnTo>
                  <a:lnTo>
                    <a:pt x="57" y="733"/>
                  </a:lnTo>
                  <a:lnTo>
                    <a:pt x="42" y="740"/>
                  </a:lnTo>
                  <a:lnTo>
                    <a:pt x="32" y="748"/>
                  </a:lnTo>
                  <a:lnTo>
                    <a:pt x="17" y="756"/>
                  </a:lnTo>
                  <a:lnTo>
                    <a:pt x="5" y="762"/>
                  </a:lnTo>
                  <a:lnTo>
                    <a:pt x="0" y="766"/>
                  </a:lnTo>
                  <a:lnTo>
                    <a:pt x="26" y="733"/>
                  </a:lnTo>
                  <a:lnTo>
                    <a:pt x="36" y="726"/>
                  </a:lnTo>
                  <a:lnTo>
                    <a:pt x="48" y="715"/>
                  </a:lnTo>
                  <a:lnTo>
                    <a:pt x="60" y="707"/>
                  </a:lnTo>
                  <a:lnTo>
                    <a:pt x="77" y="694"/>
                  </a:lnTo>
                  <a:lnTo>
                    <a:pt x="98" y="678"/>
                  </a:lnTo>
                  <a:lnTo>
                    <a:pt x="122" y="656"/>
                  </a:lnTo>
                  <a:lnTo>
                    <a:pt x="130" y="648"/>
                  </a:lnTo>
                  <a:lnTo>
                    <a:pt x="149" y="632"/>
                  </a:lnTo>
                  <a:lnTo>
                    <a:pt x="166" y="619"/>
                  </a:lnTo>
                  <a:lnTo>
                    <a:pt x="179" y="613"/>
                  </a:lnTo>
                  <a:lnTo>
                    <a:pt x="191" y="616"/>
                  </a:lnTo>
                  <a:lnTo>
                    <a:pt x="203" y="610"/>
                  </a:lnTo>
                  <a:lnTo>
                    <a:pt x="214" y="594"/>
                  </a:lnTo>
                  <a:lnTo>
                    <a:pt x="227" y="573"/>
                  </a:lnTo>
                  <a:lnTo>
                    <a:pt x="241" y="555"/>
                  </a:lnTo>
                  <a:lnTo>
                    <a:pt x="251" y="530"/>
                  </a:lnTo>
                  <a:lnTo>
                    <a:pt x="254" y="524"/>
                  </a:lnTo>
                  <a:lnTo>
                    <a:pt x="263" y="513"/>
                  </a:lnTo>
                  <a:lnTo>
                    <a:pt x="280" y="494"/>
                  </a:lnTo>
                  <a:lnTo>
                    <a:pt x="290" y="475"/>
                  </a:lnTo>
                  <a:lnTo>
                    <a:pt x="298" y="450"/>
                  </a:lnTo>
                  <a:lnTo>
                    <a:pt x="310" y="425"/>
                  </a:lnTo>
                  <a:lnTo>
                    <a:pt x="327" y="403"/>
                  </a:lnTo>
                  <a:lnTo>
                    <a:pt x="344" y="383"/>
                  </a:lnTo>
                  <a:lnTo>
                    <a:pt x="359" y="355"/>
                  </a:lnTo>
                  <a:lnTo>
                    <a:pt x="373" y="323"/>
                  </a:lnTo>
                  <a:lnTo>
                    <a:pt x="380" y="307"/>
                  </a:lnTo>
                  <a:lnTo>
                    <a:pt x="380" y="295"/>
                  </a:lnTo>
                  <a:lnTo>
                    <a:pt x="370" y="290"/>
                  </a:lnTo>
                  <a:lnTo>
                    <a:pt x="369" y="279"/>
                  </a:lnTo>
                  <a:lnTo>
                    <a:pt x="374" y="275"/>
                  </a:lnTo>
                  <a:lnTo>
                    <a:pt x="383" y="269"/>
                  </a:lnTo>
                  <a:lnTo>
                    <a:pt x="397" y="255"/>
                  </a:lnTo>
                  <a:lnTo>
                    <a:pt x="405" y="243"/>
                  </a:lnTo>
                  <a:lnTo>
                    <a:pt x="406" y="230"/>
                  </a:lnTo>
                  <a:lnTo>
                    <a:pt x="410" y="212"/>
                  </a:lnTo>
                  <a:lnTo>
                    <a:pt x="418" y="198"/>
                  </a:lnTo>
                  <a:lnTo>
                    <a:pt x="429" y="186"/>
                  </a:lnTo>
                  <a:lnTo>
                    <a:pt x="437" y="165"/>
                  </a:lnTo>
                  <a:lnTo>
                    <a:pt x="443" y="146"/>
                  </a:lnTo>
                  <a:lnTo>
                    <a:pt x="441" y="128"/>
                  </a:lnTo>
                  <a:lnTo>
                    <a:pt x="435" y="117"/>
                  </a:lnTo>
                  <a:lnTo>
                    <a:pt x="433" y="108"/>
                  </a:lnTo>
                  <a:lnTo>
                    <a:pt x="443" y="99"/>
                  </a:lnTo>
                  <a:lnTo>
                    <a:pt x="449" y="90"/>
                  </a:lnTo>
                  <a:lnTo>
                    <a:pt x="451" y="74"/>
                  </a:lnTo>
                  <a:lnTo>
                    <a:pt x="457" y="51"/>
                  </a:lnTo>
                  <a:lnTo>
                    <a:pt x="463" y="32"/>
                  </a:lnTo>
                  <a:lnTo>
                    <a:pt x="467" y="13"/>
                  </a:lnTo>
                  <a:lnTo>
                    <a:pt x="472" y="5"/>
                  </a:lnTo>
                  <a:lnTo>
                    <a:pt x="475" y="1"/>
                  </a:lnTo>
                  <a:lnTo>
                    <a:pt x="483" y="9"/>
                  </a:lnTo>
                  <a:lnTo>
                    <a:pt x="487" y="8"/>
                  </a:lnTo>
                  <a:lnTo>
                    <a:pt x="490" y="7"/>
                  </a:lnTo>
                  <a:lnTo>
                    <a:pt x="496" y="5"/>
                  </a:lnTo>
                  <a:lnTo>
                    <a:pt x="500" y="9"/>
                  </a:lnTo>
                  <a:lnTo>
                    <a:pt x="502" y="19"/>
                  </a:lnTo>
                  <a:lnTo>
                    <a:pt x="506" y="21"/>
                  </a:lnTo>
                  <a:lnTo>
                    <a:pt x="509" y="11"/>
                  </a:lnTo>
                  <a:lnTo>
                    <a:pt x="512" y="6"/>
                  </a:lnTo>
                  <a:lnTo>
                    <a:pt x="514" y="6"/>
                  </a:lnTo>
                  <a:lnTo>
                    <a:pt x="514" y="15"/>
                  </a:lnTo>
                  <a:lnTo>
                    <a:pt x="515" y="24"/>
                  </a:lnTo>
                  <a:lnTo>
                    <a:pt x="519" y="17"/>
                  </a:lnTo>
                  <a:lnTo>
                    <a:pt x="524" y="5"/>
                  </a:lnTo>
                  <a:lnTo>
                    <a:pt x="527" y="0"/>
                  </a:lnTo>
                  <a:lnTo>
                    <a:pt x="529" y="7"/>
                  </a:lnTo>
                  <a:lnTo>
                    <a:pt x="527" y="18"/>
                  </a:lnTo>
                  <a:lnTo>
                    <a:pt x="529" y="26"/>
                  </a:lnTo>
                  <a:lnTo>
                    <a:pt x="533" y="32"/>
                  </a:lnTo>
                  <a:lnTo>
                    <a:pt x="537" y="39"/>
                  </a:lnTo>
                  <a:lnTo>
                    <a:pt x="545" y="33"/>
                  </a:lnTo>
                  <a:lnTo>
                    <a:pt x="549" y="20"/>
                  </a:lnTo>
                  <a:lnTo>
                    <a:pt x="555" y="9"/>
                  </a:lnTo>
                  <a:lnTo>
                    <a:pt x="560" y="8"/>
                  </a:lnTo>
                  <a:lnTo>
                    <a:pt x="560" y="19"/>
                  </a:lnTo>
                  <a:lnTo>
                    <a:pt x="560" y="26"/>
                  </a:lnTo>
                  <a:lnTo>
                    <a:pt x="562" y="35"/>
                  </a:lnTo>
                  <a:lnTo>
                    <a:pt x="563" y="43"/>
                  </a:lnTo>
                  <a:lnTo>
                    <a:pt x="567" y="43"/>
                  </a:lnTo>
                  <a:lnTo>
                    <a:pt x="573" y="32"/>
                  </a:lnTo>
                  <a:lnTo>
                    <a:pt x="578" y="27"/>
                  </a:lnTo>
                  <a:lnTo>
                    <a:pt x="580" y="33"/>
                  </a:lnTo>
                  <a:lnTo>
                    <a:pt x="574" y="43"/>
                  </a:lnTo>
                  <a:lnTo>
                    <a:pt x="572" y="57"/>
                  </a:lnTo>
                  <a:lnTo>
                    <a:pt x="574" y="66"/>
                  </a:lnTo>
                  <a:lnTo>
                    <a:pt x="580" y="61"/>
                  </a:lnTo>
                  <a:lnTo>
                    <a:pt x="581" y="50"/>
                  </a:lnTo>
                  <a:lnTo>
                    <a:pt x="589" y="41"/>
                  </a:lnTo>
                  <a:lnTo>
                    <a:pt x="593" y="37"/>
                  </a:lnTo>
                  <a:lnTo>
                    <a:pt x="598" y="45"/>
                  </a:lnTo>
                  <a:lnTo>
                    <a:pt x="601" y="50"/>
                  </a:lnTo>
                  <a:lnTo>
                    <a:pt x="601" y="54"/>
                  </a:lnTo>
                  <a:lnTo>
                    <a:pt x="602" y="59"/>
                  </a:lnTo>
                  <a:lnTo>
                    <a:pt x="610" y="63"/>
                  </a:lnTo>
                  <a:lnTo>
                    <a:pt x="615" y="62"/>
                  </a:lnTo>
                  <a:lnTo>
                    <a:pt x="628" y="59"/>
                  </a:lnTo>
                  <a:lnTo>
                    <a:pt x="638" y="57"/>
                  </a:lnTo>
                  <a:lnTo>
                    <a:pt x="649" y="59"/>
                  </a:lnTo>
                  <a:lnTo>
                    <a:pt x="659" y="67"/>
                  </a:lnTo>
                  <a:lnTo>
                    <a:pt x="661" y="69"/>
                  </a:lnTo>
                  <a:lnTo>
                    <a:pt x="659" y="77"/>
                  </a:lnTo>
                  <a:lnTo>
                    <a:pt x="661" y="83"/>
                  </a:lnTo>
                  <a:lnTo>
                    <a:pt x="664" y="78"/>
                  </a:lnTo>
                  <a:lnTo>
                    <a:pt x="667" y="67"/>
                  </a:lnTo>
                  <a:lnTo>
                    <a:pt x="674" y="59"/>
                  </a:lnTo>
                  <a:lnTo>
                    <a:pt x="682" y="55"/>
                  </a:lnTo>
                  <a:lnTo>
                    <a:pt x="685" y="61"/>
                  </a:lnTo>
                  <a:lnTo>
                    <a:pt x="679" y="73"/>
                  </a:lnTo>
                  <a:lnTo>
                    <a:pt x="675" y="81"/>
                  </a:lnTo>
                  <a:lnTo>
                    <a:pt x="677" y="89"/>
                  </a:lnTo>
                  <a:lnTo>
                    <a:pt x="685" y="86"/>
                  </a:lnTo>
                  <a:lnTo>
                    <a:pt x="689" y="84"/>
                  </a:lnTo>
                  <a:lnTo>
                    <a:pt x="692" y="90"/>
                  </a:lnTo>
                  <a:lnTo>
                    <a:pt x="693" y="97"/>
                  </a:lnTo>
                  <a:lnTo>
                    <a:pt x="698" y="104"/>
                  </a:lnTo>
                  <a:lnTo>
                    <a:pt x="704" y="110"/>
                  </a:lnTo>
                  <a:lnTo>
                    <a:pt x="706" y="115"/>
                  </a:lnTo>
                  <a:lnTo>
                    <a:pt x="700" y="120"/>
                  </a:lnTo>
                  <a:lnTo>
                    <a:pt x="704" y="123"/>
                  </a:lnTo>
                  <a:lnTo>
                    <a:pt x="711" y="126"/>
                  </a:lnTo>
                  <a:lnTo>
                    <a:pt x="717" y="120"/>
                  </a:lnTo>
                  <a:lnTo>
                    <a:pt x="718" y="110"/>
                  </a:lnTo>
                  <a:lnTo>
                    <a:pt x="722" y="108"/>
                  </a:lnTo>
                  <a:lnTo>
                    <a:pt x="724" y="116"/>
                  </a:lnTo>
                  <a:lnTo>
                    <a:pt x="723" y="123"/>
                  </a:lnTo>
                  <a:lnTo>
                    <a:pt x="731" y="128"/>
                  </a:lnTo>
                  <a:lnTo>
                    <a:pt x="736" y="137"/>
                  </a:lnTo>
                  <a:lnTo>
                    <a:pt x="741" y="144"/>
                  </a:lnTo>
                  <a:lnTo>
                    <a:pt x="743" y="153"/>
                  </a:lnTo>
                  <a:lnTo>
                    <a:pt x="743" y="162"/>
                  </a:lnTo>
                  <a:lnTo>
                    <a:pt x="743" y="171"/>
                  </a:lnTo>
                  <a:lnTo>
                    <a:pt x="746" y="177"/>
                  </a:lnTo>
                  <a:lnTo>
                    <a:pt x="754" y="182"/>
                  </a:lnTo>
                  <a:lnTo>
                    <a:pt x="764" y="193"/>
                  </a:lnTo>
                  <a:lnTo>
                    <a:pt x="766" y="203"/>
                  </a:lnTo>
                  <a:lnTo>
                    <a:pt x="767" y="210"/>
                  </a:lnTo>
                  <a:lnTo>
                    <a:pt x="769" y="219"/>
                  </a:lnTo>
                  <a:lnTo>
                    <a:pt x="767" y="225"/>
                  </a:lnTo>
                  <a:lnTo>
                    <a:pt x="761" y="227"/>
                  </a:lnTo>
                  <a:lnTo>
                    <a:pt x="755" y="228"/>
                  </a:lnTo>
                  <a:lnTo>
                    <a:pt x="752" y="231"/>
                  </a:lnTo>
                  <a:lnTo>
                    <a:pt x="753" y="242"/>
                  </a:lnTo>
                  <a:lnTo>
                    <a:pt x="747" y="252"/>
                  </a:lnTo>
                  <a:lnTo>
                    <a:pt x="736" y="264"/>
                  </a:lnTo>
                  <a:lnTo>
                    <a:pt x="731" y="279"/>
                  </a:lnTo>
                  <a:lnTo>
                    <a:pt x="723" y="295"/>
                  </a:lnTo>
                  <a:lnTo>
                    <a:pt x="721" y="305"/>
                  </a:lnTo>
                  <a:lnTo>
                    <a:pt x="719" y="312"/>
                  </a:lnTo>
                  <a:lnTo>
                    <a:pt x="718" y="318"/>
                  </a:lnTo>
                  <a:lnTo>
                    <a:pt x="716" y="329"/>
                  </a:lnTo>
                  <a:lnTo>
                    <a:pt x="716" y="336"/>
                  </a:lnTo>
                  <a:lnTo>
                    <a:pt x="719" y="343"/>
                  </a:lnTo>
                  <a:lnTo>
                    <a:pt x="722" y="349"/>
                  </a:lnTo>
                  <a:lnTo>
                    <a:pt x="717" y="360"/>
                  </a:lnTo>
                  <a:lnTo>
                    <a:pt x="721" y="361"/>
                  </a:lnTo>
                  <a:lnTo>
                    <a:pt x="730" y="353"/>
                  </a:lnTo>
                  <a:lnTo>
                    <a:pt x="741" y="342"/>
                  </a:lnTo>
                  <a:lnTo>
                    <a:pt x="751" y="330"/>
                  </a:lnTo>
                  <a:lnTo>
                    <a:pt x="759" y="315"/>
                  </a:lnTo>
                  <a:lnTo>
                    <a:pt x="765" y="299"/>
                  </a:lnTo>
                  <a:lnTo>
                    <a:pt x="770" y="285"/>
                  </a:lnTo>
                  <a:lnTo>
                    <a:pt x="773" y="273"/>
                  </a:lnTo>
                  <a:lnTo>
                    <a:pt x="773" y="266"/>
                  </a:lnTo>
                  <a:lnTo>
                    <a:pt x="773" y="257"/>
                  </a:lnTo>
                  <a:lnTo>
                    <a:pt x="790" y="239"/>
                  </a:lnTo>
                  <a:lnTo>
                    <a:pt x="800" y="235"/>
                  </a:lnTo>
                  <a:lnTo>
                    <a:pt x="809" y="233"/>
                  </a:lnTo>
                  <a:lnTo>
                    <a:pt x="817" y="231"/>
                  </a:lnTo>
                  <a:lnTo>
                    <a:pt x="820" y="237"/>
                  </a:lnTo>
                  <a:lnTo>
                    <a:pt x="821" y="241"/>
                  </a:lnTo>
                  <a:lnTo>
                    <a:pt x="824" y="248"/>
                  </a:lnTo>
                  <a:lnTo>
                    <a:pt x="827" y="254"/>
                  </a:lnTo>
                  <a:lnTo>
                    <a:pt x="827" y="259"/>
                  </a:lnTo>
                  <a:lnTo>
                    <a:pt x="820" y="263"/>
                  </a:lnTo>
                  <a:lnTo>
                    <a:pt x="813" y="266"/>
                  </a:lnTo>
                  <a:lnTo>
                    <a:pt x="808" y="272"/>
                  </a:lnTo>
                  <a:lnTo>
                    <a:pt x="803" y="281"/>
                  </a:lnTo>
                  <a:lnTo>
                    <a:pt x="796" y="284"/>
                  </a:lnTo>
                  <a:lnTo>
                    <a:pt x="789" y="289"/>
                  </a:lnTo>
                  <a:lnTo>
                    <a:pt x="781" y="295"/>
                  </a:lnTo>
                  <a:lnTo>
                    <a:pt x="778" y="297"/>
                  </a:lnTo>
                  <a:lnTo>
                    <a:pt x="789" y="297"/>
                  </a:lnTo>
                  <a:lnTo>
                    <a:pt x="795" y="301"/>
                  </a:lnTo>
                  <a:lnTo>
                    <a:pt x="797" y="303"/>
                  </a:lnTo>
                  <a:lnTo>
                    <a:pt x="805" y="308"/>
                  </a:lnTo>
                  <a:lnTo>
                    <a:pt x="811" y="294"/>
                  </a:lnTo>
                  <a:lnTo>
                    <a:pt x="817" y="296"/>
                  </a:lnTo>
                  <a:lnTo>
                    <a:pt x="819" y="301"/>
                  </a:lnTo>
                  <a:lnTo>
                    <a:pt x="825" y="294"/>
                  </a:lnTo>
                  <a:lnTo>
                    <a:pt x="824" y="282"/>
                  </a:lnTo>
                  <a:lnTo>
                    <a:pt x="829" y="276"/>
                  </a:lnTo>
                  <a:lnTo>
                    <a:pt x="837" y="269"/>
                  </a:lnTo>
                  <a:lnTo>
                    <a:pt x="843" y="264"/>
                  </a:lnTo>
                  <a:lnTo>
                    <a:pt x="844" y="257"/>
                  </a:lnTo>
                  <a:lnTo>
                    <a:pt x="850" y="259"/>
                  </a:lnTo>
                  <a:lnTo>
                    <a:pt x="854" y="265"/>
                  </a:lnTo>
                  <a:lnTo>
                    <a:pt x="855" y="259"/>
                  </a:lnTo>
                  <a:lnTo>
                    <a:pt x="859" y="254"/>
                  </a:lnTo>
                  <a:lnTo>
                    <a:pt x="860" y="254"/>
                  </a:lnTo>
                  <a:lnTo>
                    <a:pt x="875" y="249"/>
                  </a:lnTo>
                  <a:lnTo>
                    <a:pt x="884" y="245"/>
                  </a:lnTo>
                  <a:lnTo>
                    <a:pt x="887" y="254"/>
                  </a:lnTo>
                  <a:lnTo>
                    <a:pt x="891" y="253"/>
                  </a:lnTo>
                  <a:lnTo>
                    <a:pt x="893" y="246"/>
                  </a:lnTo>
                  <a:lnTo>
                    <a:pt x="902" y="249"/>
                  </a:lnTo>
                  <a:lnTo>
                    <a:pt x="913" y="248"/>
                  </a:lnTo>
                  <a:lnTo>
                    <a:pt x="917" y="236"/>
                  </a:lnTo>
                  <a:lnTo>
                    <a:pt x="925" y="243"/>
                  </a:lnTo>
                  <a:lnTo>
                    <a:pt x="929" y="252"/>
                  </a:lnTo>
                  <a:lnTo>
                    <a:pt x="935" y="242"/>
                  </a:lnTo>
                  <a:lnTo>
                    <a:pt x="935" y="234"/>
                  </a:lnTo>
                  <a:lnTo>
                    <a:pt x="926" y="229"/>
                  </a:lnTo>
                  <a:lnTo>
                    <a:pt x="929" y="222"/>
                  </a:lnTo>
                  <a:lnTo>
                    <a:pt x="938" y="227"/>
                  </a:lnTo>
                  <a:lnTo>
                    <a:pt x="953" y="221"/>
                  </a:lnTo>
                  <a:lnTo>
                    <a:pt x="965" y="223"/>
                  </a:lnTo>
                  <a:lnTo>
                    <a:pt x="989" y="230"/>
                  </a:lnTo>
                  <a:lnTo>
                    <a:pt x="1011" y="240"/>
                  </a:lnTo>
                  <a:lnTo>
                    <a:pt x="1033" y="248"/>
                  </a:lnTo>
                  <a:lnTo>
                    <a:pt x="1045" y="253"/>
                  </a:lnTo>
                  <a:lnTo>
                    <a:pt x="1051" y="259"/>
                  </a:lnTo>
                  <a:lnTo>
                    <a:pt x="1054" y="267"/>
                  </a:lnTo>
                  <a:lnTo>
                    <a:pt x="1060" y="272"/>
                  </a:lnTo>
                  <a:lnTo>
                    <a:pt x="1059" y="264"/>
                  </a:lnTo>
                  <a:lnTo>
                    <a:pt x="1060" y="259"/>
                  </a:lnTo>
                  <a:lnTo>
                    <a:pt x="1066" y="265"/>
                  </a:lnTo>
                  <a:lnTo>
                    <a:pt x="1079" y="273"/>
                  </a:lnTo>
                  <a:lnTo>
                    <a:pt x="1082" y="275"/>
                  </a:lnTo>
                  <a:lnTo>
                    <a:pt x="1093" y="281"/>
                  </a:lnTo>
                  <a:lnTo>
                    <a:pt x="1100" y="289"/>
                  </a:lnTo>
                  <a:lnTo>
                    <a:pt x="1118" y="290"/>
                  </a:lnTo>
                  <a:lnTo>
                    <a:pt x="1133" y="288"/>
                  </a:lnTo>
                  <a:lnTo>
                    <a:pt x="1138" y="295"/>
                  </a:lnTo>
                  <a:lnTo>
                    <a:pt x="1135" y="302"/>
                  </a:lnTo>
                  <a:lnTo>
                    <a:pt x="1142" y="300"/>
                  </a:lnTo>
                  <a:lnTo>
                    <a:pt x="1151" y="296"/>
                  </a:lnTo>
                  <a:lnTo>
                    <a:pt x="1166" y="299"/>
                  </a:lnTo>
                  <a:lnTo>
                    <a:pt x="1180" y="299"/>
                  </a:lnTo>
                  <a:lnTo>
                    <a:pt x="1184" y="290"/>
                  </a:lnTo>
                  <a:lnTo>
                    <a:pt x="1183" y="284"/>
                  </a:lnTo>
                  <a:lnTo>
                    <a:pt x="1189" y="284"/>
                  </a:lnTo>
                  <a:lnTo>
                    <a:pt x="1193" y="287"/>
                  </a:lnTo>
                  <a:lnTo>
                    <a:pt x="1199" y="287"/>
                  </a:lnTo>
                  <a:lnTo>
                    <a:pt x="1207" y="285"/>
                  </a:lnTo>
                  <a:lnTo>
                    <a:pt x="1210" y="285"/>
                  </a:lnTo>
                  <a:lnTo>
                    <a:pt x="1210" y="291"/>
                  </a:lnTo>
                  <a:lnTo>
                    <a:pt x="1208" y="295"/>
                  </a:lnTo>
                  <a:lnTo>
                    <a:pt x="1203" y="309"/>
                  </a:lnTo>
                  <a:lnTo>
                    <a:pt x="1204" y="318"/>
                  </a:lnTo>
                  <a:lnTo>
                    <a:pt x="1207" y="330"/>
                  </a:lnTo>
                  <a:lnTo>
                    <a:pt x="1209" y="337"/>
                  </a:lnTo>
                  <a:lnTo>
                    <a:pt x="1207" y="345"/>
                  </a:lnTo>
                  <a:lnTo>
                    <a:pt x="1198" y="361"/>
                  </a:lnTo>
                  <a:lnTo>
                    <a:pt x="1190" y="372"/>
                  </a:lnTo>
                  <a:lnTo>
                    <a:pt x="1178" y="381"/>
                  </a:lnTo>
                  <a:lnTo>
                    <a:pt x="1165" y="389"/>
                  </a:lnTo>
                  <a:lnTo>
                    <a:pt x="1154" y="395"/>
                  </a:lnTo>
                  <a:lnTo>
                    <a:pt x="1145" y="407"/>
                  </a:lnTo>
                  <a:lnTo>
                    <a:pt x="1136" y="416"/>
                  </a:lnTo>
                  <a:lnTo>
                    <a:pt x="1118" y="425"/>
                  </a:lnTo>
                  <a:lnTo>
                    <a:pt x="1101" y="428"/>
                  </a:lnTo>
                  <a:lnTo>
                    <a:pt x="1089" y="431"/>
                  </a:lnTo>
                  <a:lnTo>
                    <a:pt x="1078" y="441"/>
                  </a:lnTo>
                  <a:lnTo>
                    <a:pt x="1066" y="459"/>
                  </a:lnTo>
                  <a:lnTo>
                    <a:pt x="1058" y="480"/>
                  </a:lnTo>
                  <a:lnTo>
                    <a:pt x="1051" y="500"/>
                  </a:lnTo>
                  <a:lnTo>
                    <a:pt x="1041" y="519"/>
                  </a:lnTo>
                  <a:lnTo>
                    <a:pt x="1029" y="537"/>
                  </a:lnTo>
                  <a:lnTo>
                    <a:pt x="1017" y="554"/>
                  </a:lnTo>
                  <a:lnTo>
                    <a:pt x="1010" y="578"/>
                  </a:lnTo>
                  <a:lnTo>
                    <a:pt x="1015" y="593"/>
                  </a:lnTo>
                  <a:lnTo>
                    <a:pt x="1019" y="598"/>
                  </a:lnTo>
                  <a:lnTo>
                    <a:pt x="1024" y="612"/>
                  </a:lnTo>
                  <a:lnTo>
                    <a:pt x="1021" y="630"/>
                  </a:lnTo>
                  <a:lnTo>
                    <a:pt x="1013" y="644"/>
                  </a:lnTo>
                  <a:lnTo>
                    <a:pt x="1017" y="661"/>
                  </a:lnTo>
                  <a:lnTo>
                    <a:pt x="1028" y="685"/>
                  </a:lnTo>
                  <a:lnTo>
                    <a:pt x="1036" y="706"/>
                  </a:lnTo>
                  <a:lnTo>
                    <a:pt x="1041" y="724"/>
                  </a:lnTo>
                  <a:lnTo>
                    <a:pt x="1039" y="740"/>
                  </a:lnTo>
                  <a:lnTo>
                    <a:pt x="1030" y="758"/>
                  </a:lnTo>
                  <a:lnTo>
                    <a:pt x="1019" y="772"/>
                  </a:lnTo>
                  <a:lnTo>
                    <a:pt x="1013" y="782"/>
                  </a:lnTo>
                  <a:lnTo>
                    <a:pt x="1000" y="802"/>
                  </a:lnTo>
                  <a:lnTo>
                    <a:pt x="991" y="811"/>
                  </a:lnTo>
                  <a:lnTo>
                    <a:pt x="987" y="828"/>
                  </a:lnTo>
                  <a:lnTo>
                    <a:pt x="987" y="857"/>
                  </a:lnTo>
                  <a:lnTo>
                    <a:pt x="989" y="877"/>
                  </a:lnTo>
                  <a:lnTo>
                    <a:pt x="995" y="896"/>
                  </a:lnTo>
                  <a:lnTo>
                    <a:pt x="1010" y="910"/>
                  </a:lnTo>
                  <a:lnTo>
                    <a:pt x="1018" y="914"/>
                  </a:lnTo>
                  <a:lnTo>
                    <a:pt x="1023" y="920"/>
                  </a:lnTo>
                  <a:lnTo>
                    <a:pt x="1029" y="947"/>
                  </a:lnTo>
                  <a:lnTo>
                    <a:pt x="1027" y="968"/>
                  </a:lnTo>
                  <a:lnTo>
                    <a:pt x="1021" y="989"/>
                  </a:lnTo>
                  <a:lnTo>
                    <a:pt x="1011" y="1003"/>
                  </a:lnTo>
                  <a:lnTo>
                    <a:pt x="998" y="1010"/>
                  </a:lnTo>
                  <a:lnTo>
                    <a:pt x="986" y="1013"/>
                  </a:lnTo>
                  <a:lnTo>
                    <a:pt x="968" y="1013"/>
                  </a:lnTo>
                  <a:lnTo>
                    <a:pt x="953" y="1019"/>
                  </a:lnTo>
                  <a:lnTo>
                    <a:pt x="934" y="1026"/>
                  </a:lnTo>
                  <a:lnTo>
                    <a:pt x="920" y="1026"/>
                  </a:lnTo>
                  <a:lnTo>
                    <a:pt x="911" y="1021"/>
                  </a:lnTo>
                  <a:lnTo>
                    <a:pt x="908" y="1019"/>
                  </a:lnTo>
                  <a:lnTo>
                    <a:pt x="899" y="1013"/>
                  </a:lnTo>
                  <a:lnTo>
                    <a:pt x="890" y="1008"/>
                  </a:lnTo>
                  <a:lnTo>
                    <a:pt x="875" y="1007"/>
                  </a:lnTo>
                  <a:lnTo>
                    <a:pt x="857" y="1010"/>
                  </a:lnTo>
                  <a:lnTo>
                    <a:pt x="843" y="1013"/>
                  </a:lnTo>
                  <a:lnTo>
                    <a:pt x="823" y="1020"/>
                  </a:lnTo>
                  <a:lnTo>
                    <a:pt x="809" y="1034"/>
                  </a:lnTo>
                  <a:lnTo>
                    <a:pt x="796" y="1050"/>
                  </a:lnTo>
                  <a:lnTo>
                    <a:pt x="784" y="1068"/>
                  </a:lnTo>
                  <a:lnTo>
                    <a:pt x="769" y="1085"/>
                  </a:lnTo>
                  <a:lnTo>
                    <a:pt x="765" y="1087"/>
                  </a:lnTo>
                  <a:lnTo>
                    <a:pt x="748" y="1100"/>
                  </a:lnTo>
                  <a:lnTo>
                    <a:pt x="733" y="1116"/>
                  </a:lnTo>
                  <a:lnTo>
                    <a:pt x="723" y="1124"/>
                  </a:lnTo>
                  <a:lnTo>
                    <a:pt x="710" y="1132"/>
                  </a:lnTo>
                  <a:lnTo>
                    <a:pt x="695" y="1133"/>
                  </a:lnTo>
                  <a:lnTo>
                    <a:pt x="680" y="1138"/>
                  </a:lnTo>
                  <a:lnTo>
                    <a:pt x="668" y="1145"/>
                  </a:lnTo>
                  <a:lnTo>
                    <a:pt x="656" y="1151"/>
                  </a:lnTo>
                  <a:lnTo>
                    <a:pt x="649" y="1152"/>
                  </a:lnTo>
                  <a:lnTo>
                    <a:pt x="634" y="1154"/>
                  </a:lnTo>
                  <a:lnTo>
                    <a:pt x="614" y="1159"/>
                  </a:lnTo>
                  <a:lnTo>
                    <a:pt x="597" y="1164"/>
                  </a:lnTo>
                  <a:lnTo>
                    <a:pt x="579" y="1178"/>
                  </a:lnTo>
                  <a:lnTo>
                    <a:pt x="569" y="1199"/>
                  </a:lnTo>
                  <a:lnTo>
                    <a:pt x="563" y="1223"/>
                  </a:lnTo>
                  <a:lnTo>
                    <a:pt x="555" y="1262"/>
                  </a:lnTo>
                  <a:lnTo>
                    <a:pt x="548" y="1278"/>
                  </a:lnTo>
                  <a:lnTo>
                    <a:pt x="547" y="1285"/>
                  </a:lnTo>
                  <a:lnTo>
                    <a:pt x="539" y="1301"/>
                  </a:lnTo>
                  <a:lnTo>
                    <a:pt x="532" y="1318"/>
                  </a:lnTo>
                  <a:lnTo>
                    <a:pt x="529" y="1336"/>
                  </a:lnTo>
                  <a:lnTo>
                    <a:pt x="518" y="1360"/>
                  </a:lnTo>
                  <a:lnTo>
                    <a:pt x="505" y="1379"/>
                  </a:lnTo>
                  <a:lnTo>
                    <a:pt x="494" y="1395"/>
                  </a:lnTo>
                  <a:lnTo>
                    <a:pt x="488" y="1414"/>
                  </a:lnTo>
                  <a:lnTo>
                    <a:pt x="489" y="1432"/>
                  </a:lnTo>
                  <a:lnTo>
                    <a:pt x="495" y="1447"/>
                  </a:lnTo>
                  <a:lnTo>
                    <a:pt x="497" y="1464"/>
                  </a:lnTo>
                  <a:lnTo>
                    <a:pt x="501" y="1480"/>
                  </a:lnTo>
                  <a:lnTo>
                    <a:pt x="513" y="1493"/>
                  </a:lnTo>
                  <a:lnTo>
                    <a:pt x="520" y="1505"/>
                  </a:lnTo>
                  <a:lnTo>
                    <a:pt x="517" y="1539"/>
                  </a:lnTo>
                  <a:lnTo>
                    <a:pt x="515" y="1573"/>
                  </a:lnTo>
                  <a:lnTo>
                    <a:pt x="513" y="1599"/>
                  </a:lnTo>
                  <a:lnTo>
                    <a:pt x="508" y="1617"/>
                  </a:lnTo>
                  <a:lnTo>
                    <a:pt x="506" y="1626"/>
                  </a:lnTo>
                  <a:lnTo>
                    <a:pt x="503" y="1638"/>
                  </a:lnTo>
                  <a:lnTo>
                    <a:pt x="502" y="1643"/>
                  </a:lnTo>
                  <a:lnTo>
                    <a:pt x="509" y="1650"/>
                  </a:lnTo>
                  <a:close/>
                </a:path>
              </a:pathLst>
            </a:custGeom>
            <a:solidFill>
              <a:srgbClr val="CCFFCC">
                <a:alpha val="50195"/>
              </a:srgbClr>
            </a:solidFill>
            <a:ln w="9525">
              <a:solidFill>
                <a:srgbClr val="000000"/>
              </a:solidFill>
              <a:round/>
              <a:headEnd/>
              <a:tailEnd/>
            </a:ln>
          </p:spPr>
          <p:txBody>
            <a:bodyPr/>
            <a:lstStyle/>
            <a:p>
              <a:endParaRPr lang="es-MX"/>
            </a:p>
          </p:txBody>
        </p:sp>
        <p:sp>
          <p:nvSpPr>
            <p:cNvPr id="11281" name="Freeform 9"/>
            <p:cNvSpPr>
              <a:spLocks noChangeAspect="1"/>
            </p:cNvSpPr>
            <p:nvPr/>
          </p:nvSpPr>
          <p:spPr bwMode="auto">
            <a:xfrm>
              <a:off x="4187" y="1877"/>
              <a:ext cx="869" cy="851"/>
            </a:xfrm>
            <a:custGeom>
              <a:avLst/>
              <a:gdLst>
                <a:gd name="T0" fmla="*/ 103 w 1594"/>
                <a:gd name="T1" fmla="*/ 1049 h 1766"/>
                <a:gd name="T2" fmla="*/ 50 w 1594"/>
                <a:gd name="T3" fmla="*/ 920 h 1766"/>
                <a:gd name="T4" fmla="*/ 67 w 1594"/>
                <a:gd name="T5" fmla="*/ 818 h 1766"/>
                <a:gd name="T6" fmla="*/ 51 w 1594"/>
                <a:gd name="T7" fmla="*/ 705 h 1766"/>
                <a:gd name="T8" fmla="*/ 61 w 1594"/>
                <a:gd name="T9" fmla="*/ 602 h 1766"/>
                <a:gd name="T10" fmla="*/ 30 w 1594"/>
                <a:gd name="T11" fmla="*/ 539 h 1766"/>
                <a:gd name="T12" fmla="*/ 50 w 1594"/>
                <a:gd name="T13" fmla="*/ 424 h 1766"/>
                <a:gd name="T14" fmla="*/ 151 w 1594"/>
                <a:gd name="T15" fmla="*/ 328 h 1766"/>
                <a:gd name="T16" fmla="*/ 231 w 1594"/>
                <a:gd name="T17" fmla="*/ 408 h 1766"/>
                <a:gd name="T18" fmla="*/ 383 w 1594"/>
                <a:gd name="T19" fmla="*/ 369 h 1766"/>
                <a:gd name="T20" fmla="*/ 480 w 1594"/>
                <a:gd name="T21" fmla="*/ 296 h 1766"/>
                <a:gd name="T22" fmla="*/ 477 w 1594"/>
                <a:gd name="T23" fmla="*/ 191 h 1766"/>
                <a:gd name="T24" fmla="*/ 566 w 1594"/>
                <a:gd name="T25" fmla="*/ 162 h 1766"/>
                <a:gd name="T26" fmla="*/ 680 w 1594"/>
                <a:gd name="T27" fmla="*/ 184 h 1766"/>
                <a:gd name="T28" fmla="*/ 818 w 1594"/>
                <a:gd name="T29" fmla="*/ 134 h 1766"/>
                <a:gd name="T30" fmla="*/ 907 w 1594"/>
                <a:gd name="T31" fmla="*/ 42 h 1766"/>
                <a:gd name="T32" fmla="*/ 997 w 1594"/>
                <a:gd name="T33" fmla="*/ 72 h 1766"/>
                <a:gd name="T34" fmla="*/ 1008 w 1594"/>
                <a:gd name="T35" fmla="*/ 166 h 1766"/>
                <a:gd name="T36" fmla="*/ 1116 w 1594"/>
                <a:gd name="T37" fmla="*/ 101 h 1766"/>
                <a:gd name="T38" fmla="*/ 1198 w 1594"/>
                <a:gd name="T39" fmla="*/ 39 h 1766"/>
                <a:gd name="T40" fmla="*/ 1315 w 1594"/>
                <a:gd name="T41" fmla="*/ 38 h 1766"/>
                <a:gd name="T42" fmla="*/ 1402 w 1594"/>
                <a:gd name="T43" fmla="*/ 72 h 1766"/>
                <a:gd name="T44" fmla="*/ 1452 w 1594"/>
                <a:gd name="T45" fmla="*/ 146 h 1766"/>
                <a:gd name="T46" fmla="*/ 1514 w 1594"/>
                <a:gd name="T47" fmla="*/ 260 h 1766"/>
                <a:gd name="T48" fmla="*/ 1524 w 1594"/>
                <a:gd name="T49" fmla="*/ 393 h 1766"/>
                <a:gd name="T50" fmla="*/ 1468 w 1594"/>
                <a:gd name="T51" fmla="*/ 458 h 1766"/>
                <a:gd name="T52" fmla="*/ 1543 w 1594"/>
                <a:gd name="T53" fmla="*/ 548 h 1766"/>
                <a:gd name="T54" fmla="*/ 1516 w 1594"/>
                <a:gd name="T55" fmla="*/ 673 h 1766"/>
                <a:gd name="T56" fmla="*/ 1391 w 1594"/>
                <a:gd name="T57" fmla="*/ 805 h 1766"/>
                <a:gd name="T58" fmla="*/ 1378 w 1594"/>
                <a:gd name="T59" fmla="*/ 741 h 1766"/>
                <a:gd name="T60" fmla="*/ 1336 w 1594"/>
                <a:gd name="T61" fmla="*/ 746 h 1766"/>
                <a:gd name="T62" fmla="*/ 1350 w 1594"/>
                <a:gd name="T63" fmla="*/ 773 h 1766"/>
                <a:gd name="T64" fmla="*/ 1322 w 1594"/>
                <a:gd name="T65" fmla="*/ 815 h 1766"/>
                <a:gd name="T66" fmla="*/ 1319 w 1594"/>
                <a:gd name="T67" fmla="*/ 867 h 1766"/>
                <a:gd name="T68" fmla="*/ 1300 w 1594"/>
                <a:gd name="T69" fmla="*/ 899 h 1766"/>
                <a:gd name="T70" fmla="*/ 1301 w 1594"/>
                <a:gd name="T71" fmla="*/ 940 h 1766"/>
                <a:gd name="T72" fmla="*/ 1307 w 1594"/>
                <a:gd name="T73" fmla="*/ 956 h 1766"/>
                <a:gd name="T74" fmla="*/ 1307 w 1594"/>
                <a:gd name="T75" fmla="*/ 992 h 1766"/>
                <a:gd name="T76" fmla="*/ 1313 w 1594"/>
                <a:gd name="T77" fmla="*/ 1033 h 1766"/>
                <a:gd name="T78" fmla="*/ 1306 w 1594"/>
                <a:gd name="T79" fmla="*/ 1184 h 1766"/>
                <a:gd name="T80" fmla="*/ 1316 w 1594"/>
                <a:gd name="T81" fmla="*/ 1352 h 1766"/>
                <a:gd name="T82" fmla="*/ 1267 w 1594"/>
                <a:gd name="T83" fmla="*/ 1564 h 1766"/>
                <a:gd name="T84" fmla="*/ 1220 w 1594"/>
                <a:gd name="T85" fmla="*/ 1690 h 1766"/>
                <a:gd name="T86" fmla="*/ 1109 w 1594"/>
                <a:gd name="T87" fmla="*/ 1720 h 1766"/>
                <a:gd name="T88" fmla="*/ 1072 w 1594"/>
                <a:gd name="T89" fmla="*/ 1644 h 1766"/>
                <a:gd name="T90" fmla="*/ 1030 w 1594"/>
                <a:gd name="T91" fmla="*/ 1591 h 1766"/>
                <a:gd name="T92" fmla="*/ 1088 w 1594"/>
                <a:gd name="T93" fmla="*/ 1503 h 1766"/>
                <a:gd name="T94" fmla="*/ 1146 w 1594"/>
                <a:gd name="T95" fmla="*/ 1405 h 1766"/>
                <a:gd name="T96" fmla="*/ 1039 w 1594"/>
                <a:gd name="T97" fmla="*/ 1310 h 1766"/>
                <a:gd name="T98" fmla="*/ 913 w 1594"/>
                <a:gd name="T99" fmla="*/ 1304 h 1766"/>
                <a:gd name="T100" fmla="*/ 809 w 1594"/>
                <a:gd name="T101" fmla="*/ 1195 h 1766"/>
                <a:gd name="T102" fmla="*/ 657 w 1594"/>
                <a:gd name="T103" fmla="*/ 1143 h 1766"/>
                <a:gd name="T104" fmla="*/ 525 w 1594"/>
                <a:gd name="T105" fmla="*/ 1127 h 1766"/>
                <a:gd name="T106" fmla="*/ 480 w 1594"/>
                <a:gd name="T107" fmla="*/ 1049 h 1766"/>
                <a:gd name="T108" fmla="*/ 378 w 1594"/>
                <a:gd name="T109" fmla="*/ 1031 h 1766"/>
                <a:gd name="T110" fmla="*/ 267 w 1594"/>
                <a:gd name="T111" fmla="*/ 1107 h 1766"/>
                <a:gd name="T112" fmla="*/ 152 w 1594"/>
                <a:gd name="T113" fmla="*/ 1174 h 1766"/>
                <a:gd name="T114" fmla="*/ 91 w 1594"/>
                <a:gd name="T115" fmla="*/ 1181 h 17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94"/>
                <a:gd name="T175" fmla="*/ 0 h 1766"/>
                <a:gd name="T176" fmla="*/ 1594 w 1594"/>
                <a:gd name="T177" fmla="*/ 1766 h 17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94" h="1766">
                  <a:moveTo>
                    <a:pt x="91" y="1148"/>
                  </a:moveTo>
                  <a:lnTo>
                    <a:pt x="95" y="1132"/>
                  </a:lnTo>
                  <a:lnTo>
                    <a:pt x="99" y="1126"/>
                  </a:lnTo>
                  <a:lnTo>
                    <a:pt x="103" y="1120"/>
                  </a:lnTo>
                  <a:lnTo>
                    <a:pt x="105" y="1111"/>
                  </a:lnTo>
                  <a:lnTo>
                    <a:pt x="104" y="1099"/>
                  </a:lnTo>
                  <a:lnTo>
                    <a:pt x="103" y="1084"/>
                  </a:lnTo>
                  <a:lnTo>
                    <a:pt x="104" y="1071"/>
                  </a:lnTo>
                  <a:lnTo>
                    <a:pt x="107" y="1059"/>
                  </a:lnTo>
                  <a:lnTo>
                    <a:pt x="103" y="1049"/>
                  </a:lnTo>
                  <a:lnTo>
                    <a:pt x="97" y="1043"/>
                  </a:lnTo>
                  <a:lnTo>
                    <a:pt x="89" y="1036"/>
                  </a:lnTo>
                  <a:lnTo>
                    <a:pt x="74" y="1023"/>
                  </a:lnTo>
                  <a:lnTo>
                    <a:pt x="63" y="1012"/>
                  </a:lnTo>
                  <a:lnTo>
                    <a:pt x="54" y="992"/>
                  </a:lnTo>
                  <a:lnTo>
                    <a:pt x="49" y="973"/>
                  </a:lnTo>
                  <a:lnTo>
                    <a:pt x="48" y="967"/>
                  </a:lnTo>
                  <a:lnTo>
                    <a:pt x="48" y="955"/>
                  </a:lnTo>
                  <a:lnTo>
                    <a:pt x="49" y="937"/>
                  </a:lnTo>
                  <a:lnTo>
                    <a:pt x="50" y="920"/>
                  </a:lnTo>
                  <a:lnTo>
                    <a:pt x="54" y="901"/>
                  </a:lnTo>
                  <a:lnTo>
                    <a:pt x="57" y="886"/>
                  </a:lnTo>
                  <a:lnTo>
                    <a:pt x="65" y="880"/>
                  </a:lnTo>
                  <a:lnTo>
                    <a:pt x="73" y="873"/>
                  </a:lnTo>
                  <a:lnTo>
                    <a:pt x="78" y="867"/>
                  </a:lnTo>
                  <a:lnTo>
                    <a:pt x="77" y="856"/>
                  </a:lnTo>
                  <a:lnTo>
                    <a:pt x="69" y="850"/>
                  </a:lnTo>
                  <a:lnTo>
                    <a:pt x="62" y="843"/>
                  </a:lnTo>
                  <a:lnTo>
                    <a:pt x="61" y="831"/>
                  </a:lnTo>
                  <a:lnTo>
                    <a:pt x="67" y="818"/>
                  </a:lnTo>
                  <a:lnTo>
                    <a:pt x="71" y="808"/>
                  </a:lnTo>
                  <a:lnTo>
                    <a:pt x="72" y="800"/>
                  </a:lnTo>
                  <a:lnTo>
                    <a:pt x="71" y="793"/>
                  </a:lnTo>
                  <a:lnTo>
                    <a:pt x="62" y="778"/>
                  </a:lnTo>
                  <a:lnTo>
                    <a:pt x="59" y="772"/>
                  </a:lnTo>
                  <a:lnTo>
                    <a:pt x="56" y="760"/>
                  </a:lnTo>
                  <a:lnTo>
                    <a:pt x="57" y="751"/>
                  </a:lnTo>
                  <a:lnTo>
                    <a:pt x="63" y="735"/>
                  </a:lnTo>
                  <a:lnTo>
                    <a:pt x="62" y="712"/>
                  </a:lnTo>
                  <a:lnTo>
                    <a:pt x="51" y="705"/>
                  </a:lnTo>
                  <a:lnTo>
                    <a:pt x="41" y="695"/>
                  </a:lnTo>
                  <a:lnTo>
                    <a:pt x="35" y="680"/>
                  </a:lnTo>
                  <a:lnTo>
                    <a:pt x="39" y="657"/>
                  </a:lnTo>
                  <a:lnTo>
                    <a:pt x="42" y="652"/>
                  </a:lnTo>
                  <a:lnTo>
                    <a:pt x="53" y="639"/>
                  </a:lnTo>
                  <a:lnTo>
                    <a:pt x="68" y="627"/>
                  </a:lnTo>
                  <a:lnTo>
                    <a:pt x="75" y="623"/>
                  </a:lnTo>
                  <a:lnTo>
                    <a:pt x="81" y="614"/>
                  </a:lnTo>
                  <a:lnTo>
                    <a:pt x="74" y="605"/>
                  </a:lnTo>
                  <a:lnTo>
                    <a:pt x="61" y="602"/>
                  </a:lnTo>
                  <a:lnTo>
                    <a:pt x="48" y="596"/>
                  </a:lnTo>
                  <a:lnTo>
                    <a:pt x="48" y="586"/>
                  </a:lnTo>
                  <a:lnTo>
                    <a:pt x="57" y="579"/>
                  </a:lnTo>
                  <a:lnTo>
                    <a:pt x="71" y="573"/>
                  </a:lnTo>
                  <a:lnTo>
                    <a:pt x="78" y="568"/>
                  </a:lnTo>
                  <a:lnTo>
                    <a:pt x="80" y="560"/>
                  </a:lnTo>
                  <a:lnTo>
                    <a:pt x="78" y="555"/>
                  </a:lnTo>
                  <a:lnTo>
                    <a:pt x="67" y="548"/>
                  </a:lnTo>
                  <a:lnTo>
                    <a:pt x="49" y="543"/>
                  </a:lnTo>
                  <a:lnTo>
                    <a:pt x="30" y="539"/>
                  </a:lnTo>
                  <a:lnTo>
                    <a:pt x="15" y="534"/>
                  </a:lnTo>
                  <a:lnTo>
                    <a:pt x="6" y="526"/>
                  </a:lnTo>
                  <a:lnTo>
                    <a:pt x="0" y="515"/>
                  </a:lnTo>
                  <a:lnTo>
                    <a:pt x="2" y="501"/>
                  </a:lnTo>
                  <a:lnTo>
                    <a:pt x="13" y="492"/>
                  </a:lnTo>
                  <a:lnTo>
                    <a:pt x="19" y="473"/>
                  </a:lnTo>
                  <a:lnTo>
                    <a:pt x="27" y="452"/>
                  </a:lnTo>
                  <a:lnTo>
                    <a:pt x="37" y="442"/>
                  </a:lnTo>
                  <a:lnTo>
                    <a:pt x="49" y="432"/>
                  </a:lnTo>
                  <a:lnTo>
                    <a:pt x="50" y="424"/>
                  </a:lnTo>
                  <a:lnTo>
                    <a:pt x="47" y="414"/>
                  </a:lnTo>
                  <a:lnTo>
                    <a:pt x="49" y="402"/>
                  </a:lnTo>
                  <a:lnTo>
                    <a:pt x="60" y="393"/>
                  </a:lnTo>
                  <a:lnTo>
                    <a:pt x="78" y="382"/>
                  </a:lnTo>
                  <a:lnTo>
                    <a:pt x="95" y="372"/>
                  </a:lnTo>
                  <a:lnTo>
                    <a:pt x="114" y="362"/>
                  </a:lnTo>
                  <a:lnTo>
                    <a:pt x="126" y="348"/>
                  </a:lnTo>
                  <a:lnTo>
                    <a:pt x="129" y="336"/>
                  </a:lnTo>
                  <a:lnTo>
                    <a:pt x="137" y="326"/>
                  </a:lnTo>
                  <a:lnTo>
                    <a:pt x="151" y="328"/>
                  </a:lnTo>
                  <a:lnTo>
                    <a:pt x="158" y="328"/>
                  </a:lnTo>
                  <a:lnTo>
                    <a:pt x="173" y="332"/>
                  </a:lnTo>
                  <a:lnTo>
                    <a:pt x="185" y="342"/>
                  </a:lnTo>
                  <a:lnTo>
                    <a:pt x="187" y="351"/>
                  </a:lnTo>
                  <a:lnTo>
                    <a:pt x="192" y="365"/>
                  </a:lnTo>
                  <a:lnTo>
                    <a:pt x="195" y="376"/>
                  </a:lnTo>
                  <a:lnTo>
                    <a:pt x="201" y="383"/>
                  </a:lnTo>
                  <a:lnTo>
                    <a:pt x="209" y="390"/>
                  </a:lnTo>
                  <a:lnTo>
                    <a:pt x="219" y="400"/>
                  </a:lnTo>
                  <a:lnTo>
                    <a:pt x="231" y="408"/>
                  </a:lnTo>
                  <a:lnTo>
                    <a:pt x="255" y="416"/>
                  </a:lnTo>
                  <a:lnTo>
                    <a:pt x="276" y="422"/>
                  </a:lnTo>
                  <a:lnTo>
                    <a:pt x="296" y="424"/>
                  </a:lnTo>
                  <a:lnTo>
                    <a:pt x="308" y="417"/>
                  </a:lnTo>
                  <a:lnTo>
                    <a:pt x="324" y="399"/>
                  </a:lnTo>
                  <a:lnTo>
                    <a:pt x="337" y="387"/>
                  </a:lnTo>
                  <a:lnTo>
                    <a:pt x="341" y="381"/>
                  </a:lnTo>
                  <a:lnTo>
                    <a:pt x="355" y="376"/>
                  </a:lnTo>
                  <a:lnTo>
                    <a:pt x="369" y="372"/>
                  </a:lnTo>
                  <a:lnTo>
                    <a:pt x="383" y="369"/>
                  </a:lnTo>
                  <a:lnTo>
                    <a:pt x="398" y="372"/>
                  </a:lnTo>
                  <a:lnTo>
                    <a:pt x="409" y="376"/>
                  </a:lnTo>
                  <a:lnTo>
                    <a:pt x="425" y="374"/>
                  </a:lnTo>
                  <a:lnTo>
                    <a:pt x="433" y="364"/>
                  </a:lnTo>
                  <a:lnTo>
                    <a:pt x="440" y="351"/>
                  </a:lnTo>
                  <a:lnTo>
                    <a:pt x="457" y="339"/>
                  </a:lnTo>
                  <a:lnTo>
                    <a:pt x="469" y="328"/>
                  </a:lnTo>
                  <a:lnTo>
                    <a:pt x="474" y="312"/>
                  </a:lnTo>
                  <a:lnTo>
                    <a:pt x="475" y="308"/>
                  </a:lnTo>
                  <a:lnTo>
                    <a:pt x="480" y="296"/>
                  </a:lnTo>
                  <a:lnTo>
                    <a:pt x="485" y="282"/>
                  </a:lnTo>
                  <a:lnTo>
                    <a:pt x="492" y="273"/>
                  </a:lnTo>
                  <a:lnTo>
                    <a:pt x="500" y="267"/>
                  </a:lnTo>
                  <a:lnTo>
                    <a:pt x="500" y="256"/>
                  </a:lnTo>
                  <a:lnTo>
                    <a:pt x="503" y="242"/>
                  </a:lnTo>
                  <a:lnTo>
                    <a:pt x="501" y="231"/>
                  </a:lnTo>
                  <a:lnTo>
                    <a:pt x="495" y="222"/>
                  </a:lnTo>
                  <a:lnTo>
                    <a:pt x="487" y="213"/>
                  </a:lnTo>
                  <a:lnTo>
                    <a:pt x="482" y="201"/>
                  </a:lnTo>
                  <a:lnTo>
                    <a:pt x="477" y="191"/>
                  </a:lnTo>
                  <a:lnTo>
                    <a:pt x="477" y="179"/>
                  </a:lnTo>
                  <a:lnTo>
                    <a:pt x="487" y="168"/>
                  </a:lnTo>
                  <a:lnTo>
                    <a:pt x="495" y="161"/>
                  </a:lnTo>
                  <a:lnTo>
                    <a:pt x="506" y="149"/>
                  </a:lnTo>
                  <a:lnTo>
                    <a:pt x="519" y="138"/>
                  </a:lnTo>
                  <a:lnTo>
                    <a:pt x="534" y="135"/>
                  </a:lnTo>
                  <a:lnTo>
                    <a:pt x="543" y="142"/>
                  </a:lnTo>
                  <a:lnTo>
                    <a:pt x="548" y="150"/>
                  </a:lnTo>
                  <a:lnTo>
                    <a:pt x="555" y="160"/>
                  </a:lnTo>
                  <a:lnTo>
                    <a:pt x="566" y="162"/>
                  </a:lnTo>
                  <a:lnTo>
                    <a:pt x="582" y="161"/>
                  </a:lnTo>
                  <a:lnTo>
                    <a:pt x="597" y="156"/>
                  </a:lnTo>
                  <a:lnTo>
                    <a:pt x="613" y="158"/>
                  </a:lnTo>
                  <a:lnTo>
                    <a:pt x="618" y="161"/>
                  </a:lnTo>
                  <a:lnTo>
                    <a:pt x="623" y="168"/>
                  </a:lnTo>
                  <a:lnTo>
                    <a:pt x="631" y="177"/>
                  </a:lnTo>
                  <a:lnTo>
                    <a:pt x="645" y="184"/>
                  </a:lnTo>
                  <a:lnTo>
                    <a:pt x="657" y="189"/>
                  </a:lnTo>
                  <a:lnTo>
                    <a:pt x="666" y="185"/>
                  </a:lnTo>
                  <a:lnTo>
                    <a:pt x="680" y="184"/>
                  </a:lnTo>
                  <a:lnTo>
                    <a:pt x="689" y="179"/>
                  </a:lnTo>
                  <a:lnTo>
                    <a:pt x="699" y="176"/>
                  </a:lnTo>
                  <a:lnTo>
                    <a:pt x="713" y="172"/>
                  </a:lnTo>
                  <a:lnTo>
                    <a:pt x="722" y="162"/>
                  </a:lnTo>
                  <a:lnTo>
                    <a:pt x="734" y="152"/>
                  </a:lnTo>
                  <a:lnTo>
                    <a:pt x="749" y="146"/>
                  </a:lnTo>
                  <a:lnTo>
                    <a:pt x="756" y="142"/>
                  </a:lnTo>
                  <a:lnTo>
                    <a:pt x="770" y="138"/>
                  </a:lnTo>
                  <a:lnTo>
                    <a:pt x="800" y="134"/>
                  </a:lnTo>
                  <a:lnTo>
                    <a:pt x="818" y="134"/>
                  </a:lnTo>
                  <a:lnTo>
                    <a:pt x="829" y="131"/>
                  </a:lnTo>
                  <a:lnTo>
                    <a:pt x="836" y="124"/>
                  </a:lnTo>
                  <a:lnTo>
                    <a:pt x="842" y="113"/>
                  </a:lnTo>
                  <a:lnTo>
                    <a:pt x="842" y="106"/>
                  </a:lnTo>
                  <a:lnTo>
                    <a:pt x="841" y="99"/>
                  </a:lnTo>
                  <a:lnTo>
                    <a:pt x="852" y="94"/>
                  </a:lnTo>
                  <a:lnTo>
                    <a:pt x="866" y="89"/>
                  </a:lnTo>
                  <a:lnTo>
                    <a:pt x="881" y="77"/>
                  </a:lnTo>
                  <a:lnTo>
                    <a:pt x="896" y="58"/>
                  </a:lnTo>
                  <a:lnTo>
                    <a:pt x="907" y="42"/>
                  </a:lnTo>
                  <a:lnTo>
                    <a:pt x="912" y="34"/>
                  </a:lnTo>
                  <a:lnTo>
                    <a:pt x="922" y="38"/>
                  </a:lnTo>
                  <a:lnTo>
                    <a:pt x="931" y="39"/>
                  </a:lnTo>
                  <a:lnTo>
                    <a:pt x="944" y="36"/>
                  </a:lnTo>
                  <a:lnTo>
                    <a:pt x="955" y="40"/>
                  </a:lnTo>
                  <a:lnTo>
                    <a:pt x="962" y="46"/>
                  </a:lnTo>
                  <a:lnTo>
                    <a:pt x="971" y="54"/>
                  </a:lnTo>
                  <a:lnTo>
                    <a:pt x="980" y="57"/>
                  </a:lnTo>
                  <a:lnTo>
                    <a:pt x="988" y="62"/>
                  </a:lnTo>
                  <a:lnTo>
                    <a:pt x="997" y="72"/>
                  </a:lnTo>
                  <a:lnTo>
                    <a:pt x="1000" y="84"/>
                  </a:lnTo>
                  <a:lnTo>
                    <a:pt x="998" y="92"/>
                  </a:lnTo>
                  <a:lnTo>
                    <a:pt x="997" y="104"/>
                  </a:lnTo>
                  <a:lnTo>
                    <a:pt x="1000" y="112"/>
                  </a:lnTo>
                  <a:lnTo>
                    <a:pt x="1009" y="114"/>
                  </a:lnTo>
                  <a:lnTo>
                    <a:pt x="1018" y="119"/>
                  </a:lnTo>
                  <a:lnTo>
                    <a:pt x="1019" y="132"/>
                  </a:lnTo>
                  <a:lnTo>
                    <a:pt x="1013" y="149"/>
                  </a:lnTo>
                  <a:lnTo>
                    <a:pt x="1010" y="159"/>
                  </a:lnTo>
                  <a:lnTo>
                    <a:pt x="1008" y="166"/>
                  </a:lnTo>
                  <a:lnTo>
                    <a:pt x="1010" y="171"/>
                  </a:lnTo>
                  <a:lnTo>
                    <a:pt x="1020" y="173"/>
                  </a:lnTo>
                  <a:lnTo>
                    <a:pt x="1030" y="173"/>
                  </a:lnTo>
                  <a:lnTo>
                    <a:pt x="1045" y="171"/>
                  </a:lnTo>
                  <a:lnTo>
                    <a:pt x="1066" y="162"/>
                  </a:lnTo>
                  <a:lnTo>
                    <a:pt x="1079" y="150"/>
                  </a:lnTo>
                  <a:lnTo>
                    <a:pt x="1090" y="130"/>
                  </a:lnTo>
                  <a:lnTo>
                    <a:pt x="1093" y="105"/>
                  </a:lnTo>
                  <a:lnTo>
                    <a:pt x="1102" y="98"/>
                  </a:lnTo>
                  <a:lnTo>
                    <a:pt x="1116" y="101"/>
                  </a:lnTo>
                  <a:lnTo>
                    <a:pt x="1130" y="102"/>
                  </a:lnTo>
                  <a:lnTo>
                    <a:pt x="1140" y="101"/>
                  </a:lnTo>
                  <a:lnTo>
                    <a:pt x="1141" y="101"/>
                  </a:lnTo>
                  <a:lnTo>
                    <a:pt x="1154" y="92"/>
                  </a:lnTo>
                  <a:lnTo>
                    <a:pt x="1162" y="70"/>
                  </a:lnTo>
                  <a:lnTo>
                    <a:pt x="1162" y="56"/>
                  </a:lnTo>
                  <a:lnTo>
                    <a:pt x="1169" y="48"/>
                  </a:lnTo>
                  <a:lnTo>
                    <a:pt x="1178" y="48"/>
                  </a:lnTo>
                  <a:lnTo>
                    <a:pt x="1190" y="46"/>
                  </a:lnTo>
                  <a:lnTo>
                    <a:pt x="1198" y="39"/>
                  </a:lnTo>
                  <a:lnTo>
                    <a:pt x="1199" y="29"/>
                  </a:lnTo>
                  <a:lnTo>
                    <a:pt x="1206" y="22"/>
                  </a:lnTo>
                  <a:lnTo>
                    <a:pt x="1218" y="16"/>
                  </a:lnTo>
                  <a:lnTo>
                    <a:pt x="1229" y="6"/>
                  </a:lnTo>
                  <a:lnTo>
                    <a:pt x="1243" y="0"/>
                  </a:lnTo>
                  <a:lnTo>
                    <a:pt x="1264" y="5"/>
                  </a:lnTo>
                  <a:lnTo>
                    <a:pt x="1273" y="20"/>
                  </a:lnTo>
                  <a:lnTo>
                    <a:pt x="1289" y="27"/>
                  </a:lnTo>
                  <a:lnTo>
                    <a:pt x="1303" y="30"/>
                  </a:lnTo>
                  <a:lnTo>
                    <a:pt x="1315" y="38"/>
                  </a:lnTo>
                  <a:lnTo>
                    <a:pt x="1320" y="41"/>
                  </a:lnTo>
                  <a:lnTo>
                    <a:pt x="1336" y="38"/>
                  </a:lnTo>
                  <a:lnTo>
                    <a:pt x="1354" y="44"/>
                  </a:lnTo>
                  <a:lnTo>
                    <a:pt x="1363" y="51"/>
                  </a:lnTo>
                  <a:lnTo>
                    <a:pt x="1370" y="66"/>
                  </a:lnTo>
                  <a:lnTo>
                    <a:pt x="1380" y="72"/>
                  </a:lnTo>
                  <a:lnTo>
                    <a:pt x="1386" y="60"/>
                  </a:lnTo>
                  <a:lnTo>
                    <a:pt x="1397" y="53"/>
                  </a:lnTo>
                  <a:lnTo>
                    <a:pt x="1400" y="59"/>
                  </a:lnTo>
                  <a:lnTo>
                    <a:pt x="1402" y="72"/>
                  </a:lnTo>
                  <a:lnTo>
                    <a:pt x="1404" y="88"/>
                  </a:lnTo>
                  <a:lnTo>
                    <a:pt x="1414" y="100"/>
                  </a:lnTo>
                  <a:lnTo>
                    <a:pt x="1426" y="100"/>
                  </a:lnTo>
                  <a:lnTo>
                    <a:pt x="1434" y="93"/>
                  </a:lnTo>
                  <a:lnTo>
                    <a:pt x="1436" y="99"/>
                  </a:lnTo>
                  <a:lnTo>
                    <a:pt x="1436" y="113"/>
                  </a:lnTo>
                  <a:lnTo>
                    <a:pt x="1440" y="123"/>
                  </a:lnTo>
                  <a:lnTo>
                    <a:pt x="1450" y="137"/>
                  </a:lnTo>
                  <a:lnTo>
                    <a:pt x="1451" y="141"/>
                  </a:lnTo>
                  <a:lnTo>
                    <a:pt x="1452" y="146"/>
                  </a:lnTo>
                  <a:lnTo>
                    <a:pt x="1459" y="156"/>
                  </a:lnTo>
                  <a:lnTo>
                    <a:pt x="1469" y="166"/>
                  </a:lnTo>
                  <a:lnTo>
                    <a:pt x="1482" y="176"/>
                  </a:lnTo>
                  <a:lnTo>
                    <a:pt x="1488" y="183"/>
                  </a:lnTo>
                  <a:lnTo>
                    <a:pt x="1481" y="196"/>
                  </a:lnTo>
                  <a:lnTo>
                    <a:pt x="1480" y="207"/>
                  </a:lnTo>
                  <a:lnTo>
                    <a:pt x="1482" y="224"/>
                  </a:lnTo>
                  <a:lnTo>
                    <a:pt x="1489" y="237"/>
                  </a:lnTo>
                  <a:lnTo>
                    <a:pt x="1501" y="248"/>
                  </a:lnTo>
                  <a:lnTo>
                    <a:pt x="1514" y="260"/>
                  </a:lnTo>
                  <a:lnTo>
                    <a:pt x="1525" y="272"/>
                  </a:lnTo>
                  <a:lnTo>
                    <a:pt x="1530" y="286"/>
                  </a:lnTo>
                  <a:lnTo>
                    <a:pt x="1528" y="304"/>
                  </a:lnTo>
                  <a:lnTo>
                    <a:pt x="1525" y="315"/>
                  </a:lnTo>
                  <a:lnTo>
                    <a:pt x="1524" y="328"/>
                  </a:lnTo>
                  <a:lnTo>
                    <a:pt x="1528" y="341"/>
                  </a:lnTo>
                  <a:lnTo>
                    <a:pt x="1529" y="354"/>
                  </a:lnTo>
                  <a:lnTo>
                    <a:pt x="1526" y="370"/>
                  </a:lnTo>
                  <a:lnTo>
                    <a:pt x="1526" y="383"/>
                  </a:lnTo>
                  <a:lnTo>
                    <a:pt x="1524" y="393"/>
                  </a:lnTo>
                  <a:lnTo>
                    <a:pt x="1514" y="401"/>
                  </a:lnTo>
                  <a:lnTo>
                    <a:pt x="1500" y="405"/>
                  </a:lnTo>
                  <a:lnTo>
                    <a:pt x="1484" y="407"/>
                  </a:lnTo>
                  <a:lnTo>
                    <a:pt x="1470" y="405"/>
                  </a:lnTo>
                  <a:lnTo>
                    <a:pt x="1456" y="405"/>
                  </a:lnTo>
                  <a:lnTo>
                    <a:pt x="1452" y="410"/>
                  </a:lnTo>
                  <a:lnTo>
                    <a:pt x="1452" y="422"/>
                  </a:lnTo>
                  <a:lnTo>
                    <a:pt x="1453" y="438"/>
                  </a:lnTo>
                  <a:lnTo>
                    <a:pt x="1462" y="450"/>
                  </a:lnTo>
                  <a:lnTo>
                    <a:pt x="1468" y="458"/>
                  </a:lnTo>
                  <a:lnTo>
                    <a:pt x="1475" y="466"/>
                  </a:lnTo>
                  <a:lnTo>
                    <a:pt x="1480" y="479"/>
                  </a:lnTo>
                  <a:lnTo>
                    <a:pt x="1487" y="488"/>
                  </a:lnTo>
                  <a:lnTo>
                    <a:pt x="1487" y="497"/>
                  </a:lnTo>
                  <a:lnTo>
                    <a:pt x="1489" y="509"/>
                  </a:lnTo>
                  <a:lnTo>
                    <a:pt x="1498" y="521"/>
                  </a:lnTo>
                  <a:lnTo>
                    <a:pt x="1510" y="530"/>
                  </a:lnTo>
                  <a:lnTo>
                    <a:pt x="1519" y="538"/>
                  </a:lnTo>
                  <a:lnTo>
                    <a:pt x="1531" y="546"/>
                  </a:lnTo>
                  <a:lnTo>
                    <a:pt x="1543" y="548"/>
                  </a:lnTo>
                  <a:lnTo>
                    <a:pt x="1560" y="544"/>
                  </a:lnTo>
                  <a:lnTo>
                    <a:pt x="1574" y="540"/>
                  </a:lnTo>
                  <a:lnTo>
                    <a:pt x="1594" y="537"/>
                  </a:lnTo>
                  <a:lnTo>
                    <a:pt x="1591" y="542"/>
                  </a:lnTo>
                  <a:lnTo>
                    <a:pt x="1582" y="556"/>
                  </a:lnTo>
                  <a:lnTo>
                    <a:pt x="1571" y="579"/>
                  </a:lnTo>
                  <a:lnTo>
                    <a:pt x="1561" y="599"/>
                  </a:lnTo>
                  <a:lnTo>
                    <a:pt x="1548" y="624"/>
                  </a:lnTo>
                  <a:lnTo>
                    <a:pt x="1532" y="647"/>
                  </a:lnTo>
                  <a:lnTo>
                    <a:pt x="1516" y="673"/>
                  </a:lnTo>
                  <a:lnTo>
                    <a:pt x="1499" y="695"/>
                  </a:lnTo>
                  <a:lnTo>
                    <a:pt x="1483" y="721"/>
                  </a:lnTo>
                  <a:lnTo>
                    <a:pt x="1466" y="745"/>
                  </a:lnTo>
                  <a:lnTo>
                    <a:pt x="1456" y="759"/>
                  </a:lnTo>
                  <a:lnTo>
                    <a:pt x="1453" y="761"/>
                  </a:lnTo>
                  <a:lnTo>
                    <a:pt x="1438" y="777"/>
                  </a:lnTo>
                  <a:lnTo>
                    <a:pt x="1424" y="787"/>
                  </a:lnTo>
                  <a:lnTo>
                    <a:pt x="1412" y="795"/>
                  </a:lnTo>
                  <a:lnTo>
                    <a:pt x="1400" y="801"/>
                  </a:lnTo>
                  <a:lnTo>
                    <a:pt x="1391" y="805"/>
                  </a:lnTo>
                  <a:lnTo>
                    <a:pt x="1390" y="799"/>
                  </a:lnTo>
                  <a:lnTo>
                    <a:pt x="1390" y="788"/>
                  </a:lnTo>
                  <a:lnTo>
                    <a:pt x="1394" y="776"/>
                  </a:lnTo>
                  <a:lnTo>
                    <a:pt x="1400" y="767"/>
                  </a:lnTo>
                  <a:lnTo>
                    <a:pt x="1400" y="755"/>
                  </a:lnTo>
                  <a:lnTo>
                    <a:pt x="1399" y="751"/>
                  </a:lnTo>
                  <a:lnTo>
                    <a:pt x="1393" y="748"/>
                  </a:lnTo>
                  <a:lnTo>
                    <a:pt x="1386" y="749"/>
                  </a:lnTo>
                  <a:lnTo>
                    <a:pt x="1382" y="747"/>
                  </a:lnTo>
                  <a:lnTo>
                    <a:pt x="1378" y="741"/>
                  </a:lnTo>
                  <a:lnTo>
                    <a:pt x="1373" y="735"/>
                  </a:lnTo>
                  <a:lnTo>
                    <a:pt x="1366" y="735"/>
                  </a:lnTo>
                  <a:lnTo>
                    <a:pt x="1360" y="736"/>
                  </a:lnTo>
                  <a:lnTo>
                    <a:pt x="1352" y="741"/>
                  </a:lnTo>
                  <a:lnTo>
                    <a:pt x="1350" y="752"/>
                  </a:lnTo>
                  <a:lnTo>
                    <a:pt x="1348" y="758"/>
                  </a:lnTo>
                  <a:lnTo>
                    <a:pt x="1346" y="760"/>
                  </a:lnTo>
                  <a:lnTo>
                    <a:pt x="1342" y="760"/>
                  </a:lnTo>
                  <a:lnTo>
                    <a:pt x="1336" y="753"/>
                  </a:lnTo>
                  <a:lnTo>
                    <a:pt x="1336" y="746"/>
                  </a:lnTo>
                  <a:lnTo>
                    <a:pt x="1334" y="737"/>
                  </a:lnTo>
                  <a:lnTo>
                    <a:pt x="1331" y="740"/>
                  </a:lnTo>
                  <a:lnTo>
                    <a:pt x="1325" y="745"/>
                  </a:lnTo>
                  <a:lnTo>
                    <a:pt x="1322" y="749"/>
                  </a:lnTo>
                  <a:lnTo>
                    <a:pt x="1324" y="757"/>
                  </a:lnTo>
                  <a:lnTo>
                    <a:pt x="1326" y="764"/>
                  </a:lnTo>
                  <a:lnTo>
                    <a:pt x="1330" y="764"/>
                  </a:lnTo>
                  <a:lnTo>
                    <a:pt x="1336" y="766"/>
                  </a:lnTo>
                  <a:lnTo>
                    <a:pt x="1344" y="771"/>
                  </a:lnTo>
                  <a:lnTo>
                    <a:pt x="1350" y="773"/>
                  </a:lnTo>
                  <a:lnTo>
                    <a:pt x="1354" y="781"/>
                  </a:lnTo>
                  <a:lnTo>
                    <a:pt x="1350" y="793"/>
                  </a:lnTo>
                  <a:lnTo>
                    <a:pt x="1346" y="799"/>
                  </a:lnTo>
                  <a:lnTo>
                    <a:pt x="1345" y="799"/>
                  </a:lnTo>
                  <a:lnTo>
                    <a:pt x="1344" y="802"/>
                  </a:lnTo>
                  <a:lnTo>
                    <a:pt x="1339" y="808"/>
                  </a:lnTo>
                  <a:lnTo>
                    <a:pt x="1336" y="811"/>
                  </a:lnTo>
                  <a:lnTo>
                    <a:pt x="1332" y="812"/>
                  </a:lnTo>
                  <a:lnTo>
                    <a:pt x="1326" y="813"/>
                  </a:lnTo>
                  <a:lnTo>
                    <a:pt x="1322" y="815"/>
                  </a:lnTo>
                  <a:lnTo>
                    <a:pt x="1327" y="818"/>
                  </a:lnTo>
                  <a:lnTo>
                    <a:pt x="1334" y="818"/>
                  </a:lnTo>
                  <a:lnTo>
                    <a:pt x="1338" y="820"/>
                  </a:lnTo>
                  <a:lnTo>
                    <a:pt x="1340" y="824"/>
                  </a:lnTo>
                  <a:lnTo>
                    <a:pt x="1334" y="833"/>
                  </a:lnTo>
                  <a:lnTo>
                    <a:pt x="1327" y="842"/>
                  </a:lnTo>
                  <a:lnTo>
                    <a:pt x="1321" y="850"/>
                  </a:lnTo>
                  <a:lnTo>
                    <a:pt x="1319" y="857"/>
                  </a:lnTo>
                  <a:lnTo>
                    <a:pt x="1319" y="863"/>
                  </a:lnTo>
                  <a:lnTo>
                    <a:pt x="1319" y="867"/>
                  </a:lnTo>
                  <a:lnTo>
                    <a:pt x="1313" y="868"/>
                  </a:lnTo>
                  <a:lnTo>
                    <a:pt x="1304" y="869"/>
                  </a:lnTo>
                  <a:lnTo>
                    <a:pt x="1300" y="874"/>
                  </a:lnTo>
                  <a:lnTo>
                    <a:pt x="1298" y="880"/>
                  </a:lnTo>
                  <a:lnTo>
                    <a:pt x="1296" y="889"/>
                  </a:lnTo>
                  <a:lnTo>
                    <a:pt x="1292" y="895"/>
                  </a:lnTo>
                  <a:lnTo>
                    <a:pt x="1292" y="899"/>
                  </a:lnTo>
                  <a:lnTo>
                    <a:pt x="1292" y="905"/>
                  </a:lnTo>
                  <a:lnTo>
                    <a:pt x="1296" y="904"/>
                  </a:lnTo>
                  <a:lnTo>
                    <a:pt x="1300" y="899"/>
                  </a:lnTo>
                  <a:lnTo>
                    <a:pt x="1303" y="896"/>
                  </a:lnTo>
                  <a:lnTo>
                    <a:pt x="1306" y="896"/>
                  </a:lnTo>
                  <a:lnTo>
                    <a:pt x="1307" y="903"/>
                  </a:lnTo>
                  <a:lnTo>
                    <a:pt x="1308" y="915"/>
                  </a:lnTo>
                  <a:lnTo>
                    <a:pt x="1310" y="928"/>
                  </a:lnTo>
                  <a:lnTo>
                    <a:pt x="1310" y="935"/>
                  </a:lnTo>
                  <a:lnTo>
                    <a:pt x="1310" y="941"/>
                  </a:lnTo>
                  <a:lnTo>
                    <a:pt x="1310" y="945"/>
                  </a:lnTo>
                  <a:lnTo>
                    <a:pt x="1308" y="943"/>
                  </a:lnTo>
                  <a:lnTo>
                    <a:pt x="1301" y="940"/>
                  </a:lnTo>
                  <a:lnTo>
                    <a:pt x="1301" y="937"/>
                  </a:lnTo>
                  <a:lnTo>
                    <a:pt x="1301" y="929"/>
                  </a:lnTo>
                  <a:lnTo>
                    <a:pt x="1300" y="927"/>
                  </a:lnTo>
                  <a:lnTo>
                    <a:pt x="1294" y="928"/>
                  </a:lnTo>
                  <a:lnTo>
                    <a:pt x="1289" y="928"/>
                  </a:lnTo>
                  <a:lnTo>
                    <a:pt x="1290" y="934"/>
                  </a:lnTo>
                  <a:lnTo>
                    <a:pt x="1296" y="940"/>
                  </a:lnTo>
                  <a:lnTo>
                    <a:pt x="1302" y="947"/>
                  </a:lnTo>
                  <a:lnTo>
                    <a:pt x="1306" y="951"/>
                  </a:lnTo>
                  <a:lnTo>
                    <a:pt x="1307" y="956"/>
                  </a:lnTo>
                  <a:lnTo>
                    <a:pt x="1302" y="956"/>
                  </a:lnTo>
                  <a:lnTo>
                    <a:pt x="1296" y="951"/>
                  </a:lnTo>
                  <a:lnTo>
                    <a:pt x="1292" y="955"/>
                  </a:lnTo>
                  <a:lnTo>
                    <a:pt x="1294" y="968"/>
                  </a:lnTo>
                  <a:lnTo>
                    <a:pt x="1296" y="973"/>
                  </a:lnTo>
                  <a:lnTo>
                    <a:pt x="1302" y="973"/>
                  </a:lnTo>
                  <a:lnTo>
                    <a:pt x="1307" y="973"/>
                  </a:lnTo>
                  <a:lnTo>
                    <a:pt x="1309" y="976"/>
                  </a:lnTo>
                  <a:lnTo>
                    <a:pt x="1307" y="983"/>
                  </a:lnTo>
                  <a:lnTo>
                    <a:pt x="1307" y="992"/>
                  </a:lnTo>
                  <a:lnTo>
                    <a:pt x="1304" y="1001"/>
                  </a:lnTo>
                  <a:lnTo>
                    <a:pt x="1301" y="1004"/>
                  </a:lnTo>
                  <a:lnTo>
                    <a:pt x="1301" y="1012"/>
                  </a:lnTo>
                  <a:lnTo>
                    <a:pt x="1304" y="1012"/>
                  </a:lnTo>
                  <a:lnTo>
                    <a:pt x="1310" y="1003"/>
                  </a:lnTo>
                  <a:lnTo>
                    <a:pt x="1314" y="994"/>
                  </a:lnTo>
                  <a:lnTo>
                    <a:pt x="1321" y="979"/>
                  </a:lnTo>
                  <a:lnTo>
                    <a:pt x="1322" y="989"/>
                  </a:lnTo>
                  <a:lnTo>
                    <a:pt x="1319" y="1009"/>
                  </a:lnTo>
                  <a:lnTo>
                    <a:pt x="1313" y="1033"/>
                  </a:lnTo>
                  <a:lnTo>
                    <a:pt x="1308" y="1057"/>
                  </a:lnTo>
                  <a:lnTo>
                    <a:pt x="1307" y="1067"/>
                  </a:lnTo>
                  <a:lnTo>
                    <a:pt x="1306" y="1071"/>
                  </a:lnTo>
                  <a:lnTo>
                    <a:pt x="1302" y="1093"/>
                  </a:lnTo>
                  <a:lnTo>
                    <a:pt x="1298" y="1112"/>
                  </a:lnTo>
                  <a:lnTo>
                    <a:pt x="1298" y="1115"/>
                  </a:lnTo>
                  <a:lnTo>
                    <a:pt x="1294" y="1126"/>
                  </a:lnTo>
                  <a:lnTo>
                    <a:pt x="1300" y="1132"/>
                  </a:lnTo>
                  <a:lnTo>
                    <a:pt x="1301" y="1156"/>
                  </a:lnTo>
                  <a:lnTo>
                    <a:pt x="1306" y="1184"/>
                  </a:lnTo>
                  <a:lnTo>
                    <a:pt x="1307" y="1199"/>
                  </a:lnTo>
                  <a:lnTo>
                    <a:pt x="1306" y="1208"/>
                  </a:lnTo>
                  <a:lnTo>
                    <a:pt x="1307" y="1214"/>
                  </a:lnTo>
                  <a:lnTo>
                    <a:pt x="1312" y="1235"/>
                  </a:lnTo>
                  <a:lnTo>
                    <a:pt x="1313" y="1258"/>
                  </a:lnTo>
                  <a:lnTo>
                    <a:pt x="1316" y="1279"/>
                  </a:lnTo>
                  <a:lnTo>
                    <a:pt x="1322" y="1289"/>
                  </a:lnTo>
                  <a:lnTo>
                    <a:pt x="1326" y="1306"/>
                  </a:lnTo>
                  <a:lnTo>
                    <a:pt x="1321" y="1329"/>
                  </a:lnTo>
                  <a:lnTo>
                    <a:pt x="1316" y="1352"/>
                  </a:lnTo>
                  <a:lnTo>
                    <a:pt x="1312" y="1374"/>
                  </a:lnTo>
                  <a:lnTo>
                    <a:pt x="1303" y="1395"/>
                  </a:lnTo>
                  <a:lnTo>
                    <a:pt x="1294" y="1425"/>
                  </a:lnTo>
                  <a:lnTo>
                    <a:pt x="1290" y="1458"/>
                  </a:lnTo>
                  <a:lnTo>
                    <a:pt x="1284" y="1477"/>
                  </a:lnTo>
                  <a:lnTo>
                    <a:pt x="1285" y="1494"/>
                  </a:lnTo>
                  <a:lnTo>
                    <a:pt x="1282" y="1510"/>
                  </a:lnTo>
                  <a:lnTo>
                    <a:pt x="1273" y="1525"/>
                  </a:lnTo>
                  <a:lnTo>
                    <a:pt x="1267" y="1550"/>
                  </a:lnTo>
                  <a:lnTo>
                    <a:pt x="1267" y="1564"/>
                  </a:lnTo>
                  <a:lnTo>
                    <a:pt x="1270" y="1590"/>
                  </a:lnTo>
                  <a:lnTo>
                    <a:pt x="1273" y="1604"/>
                  </a:lnTo>
                  <a:lnTo>
                    <a:pt x="1272" y="1614"/>
                  </a:lnTo>
                  <a:lnTo>
                    <a:pt x="1280" y="1622"/>
                  </a:lnTo>
                  <a:lnTo>
                    <a:pt x="1282" y="1636"/>
                  </a:lnTo>
                  <a:lnTo>
                    <a:pt x="1271" y="1650"/>
                  </a:lnTo>
                  <a:lnTo>
                    <a:pt x="1258" y="1658"/>
                  </a:lnTo>
                  <a:lnTo>
                    <a:pt x="1244" y="1670"/>
                  </a:lnTo>
                  <a:lnTo>
                    <a:pt x="1232" y="1675"/>
                  </a:lnTo>
                  <a:lnTo>
                    <a:pt x="1220" y="1690"/>
                  </a:lnTo>
                  <a:lnTo>
                    <a:pt x="1201" y="1714"/>
                  </a:lnTo>
                  <a:lnTo>
                    <a:pt x="1193" y="1725"/>
                  </a:lnTo>
                  <a:lnTo>
                    <a:pt x="1187" y="1738"/>
                  </a:lnTo>
                  <a:lnTo>
                    <a:pt x="1183" y="1766"/>
                  </a:lnTo>
                  <a:lnTo>
                    <a:pt x="1177" y="1760"/>
                  </a:lnTo>
                  <a:lnTo>
                    <a:pt x="1164" y="1752"/>
                  </a:lnTo>
                  <a:lnTo>
                    <a:pt x="1151" y="1743"/>
                  </a:lnTo>
                  <a:lnTo>
                    <a:pt x="1136" y="1735"/>
                  </a:lnTo>
                  <a:lnTo>
                    <a:pt x="1123" y="1729"/>
                  </a:lnTo>
                  <a:lnTo>
                    <a:pt x="1109" y="1720"/>
                  </a:lnTo>
                  <a:lnTo>
                    <a:pt x="1096" y="1708"/>
                  </a:lnTo>
                  <a:lnTo>
                    <a:pt x="1094" y="1702"/>
                  </a:lnTo>
                  <a:lnTo>
                    <a:pt x="1093" y="1699"/>
                  </a:lnTo>
                  <a:lnTo>
                    <a:pt x="1094" y="1693"/>
                  </a:lnTo>
                  <a:lnTo>
                    <a:pt x="1096" y="1683"/>
                  </a:lnTo>
                  <a:lnTo>
                    <a:pt x="1096" y="1670"/>
                  </a:lnTo>
                  <a:lnTo>
                    <a:pt x="1091" y="1663"/>
                  </a:lnTo>
                  <a:lnTo>
                    <a:pt x="1081" y="1653"/>
                  </a:lnTo>
                  <a:lnTo>
                    <a:pt x="1075" y="1647"/>
                  </a:lnTo>
                  <a:lnTo>
                    <a:pt x="1072" y="1644"/>
                  </a:lnTo>
                  <a:lnTo>
                    <a:pt x="1066" y="1638"/>
                  </a:lnTo>
                  <a:lnTo>
                    <a:pt x="1056" y="1634"/>
                  </a:lnTo>
                  <a:lnTo>
                    <a:pt x="1048" y="1629"/>
                  </a:lnTo>
                  <a:lnTo>
                    <a:pt x="1046" y="1622"/>
                  </a:lnTo>
                  <a:lnTo>
                    <a:pt x="1044" y="1612"/>
                  </a:lnTo>
                  <a:lnTo>
                    <a:pt x="1044" y="1603"/>
                  </a:lnTo>
                  <a:lnTo>
                    <a:pt x="1040" y="1597"/>
                  </a:lnTo>
                  <a:lnTo>
                    <a:pt x="1033" y="1602"/>
                  </a:lnTo>
                  <a:lnTo>
                    <a:pt x="1028" y="1598"/>
                  </a:lnTo>
                  <a:lnTo>
                    <a:pt x="1030" y="1591"/>
                  </a:lnTo>
                  <a:lnTo>
                    <a:pt x="1031" y="1587"/>
                  </a:lnTo>
                  <a:lnTo>
                    <a:pt x="1034" y="1575"/>
                  </a:lnTo>
                  <a:lnTo>
                    <a:pt x="1037" y="1557"/>
                  </a:lnTo>
                  <a:lnTo>
                    <a:pt x="1038" y="1537"/>
                  </a:lnTo>
                  <a:lnTo>
                    <a:pt x="1044" y="1519"/>
                  </a:lnTo>
                  <a:lnTo>
                    <a:pt x="1051" y="1509"/>
                  </a:lnTo>
                  <a:lnTo>
                    <a:pt x="1062" y="1508"/>
                  </a:lnTo>
                  <a:lnTo>
                    <a:pt x="1074" y="1512"/>
                  </a:lnTo>
                  <a:lnTo>
                    <a:pt x="1084" y="1510"/>
                  </a:lnTo>
                  <a:lnTo>
                    <a:pt x="1088" y="1503"/>
                  </a:lnTo>
                  <a:lnTo>
                    <a:pt x="1087" y="1496"/>
                  </a:lnTo>
                  <a:lnTo>
                    <a:pt x="1086" y="1483"/>
                  </a:lnTo>
                  <a:lnTo>
                    <a:pt x="1087" y="1472"/>
                  </a:lnTo>
                  <a:lnTo>
                    <a:pt x="1097" y="1461"/>
                  </a:lnTo>
                  <a:lnTo>
                    <a:pt x="1104" y="1458"/>
                  </a:lnTo>
                  <a:lnTo>
                    <a:pt x="1112" y="1450"/>
                  </a:lnTo>
                  <a:lnTo>
                    <a:pt x="1120" y="1441"/>
                  </a:lnTo>
                  <a:lnTo>
                    <a:pt x="1126" y="1430"/>
                  </a:lnTo>
                  <a:lnTo>
                    <a:pt x="1136" y="1417"/>
                  </a:lnTo>
                  <a:lnTo>
                    <a:pt x="1146" y="1405"/>
                  </a:lnTo>
                  <a:lnTo>
                    <a:pt x="1152" y="1380"/>
                  </a:lnTo>
                  <a:lnTo>
                    <a:pt x="1150" y="1366"/>
                  </a:lnTo>
                  <a:lnTo>
                    <a:pt x="1144" y="1358"/>
                  </a:lnTo>
                  <a:lnTo>
                    <a:pt x="1134" y="1351"/>
                  </a:lnTo>
                  <a:lnTo>
                    <a:pt x="1124" y="1348"/>
                  </a:lnTo>
                  <a:lnTo>
                    <a:pt x="1109" y="1337"/>
                  </a:lnTo>
                  <a:lnTo>
                    <a:pt x="1086" y="1324"/>
                  </a:lnTo>
                  <a:lnTo>
                    <a:pt x="1072" y="1313"/>
                  </a:lnTo>
                  <a:lnTo>
                    <a:pt x="1055" y="1309"/>
                  </a:lnTo>
                  <a:lnTo>
                    <a:pt x="1039" y="1310"/>
                  </a:lnTo>
                  <a:lnTo>
                    <a:pt x="1037" y="1310"/>
                  </a:lnTo>
                  <a:lnTo>
                    <a:pt x="1025" y="1304"/>
                  </a:lnTo>
                  <a:lnTo>
                    <a:pt x="1014" y="1300"/>
                  </a:lnTo>
                  <a:lnTo>
                    <a:pt x="996" y="1294"/>
                  </a:lnTo>
                  <a:lnTo>
                    <a:pt x="980" y="1291"/>
                  </a:lnTo>
                  <a:lnTo>
                    <a:pt x="965" y="1291"/>
                  </a:lnTo>
                  <a:lnTo>
                    <a:pt x="954" y="1297"/>
                  </a:lnTo>
                  <a:lnTo>
                    <a:pt x="950" y="1303"/>
                  </a:lnTo>
                  <a:lnTo>
                    <a:pt x="930" y="1306"/>
                  </a:lnTo>
                  <a:lnTo>
                    <a:pt x="913" y="1304"/>
                  </a:lnTo>
                  <a:lnTo>
                    <a:pt x="901" y="1292"/>
                  </a:lnTo>
                  <a:lnTo>
                    <a:pt x="900" y="1277"/>
                  </a:lnTo>
                  <a:lnTo>
                    <a:pt x="894" y="1258"/>
                  </a:lnTo>
                  <a:lnTo>
                    <a:pt x="882" y="1244"/>
                  </a:lnTo>
                  <a:lnTo>
                    <a:pt x="866" y="1228"/>
                  </a:lnTo>
                  <a:lnTo>
                    <a:pt x="853" y="1216"/>
                  </a:lnTo>
                  <a:lnTo>
                    <a:pt x="848" y="1213"/>
                  </a:lnTo>
                  <a:lnTo>
                    <a:pt x="837" y="1201"/>
                  </a:lnTo>
                  <a:lnTo>
                    <a:pt x="822" y="1195"/>
                  </a:lnTo>
                  <a:lnTo>
                    <a:pt x="809" y="1195"/>
                  </a:lnTo>
                  <a:lnTo>
                    <a:pt x="793" y="1198"/>
                  </a:lnTo>
                  <a:lnTo>
                    <a:pt x="776" y="1197"/>
                  </a:lnTo>
                  <a:lnTo>
                    <a:pt x="765" y="1189"/>
                  </a:lnTo>
                  <a:lnTo>
                    <a:pt x="755" y="1184"/>
                  </a:lnTo>
                  <a:lnTo>
                    <a:pt x="743" y="1180"/>
                  </a:lnTo>
                  <a:lnTo>
                    <a:pt x="726" y="1177"/>
                  </a:lnTo>
                  <a:lnTo>
                    <a:pt x="702" y="1171"/>
                  </a:lnTo>
                  <a:lnTo>
                    <a:pt x="684" y="1159"/>
                  </a:lnTo>
                  <a:lnTo>
                    <a:pt x="668" y="1148"/>
                  </a:lnTo>
                  <a:lnTo>
                    <a:pt x="657" y="1143"/>
                  </a:lnTo>
                  <a:lnTo>
                    <a:pt x="648" y="1133"/>
                  </a:lnTo>
                  <a:lnTo>
                    <a:pt x="635" y="1123"/>
                  </a:lnTo>
                  <a:lnTo>
                    <a:pt x="621" y="1112"/>
                  </a:lnTo>
                  <a:lnTo>
                    <a:pt x="605" y="1106"/>
                  </a:lnTo>
                  <a:lnTo>
                    <a:pt x="585" y="1101"/>
                  </a:lnTo>
                  <a:lnTo>
                    <a:pt x="571" y="1100"/>
                  </a:lnTo>
                  <a:lnTo>
                    <a:pt x="555" y="1103"/>
                  </a:lnTo>
                  <a:lnTo>
                    <a:pt x="545" y="1112"/>
                  </a:lnTo>
                  <a:lnTo>
                    <a:pt x="536" y="1123"/>
                  </a:lnTo>
                  <a:lnTo>
                    <a:pt x="525" y="1127"/>
                  </a:lnTo>
                  <a:lnTo>
                    <a:pt x="512" y="1124"/>
                  </a:lnTo>
                  <a:lnTo>
                    <a:pt x="500" y="1119"/>
                  </a:lnTo>
                  <a:lnTo>
                    <a:pt x="491" y="1114"/>
                  </a:lnTo>
                  <a:lnTo>
                    <a:pt x="477" y="1112"/>
                  </a:lnTo>
                  <a:lnTo>
                    <a:pt x="468" y="1107"/>
                  </a:lnTo>
                  <a:lnTo>
                    <a:pt x="463" y="1100"/>
                  </a:lnTo>
                  <a:lnTo>
                    <a:pt x="464" y="1084"/>
                  </a:lnTo>
                  <a:lnTo>
                    <a:pt x="469" y="1069"/>
                  </a:lnTo>
                  <a:lnTo>
                    <a:pt x="475" y="1057"/>
                  </a:lnTo>
                  <a:lnTo>
                    <a:pt x="480" y="1049"/>
                  </a:lnTo>
                  <a:lnTo>
                    <a:pt x="474" y="1048"/>
                  </a:lnTo>
                  <a:lnTo>
                    <a:pt x="464" y="1046"/>
                  </a:lnTo>
                  <a:lnTo>
                    <a:pt x="449" y="1040"/>
                  </a:lnTo>
                  <a:lnTo>
                    <a:pt x="437" y="1039"/>
                  </a:lnTo>
                  <a:lnTo>
                    <a:pt x="427" y="1037"/>
                  </a:lnTo>
                  <a:lnTo>
                    <a:pt x="420" y="1037"/>
                  </a:lnTo>
                  <a:lnTo>
                    <a:pt x="409" y="1036"/>
                  </a:lnTo>
                  <a:lnTo>
                    <a:pt x="396" y="1031"/>
                  </a:lnTo>
                  <a:lnTo>
                    <a:pt x="386" y="1027"/>
                  </a:lnTo>
                  <a:lnTo>
                    <a:pt x="378" y="1031"/>
                  </a:lnTo>
                  <a:lnTo>
                    <a:pt x="373" y="1037"/>
                  </a:lnTo>
                  <a:lnTo>
                    <a:pt x="365" y="1041"/>
                  </a:lnTo>
                  <a:lnTo>
                    <a:pt x="351" y="1046"/>
                  </a:lnTo>
                  <a:lnTo>
                    <a:pt x="338" y="1053"/>
                  </a:lnTo>
                  <a:lnTo>
                    <a:pt x="324" y="1063"/>
                  </a:lnTo>
                  <a:lnTo>
                    <a:pt x="311" y="1071"/>
                  </a:lnTo>
                  <a:lnTo>
                    <a:pt x="300" y="1078"/>
                  </a:lnTo>
                  <a:lnTo>
                    <a:pt x="282" y="1100"/>
                  </a:lnTo>
                  <a:lnTo>
                    <a:pt x="277" y="1102"/>
                  </a:lnTo>
                  <a:lnTo>
                    <a:pt x="267" y="1107"/>
                  </a:lnTo>
                  <a:lnTo>
                    <a:pt x="260" y="1111"/>
                  </a:lnTo>
                  <a:lnTo>
                    <a:pt x="249" y="1114"/>
                  </a:lnTo>
                  <a:lnTo>
                    <a:pt x="236" y="1120"/>
                  </a:lnTo>
                  <a:lnTo>
                    <a:pt x="225" y="1126"/>
                  </a:lnTo>
                  <a:lnTo>
                    <a:pt x="215" y="1133"/>
                  </a:lnTo>
                  <a:lnTo>
                    <a:pt x="204" y="1143"/>
                  </a:lnTo>
                  <a:lnTo>
                    <a:pt x="193" y="1151"/>
                  </a:lnTo>
                  <a:lnTo>
                    <a:pt x="179" y="1157"/>
                  </a:lnTo>
                  <a:lnTo>
                    <a:pt x="165" y="1165"/>
                  </a:lnTo>
                  <a:lnTo>
                    <a:pt x="152" y="1174"/>
                  </a:lnTo>
                  <a:lnTo>
                    <a:pt x="139" y="1187"/>
                  </a:lnTo>
                  <a:lnTo>
                    <a:pt x="125" y="1191"/>
                  </a:lnTo>
                  <a:lnTo>
                    <a:pt x="110" y="1191"/>
                  </a:lnTo>
                  <a:lnTo>
                    <a:pt x="98" y="1195"/>
                  </a:lnTo>
                  <a:lnTo>
                    <a:pt x="87" y="1202"/>
                  </a:lnTo>
                  <a:lnTo>
                    <a:pt x="80" y="1208"/>
                  </a:lnTo>
                  <a:lnTo>
                    <a:pt x="80" y="1202"/>
                  </a:lnTo>
                  <a:lnTo>
                    <a:pt x="83" y="1195"/>
                  </a:lnTo>
                  <a:lnTo>
                    <a:pt x="86" y="1186"/>
                  </a:lnTo>
                  <a:lnTo>
                    <a:pt x="91" y="1181"/>
                  </a:lnTo>
                  <a:lnTo>
                    <a:pt x="95" y="1174"/>
                  </a:lnTo>
                  <a:lnTo>
                    <a:pt x="93" y="1165"/>
                  </a:lnTo>
                  <a:lnTo>
                    <a:pt x="91" y="1156"/>
                  </a:lnTo>
                  <a:lnTo>
                    <a:pt x="91" y="1148"/>
                  </a:lnTo>
                  <a:close/>
                </a:path>
              </a:pathLst>
            </a:custGeom>
            <a:solidFill>
              <a:srgbClr val="CCFFCC">
                <a:alpha val="50195"/>
              </a:srgbClr>
            </a:solidFill>
            <a:ln w="9525">
              <a:solidFill>
                <a:srgbClr val="000000"/>
              </a:solidFill>
              <a:round/>
              <a:headEnd/>
              <a:tailEnd/>
            </a:ln>
          </p:spPr>
          <p:txBody>
            <a:bodyPr/>
            <a:lstStyle/>
            <a:p>
              <a:endParaRPr lang="es-MX"/>
            </a:p>
          </p:txBody>
        </p:sp>
        <p:sp>
          <p:nvSpPr>
            <p:cNvPr id="11282" name="Freeform 10"/>
            <p:cNvSpPr>
              <a:spLocks noChangeAspect="1"/>
            </p:cNvSpPr>
            <p:nvPr/>
          </p:nvSpPr>
          <p:spPr bwMode="auto">
            <a:xfrm>
              <a:off x="3550" y="2220"/>
              <a:ext cx="697" cy="611"/>
            </a:xfrm>
            <a:custGeom>
              <a:avLst/>
              <a:gdLst>
                <a:gd name="T0" fmla="*/ 30 w 1276"/>
                <a:gd name="T1" fmla="*/ 1044 h 1267"/>
                <a:gd name="T2" fmla="*/ 47 w 1276"/>
                <a:gd name="T3" fmla="*/ 1098 h 1267"/>
                <a:gd name="T4" fmla="*/ 127 w 1276"/>
                <a:gd name="T5" fmla="*/ 1132 h 1267"/>
                <a:gd name="T6" fmla="*/ 199 w 1276"/>
                <a:gd name="T7" fmla="*/ 1174 h 1267"/>
                <a:gd name="T8" fmla="*/ 265 w 1276"/>
                <a:gd name="T9" fmla="*/ 1204 h 1267"/>
                <a:gd name="T10" fmla="*/ 332 w 1276"/>
                <a:gd name="T11" fmla="*/ 1231 h 1267"/>
                <a:gd name="T12" fmla="*/ 383 w 1276"/>
                <a:gd name="T13" fmla="*/ 1254 h 1267"/>
                <a:gd name="T14" fmla="*/ 461 w 1276"/>
                <a:gd name="T15" fmla="*/ 1201 h 1267"/>
                <a:gd name="T16" fmla="*/ 541 w 1276"/>
                <a:gd name="T17" fmla="*/ 1123 h 1267"/>
                <a:gd name="T18" fmla="*/ 647 w 1276"/>
                <a:gd name="T19" fmla="*/ 1102 h 1267"/>
                <a:gd name="T20" fmla="*/ 726 w 1276"/>
                <a:gd name="T21" fmla="*/ 1074 h 1267"/>
                <a:gd name="T22" fmla="*/ 837 w 1276"/>
                <a:gd name="T23" fmla="*/ 1068 h 1267"/>
                <a:gd name="T24" fmla="*/ 920 w 1276"/>
                <a:gd name="T25" fmla="*/ 1092 h 1267"/>
                <a:gd name="T26" fmla="*/ 1004 w 1276"/>
                <a:gd name="T27" fmla="*/ 1036 h 1267"/>
                <a:gd name="T28" fmla="*/ 1028 w 1276"/>
                <a:gd name="T29" fmla="*/ 953 h 1267"/>
                <a:gd name="T30" fmla="*/ 988 w 1276"/>
                <a:gd name="T31" fmla="*/ 896 h 1267"/>
                <a:gd name="T32" fmla="*/ 1044 w 1276"/>
                <a:gd name="T33" fmla="*/ 842 h 1267"/>
                <a:gd name="T34" fmla="*/ 1031 w 1276"/>
                <a:gd name="T35" fmla="*/ 758 h 1267"/>
                <a:gd name="T36" fmla="*/ 1016 w 1276"/>
                <a:gd name="T37" fmla="*/ 710 h 1267"/>
                <a:gd name="T38" fmla="*/ 1030 w 1276"/>
                <a:gd name="T39" fmla="*/ 657 h 1267"/>
                <a:gd name="T40" fmla="*/ 1108 w 1276"/>
                <a:gd name="T41" fmla="*/ 625 h 1267"/>
                <a:gd name="T42" fmla="*/ 1103 w 1276"/>
                <a:gd name="T43" fmla="*/ 536 h 1267"/>
                <a:gd name="T44" fmla="*/ 1100 w 1276"/>
                <a:gd name="T45" fmla="*/ 491 h 1267"/>
                <a:gd name="T46" fmla="*/ 1162 w 1276"/>
                <a:gd name="T47" fmla="*/ 469 h 1267"/>
                <a:gd name="T48" fmla="*/ 1177 w 1276"/>
                <a:gd name="T49" fmla="*/ 415 h 1267"/>
                <a:gd name="T50" fmla="*/ 1243 w 1276"/>
                <a:gd name="T51" fmla="*/ 447 h 1267"/>
                <a:gd name="T52" fmla="*/ 1273 w 1276"/>
                <a:gd name="T53" fmla="*/ 395 h 1267"/>
                <a:gd name="T54" fmla="*/ 1243 w 1276"/>
                <a:gd name="T55" fmla="*/ 319 h 1267"/>
                <a:gd name="T56" fmla="*/ 1219 w 1276"/>
                <a:gd name="T57" fmla="*/ 216 h 1267"/>
                <a:gd name="T58" fmla="*/ 1238 w 1276"/>
                <a:gd name="T59" fmla="*/ 146 h 1267"/>
                <a:gd name="T60" fmla="*/ 1226 w 1276"/>
                <a:gd name="T61" fmla="*/ 95 h 1267"/>
                <a:gd name="T62" fmla="*/ 1180 w 1276"/>
                <a:gd name="T63" fmla="*/ 93 h 1267"/>
                <a:gd name="T64" fmla="*/ 1112 w 1276"/>
                <a:gd name="T65" fmla="*/ 110 h 1267"/>
                <a:gd name="T66" fmla="*/ 1037 w 1276"/>
                <a:gd name="T67" fmla="*/ 135 h 1267"/>
                <a:gd name="T68" fmla="*/ 980 w 1276"/>
                <a:gd name="T69" fmla="*/ 127 h 1267"/>
                <a:gd name="T70" fmla="*/ 966 w 1276"/>
                <a:gd name="T71" fmla="*/ 163 h 1267"/>
                <a:gd name="T72" fmla="*/ 959 w 1276"/>
                <a:gd name="T73" fmla="*/ 185 h 1267"/>
                <a:gd name="T74" fmla="*/ 897 w 1276"/>
                <a:gd name="T75" fmla="*/ 151 h 1267"/>
                <a:gd name="T76" fmla="*/ 865 w 1276"/>
                <a:gd name="T77" fmla="*/ 137 h 1267"/>
                <a:gd name="T78" fmla="*/ 830 w 1276"/>
                <a:gd name="T79" fmla="*/ 129 h 1267"/>
                <a:gd name="T80" fmla="*/ 807 w 1276"/>
                <a:gd name="T81" fmla="*/ 141 h 1267"/>
                <a:gd name="T82" fmla="*/ 782 w 1276"/>
                <a:gd name="T83" fmla="*/ 86 h 1267"/>
                <a:gd name="T84" fmla="*/ 740 w 1276"/>
                <a:gd name="T85" fmla="*/ 91 h 1267"/>
                <a:gd name="T86" fmla="*/ 686 w 1276"/>
                <a:gd name="T87" fmla="*/ 103 h 1267"/>
                <a:gd name="T88" fmla="*/ 668 w 1276"/>
                <a:gd name="T89" fmla="*/ 156 h 1267"/>
                <a:gd name="T90" fmla="*/ 564 w 1276"/>
                <a:gd name="T91" fmla="*/ 95 h 1267"/>
                <a:gd name="T92" fmla="*/ 530 w 1276"/>
                <a:gd name="T93" fmla="*/ 25 h 1267"/>
                <a:gd name="T94" fmla="*/ 494 w 1276"/>
                <a:gd name="T95" fmla="*/ 37 h 1267"/>
                <a:gd name="T96" fmla="*/ 463 w 1276"/>
                <a:gd name="T97" fmla="*/ 139 h 1267"/>
                <a:gd name="T98" fmla="*/ 423 w 1276"/>
                <a:gd name="T99" fmla="*/ 233 h 1267"/>
                <a:gd name="T100" fmla="*/ 413 w 1276"/>
                <a:gd name="T101" fmla="*/ 300 h 1267"/>
                <a:gd name="T102" fmla="*/ 389 w 1276"/>
                <a:gd name="T103" fmla="*/ 393 h 1267"/>
                <a:gd name="T104" fmla="*/ 330 w 1276"/>
                <a:gd name="T105" fmla="*/ 458 h 1267"/>
                <a:gd name="T106" fmla="*/ 269 w 1276"/>
                <a:gd name="T107" fmla="*/ 515 h 1267"/>
                <a:gd name="T108" fmla="*/ 224 w 1276"/>
                <a:gd name="T109" fmla="*/ 605 h 1267"/>
                <a:gd name="T110" fmla="*/ 145 w 1276"/>
                <a:gd name="T111" fmla="*/ 649 h 1267"/>
                <a:gd name="T112" fmla="*/ 96 w 1276"/>
                <a:gd name="T113" fmla="*/ 751 h 1267"/>
                <a:gd name="T114" fmla="*/ 15 w 1276"/>
                <a:gd name="T115" fmla="*/ 840 h 1267"/>
                <a:gd name="T116" fmla="*/ 19 w 1276"/>
                <a:gd name="T117" fmla="*/ 977 h 12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267"/>
                <a:gd name="T179" fmla="*/ 1276 w 1276"/>
                <a:gd name="T180" fmla="*/ 1267 h 12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267">
                  <a:moveTo>
                    <a:pt x="7" y="1010"/>
                  </a:moveTo>
                  <a:lnTo>
                    <a:pt x="5" y="1015"/>
                  </a:lnTo>
                  <a:lnTo>
                    <a:pt x="2" y="1025"/>
                  </a:lnTo>
                  <a:lnTo>
                    <a:pt x="3" y="1034"/>
                  </a:lnTo>
                  <a:lnTo>
                    <a:pt x="8" y="1039"/>
                  </a:lnTo>
                  <a:lnTo>
                    <a:pt x="20" y="1043"/>
                  </a:lnTo>
                  <a:lnTo>
                    <a:pt x="30" y="1044"/>
                  </a:lnTo>
                  <a:lnTo>
                    <a:pt x="44" y="1048"/>
                  </a:lnTo>
                  <a:lnTo>
                    <a:pt x="57" y="1054"/>
                  </a:lnTo>
                  <a:lnTo>
                    <a:pt x="67" y="1061"/>
                  </a:lnTo>
                  <a:lnTo>
                    <a:pt x="67" y="1068"/>
                  </a:lnTo>
                  <a:lnTo>
                    <a:pt x="62" y="1080"/>
                  </a:lnTo>
                  <a:lnTo>
                    <a:pt x="53" y="1088"/>
                  </a:lnTo>
                  <a:lnTo>
                    <a:pt x="47" y="1098"/>
                  </a:lnTo>
                  <a:lnTo>
                    <a:pt x="48" y="1108"/>
                  </a:lnTo>
                  <a:lnTo>
                    <a:pt x="55" y="1114"/>
                  </a:lnTo>
                  <a:lnTo>
                    <a:pt x="67" y="1115"/>
                  </a:lnTo>
                  <a:lnTo>
                    <a:pt x="84" y="1116"/>
                  </a:lnTo>
                  <a:lnTo>
                    <a:pt x="95" y="1115"/>
                  </a:lnTo>
                  <a:lnTo>
                    <a:pt x="104" y="1116"/>
                  </a:lnTo>
                  <a:lnTo>
                    <a:pt x="127" y="1132"/>
                  </a:lnTo>
                  <a:lnTo>
                    <a:pt x="133" y="1135"/>
                  </a:lnTo>
                  <a:lnTo>
                    <a:pt x="139" y="1141"/>
                  </a:lnTo>
                  <a:lnTo>
                    <a:pt x="146" y="1145"/>
                  </a:lnTo>
                  <a:lnTo>
                    <a:pt x="157" y="1147"/>
                  </a:lnTo>
                  <a:lnTo>
                    <a:pt x="171" y="1152"/>
                  </a:lnTo>
                  <a:lnTo>
                    <a:pt x="187" y="1164"/>
                  </a:lnTo>
                  <a:lnTo>
                    <a:pt x="199" y="1174"/>
                  </a:lnTo>
                  <a:lnTo>
                    <a:pt x="209" y="1177"/>
                  </a:lnTo>
                  <a:lnTo>
                    <a:pt x="222" y="1180"/>
                  </a:lnTo>
                  <a:lnTo>
                    <a:pt x="230" y="1189"/>
                  </a:lnTo>
                  <a:lnTo>
                    <a:pt x="237" y="1193"/>
                  </a:lnTo>
                  <a:lnTo>
                    <a:pt x="247" y="1194"/>
                  </a:lnTo>
                  <a:lnTo>
                    <a:pt x="254" y="1199"/>
                  </a:lnTo>
                  <a:lnTo>
                    <a:pt x="265" y="1204"/>
                  </a:lnTo>
                  <a:lnTo>
                    <a:pt x="275" y="1206"/>
                  </a:lnTo>
                  <a:lnTo>
                    <a:pt x="288" y="1207"/>
                  </a:lnTo>
                  <a:lnTo>
                    <a:pt x="299" y="1210"/>
                  </a:lnTo>
                  <a:lnTo>
                    <a:pt x="308" y="1213"/>
                  </a:lnTo>
                  <a:lnTo>
                    <a:pt x="314" y="1217"/>
                  </a:lnTo>
                  <a:lnTo>
                    <a:pt x="324" y="1225"/>
                  </a:lnTo>
                  <a:lnTo>
                    <a:pt x="332" y="1231"/>
                  </a:lnTo>
                  <a:lnTo>
                    <a:pt x="342" y="1234"/>
                  </a:lnTo>
                  <a:lnTo>
                    <a:pt x="347" y="1237"/>
                  </a:lnTo>
                  <a:lnTo>
                    <a:pt x="353" y="1240"/>
                  </a:lnTo>
                  <a:lnTo>
                    <a:pt x="362" y="1242"/>
                  </a:lnTo>
                  <a:lnTo>
                    <a:pt x="369" y="1246"/>
                  </a:lnTo>
                  <a:lnTo>
                    <a:pt x="377" y="1250"/>
                  </a:lnTo>
                  <a:lnTo>
                    <a:pt x="383" y="1254"/>
                  </a:lnTo>
                  <a:lnTo>
                    <a:pt x="391" y="1265"/>
                  </a:lnTo>
                  <a:lnTo>
                    <a:pt x="414" y="1267"/>
                  </a:lnTo>
                  <a:lnTo>
                    <a:pt x="413" y="1258"/>
                  </a:lnTo>
                  <a:lnTo>
                    <a:pt x="414" y="1240"/>
                  </a:lnTo>
                  <a:lnTo>
                    <a:pt x="422" y="1224"/>
                  </a:lnTo>
                  <a:lnTo>
                    <a:pt x="440" y="1211"/>
                  </a:lnTo>
                  <a:lnTo>
                    <a:pt x="461" y="1201"/>
                  </a:lnTo>
                  <a:lnTo>
                    <a:pt x="473" y="1186"/>
                  </a:lnTo>
                  <a:lnTo>
                    <a:pt x="476" y="1169"/>
                  </a:lnTo>
                  <a:lnTo>
                    <a:pt x="487" y="1154"/>
                  </a:lnTo>
                  <a:lnTo>
                    <a:pt x="498" y="1141"/>
                  </a:lnTo>
                  <a:lnTo>
                    <a:pt x="511" y="1130"/>
                  </a:lnTo>
                  <a:lnTo>
                    <a:pt x="525" y="1126"/>
                  </a:lnTo>
                  <a:lnTo>
                    <a:pt x="541" y="1123"/>
                  </a:lnTo>
                  <a:lnTo>
                    <a:pt x="555" y="1118"/>
                  </a:lnTo>
                  <a:lnTo>
                    <a:pt x="566" y="1117"/>
                  </a:lnTo>
                  <a:lnTo>
                    <a:pt x="585" y="1117"/>
                  </a:lnTo>
                  <a:lnTo>
                    <a:pt x="595" y="1116"/>
                  </a:lnTo>
                  <a:lnTo>
                    <a:pt x="602" y="1111"/>
                  </a:lnTo>
                  <a:lnTo>
                    <a:pt x="625" y="1102"/>
                  </a:lnTo>
                  <a:lnTo>
                    <a:pt x="647" y="1102"/>
                  </a:lnTo>
                  <a:lnTo>
                    <a:pt x="657" y="1115"/>
                  </a:lnTo>
                  <a:lnTo>
                    <a:pt x="672" y="1117"/>
                  </a:lnTo>
                  <a:lnTo>
                    <a:pt x="686" y="1104"/>
                  </a:lnTo>
                  <a:lnTo>
                    <a:pt x="697" y="1088"/>
                  </a:lnTo>
                  <a:lnTo>
                    <a:pt x="708" y="1081"/>
                  </a:lnTo>
                  <a:lnTo>
                    <a:pt x="716" y="1078"/>
                  </a:lnTo>
                  <a:lnTo>
                    <a:pt x="726" y="1074"/>
                  </a:lnTo>
                  <a:lnTo>
                    <a:pt x="735" y="1072"/>
                  </a:lnTo>
                  <a:lnTo>
                    <a:pt x="757" y="1068"/>
                  </a:lnTo>
                  <a:lnTo>
                    <a:pt x="776" y="1068"/>
                  </a:lnTo>
                  <a:lnTo>
                    <a:pt x="798" y="1067"/>
                  </a:lnTo>
                  <a:lnTo>
                    <a:pt x="817" y="1067"/>
                  </a:lnTo>
                  <a:lnTo>
                    <a:pt x="831" y="1069"/>
                  </a:lnTo>
                  <a:lnTo>
                    <a:pt x="837" y="1068"/>
                  </a:lnTo>
                  <a:lnTo>
                    <a:pt x="853" y="1066"/>
                  </a:lnTo>
                  <a:lnTo>
                    <a:pt x="865" y="1066"/>
                  </a:lnTo>
                  <a:lnTo>
                    <a:pt x="879" y="1070"/>
                  </a:lnTo>
                  <a:lnTo>
                    <a:pt x="890" y="1078"/>
                  </a:lnTo>
                  <a:lnTo>
                    <a:pt x="899" y="1079"/>
                  </a:lnTo>
                  <a:lnTo>
                    <a:pt x="909" y="1086"/>
                  </a:lnTo>
                  <a:lnTo>
                    <a:pt x="920" y="1092"/>
                  </a:lnTo>
                  <a:lnTo>
                    <a:pt x="938" y="1090"/>
                  </a:lnTo>
                  <a:lnTo>
                    <a:pt x="955" y="1080"/>
                  </a:lnTo>
                  <a:lnTo>
                    <a:pt x="968" y="1069"/>
                  </a:lnTo>
                  <a:lnTo>
                    <a:pt x="972" y="1055"/>
                  </a:lnTo>
                  <a:lnTo>
                    <a:pt x="976" y="1046"/>
                  </a:lnTo>
                  <a:lnTo>
                    <a:pt x="990" y="1040"/>
                  </a:lnTo>
                  <a:lnTo>
                    <a:pt x="1004" y="1036"/>
                  </a:lnTo>
                  <a:lnTo>
                    <a:pt x="1018" y="1026"/>
                  </a:lnTo>
                  <a:lnTo>
                    <a:pt x="1027" y="1018"/>
                  </a:lnTo>
                  <a:lnTo>
                    <a:pt x="1030" y="1009"/>
                  </a:lnTo>
                  <a:lnTo>
                    <a:pt x="1027" y="992"/>
                  </a:lnTo>
                  <a:lnTo>
                    <a:pt x="1024" y="982"/>
                  </a:lnTo>
                  <a:lnTo>
                    <a:pt x="1022" y="965"/>
                  </a:lnTo>
                  <a:lnTo>
                    <a:pt x="1028" y="953"/>
                  </a:lnTo>
                  <a:lnTo>
                    <a:pt x="1036" y="944"/>
                  </a:lnTo>
                  <a:lnTo>
                    <a:pt x="1039" y="935"/>
                  </a:lnTo>
                  <a:lnTo>
                    <a:pt x="1034" y="922"/>
                  </a:lnTo>
                  <a:lnTo>
                    <a:pt x="1021" y="916"/>
                  </a:lnTo>
                  <a:lnTo>
                    <a:pt x="1004" y="911"/>
                  </a:lnTo>
                  <a:lnTo>
                    <a:pt x="995" y="907"/>
                  </a:lnTo>
                  <a:lnTo>
                    <a:pt x="988" y="896"/>
                  </a:lnTo>
                  <a:lnTo>
                    <a:pt x="998" y="886"/>
                  </a:lnTo>
                  <a:lnTo>
                    <a:pt x="1010" y="882"/>
                  </a:lnTo>
                  <a:lnTo>
                    <a:pt x="1013" y="870"/>
                  </a:lnTo>
                  <a:lnTo>
                    <a:pt x="1018" y="864"/>
                  </a:lnTo>
                  <a:lnTo>
                    <a:pt x="1026" y="856"/>
                  </a:lnTo>
                  <a:lnTo>
                    <a:pt x="1033" y="847"/>
                  </a:lnTo>
                  <a:lnTo>
                    <a:pt x="1044" y="842"/>
                  </a:lnTo>
                  <a:lnTo>
                    <a:pt x="1049" y="834"/>
                  </a:lnTo>
                  <a:lnTo>
                    <a:pt x="1058" y="828"/>
                  </a:lnTo>
                  <a:lnTo>
                    <a:pt x="1058" y="816"/>
                  </a:lnTo>
                  <a:lnTo>
                    <a:pt x="1046" y="797"/>
                  </a:lnTo>
                  <a:lnTo>
                    <a:pt x="1037" y="769"/>
                  </a:lnTo>
                  <a:lnTo>
                    <a:pt x="1036" y="766"/>
                  </a:lnTo>
                  <a:lnTo>
                    <a:pt x="1031" y="758"/>
                  </a:lnTo>
                  <a:lnTo>
                    <a:pt x="1024" y="752"/>
                  </a:lnTo>
                  <a:lnTo>
                    <a:pt x="1016" y="746"/>
                  </a:lnTo>
                  <a:lnTo>
                    <a:pt x="1010" y="740"/>
                  </a:lnTo>
                  <a:lnTo>
                    <a:pt x="1007" y="734"/>
                  </a:lnTo>
                  <a:lnTo>
                    <a:pt x="1007" y="726"/>
                  </a:lnTo>
                  <a:lnTo>
                    <a:pt x="1012" y="718"/>
                  </a:lnTo>
                  <a:lnTo>
                    <a:pt x="1016" y="710"/>
                  </a:lnTo>
                  <a:lnTo>
                    <a:pt x="1020" y="700"/>
                  </a:lnTo>
                  <a:lnTo>
                    <a:pt x="1025" y="690"/>
                  </a:lnTo>
                  <a:lnTo>
                    <a:pt x="1030" y="684"/>
                  </a:lnTo>
                  <a:lnTo>
                    <a:pt x="1031" y="679"/>
                  </a:lnTo>
                  <a:lnTo>
                    <a:pt x="1027" y="672"/>
                  </a:lnTo>
                  <a:lnTo>
                    <a:pt x="1026" y="666"/>
                  </a:lnTo>
                  <a:lnTo>
                    <a:pt x="1030" y="657"/>
                  </a:lnTo>
                  <a:lnTo>
                    <a:pt x="1034" y="648"/>
                  </a:lnTo>
                  <a:lnTo>
                    <a:pt x="1042" y="641"/>
                  </a:lnTo>
                  <a:lnTo>
                    <a:pt x="1046" y="639"/>
                  </a:lnTo>
                  <a:lnTo>
                    <a:pt x="1057" y="631"/>
                  </a:lnTo>
                  <a:lnTo>
                    <a:pt x="1069" y="627"/>
                  </a:lnTo>
                  <a:lnTo>
                    <a:pt x="1086" y="629"/>
                  </a:lnTo>
                  <a:lnTo>
                    <a:pt x="1108" y="625"/>
                  </a:lnTo>
                  <a:lnTo>
                    <a:pt x="1115" y="621"/>
                  </a:lnTo>
                  <a:lnTo>
                    <a:pt x="1115" y="607"/>
                  </a:lnTo>
                  <a:lnTo>
                    <a:pt x="1111" y="590"/>
                  </a:lnTo>
                  <a:lnTo>
                    <a:pt x="1111" y="577"/>
                  </a:lnTo>
                  <a:lnTo>
                    <a:pt x="1105" y="564"/>
                  </a:lnTo>
                  <a:lnTo>
                    <a:pt x="1098" y="552"/>
                  </a:lnTo>
                  <a:lnTo>
                    <a:pt x="1103" y="536"/>
                  </a:lnTo>
                  <a:lnTo>
                    <a:pt x="1109" y="528"/>
                  </a:lnTo>
                  <a:lnTo>
                    <a:pt x="1111" y="517"/>
                  </a:lnTo>
                  <a:lnTo>
                    <a:pt x="1111" y="510"/>
                  </a:lnTo>
                  <a:lnTo>
                    <a:pt x="1110" y="507"/>
                  </a:lnTo>
                  <a:lnTo>
                    <a:pt x="1102" y="509"/>
                  </a:lnTo>
                  <a:lnTo>
                    <a:pt x="1097" y="505"/>
                  </a:lnTo>
                  <a:lnTo>
                    <a:pt x="1100" y="491"/>
                  </a:lnTo>
                  <a:lnTo>
                    <a:pt x="1105" y="480"/>
                  </a:lnTo>
                  <a:lnTo>
                    <a:pt x="1111" y="469"/>
                  </a:lnTo>
                  <a:lnTo>
                    <a:pt x="1126" y="468"/>
                  </a:lnTo>
                  <a:lnTo>
                    <a:pt x="1138" y="473"/>
                  </a:lnTo>
                  <a:lnTo>
                    <a:pt x="1148" y="476"/>
                  </a:lnTo>
                  <a:lnTo>
                    <a:pt x="1158" y="473"/>
                  </a:lnTo>
                  <a:lnTo>
                    <a:pt x="1162" y="469"/>
                  </a:lnTo>
                  <a:lnTo>
                    <a:pt x="1162" y="459"/>
                  </a:lnTo>
                  <a:lnTo>
                    <a:pt x="1162" y="451"/>
                  </a:lnTo>
                  <a:lnTo>
                    <a:pt x="1163" y="440"/>
                  </a:lnTo>
                  <a:lnTo>
                    <a:pt x="1163" y="431"/>
                  </a:lnTo>
                  <a:lnTo>
                    <a:pt x="1166" y="419"/>
                  </a:lnTo>
                  <a:lnTo>
                    <a:pt x="1171" y="415"/>
                  </a:lnTo>
                  <a:lnTo>
                    <a:pt x="1177" y="415"/>
                  </a:lnTo>
                  <a:lnTo>
                    <a:pt x="1187" y="421"/>
                  </a:lnTo>
                  <a:lnTo>
                    <a:pt x="1196" y="428"/>
                  </a:lnTo>
                  <a:lnTo>
                    <a:pt x="1204" y="435"/>
                  </a:lnTo>
                  <a:lnTo>
                    <a:pt x="1212" y="445"/>
                  </a:lnTo>
                  <a:lnTo>
                    <a:pt x="1220" y="449"/>
                  </a:lnTo>
                  <a:lnTo>
                    <a:pt x="1234" y="450"/>
                  </a:lnTo>
                  <a:lnTo>
                    <a:pt x="1243" y="447"/>
                  </a:lnTo>
                  <a:lnTo>
                    <a:pt x="1252" y="446"/>
                  </a:lnTo>
                  <a:lnTo>
                    <a:pt x="1260" y="444"/>
                  </a:lnTo>
                  <a:lnTo>
                    <a:pt x="1264" y="428"/>
                  </a:lnTo>
                  <a:lnTo>
                    <a:pt x="1268" y="422"/>
                  </a:lnTo>
                  <a:lnTo>
                    <a:pt x="1272" y="416"/>
                  </a:lnTo>
                  <a:lnTo>
                    <a:pt x="1274" y="407"/>
                  </a:lnTo>
                  <a:lnTo>
                    <a:pt x="1273" y="395"/>
                  </a:lnTo>
                  <a:lnTo>
                    <a:pt x="1272" y="380"/>
                  </a:lnTo>
                  <a:lnTo>
                    <a:pt x="1273" y="367"/>
                  </a:lnTo>
                  <a:lnTo>
                    <a:pt x="1276" y="355"/>
                  </a:lnTo>
                  <a:lnTo>
                    <a:pt x="1272" y="345"/>
                  </a:lnTo>
                  <a:lnTo>
                    <a:pt x="1266" y="339"/>
                  </a:lnTo>
                  <a:lnTo>
                    <a:pt x="1258" y="332"/>
                  </a:lnTo>
                  <a:lnTo>
                    <a:pt x="1243" y="319"/>
                  </a:lnTo>
                  <a:lnTo>
                    <a:pt x="1232" y="308"/>
                  </a:lnTo>
                  <a:lnTo>
                    <a:pt x="1223" y="288"/>
                  </a:lnTo>
                  <a:lnTo>
                    <a:pt x="1218" y="269"/>
                  </a:lnTo>
                  <a:lnTo>
                    <a:pt x="1217" y="263"/>
                  </a:lnTo>
                  <a:lnTo>
                    <a:pt x="1217" y="251"/>
                  </a:lnTo>
                  <a:lnTo>
                    <a:pt x="1218" y="233"/>
                  </a:lnTo>
                  <a:lnTo>
                    <a:pt x="1219" y="216"/>
                  </a:lnTo>
                  <a:lnTo>
                    <a:pt x="1223" y="197"/>
                  </a:lnTo>
                  <a:lnTo>
                    <a:pt x="1226" y="182"/>
                  </a:lnTo>
                  <a:lnTo>
                    <a:pt x="1234" y="176"/>
                  </a:lnTo>
                  <a:lnTo>
                    <a:pt x="1242" y="169"/>
                  </a:lnTo>
                  <a:lnTo>
                    <a:pt x="1247" y="163"/>
                  </a:lnTo>
                  <a:lnTo>
                    <a:pt x="1246" y="152"/>
                  </a:lnTo>
                  <a:lnTo>
                    <a:pt x="1238" y="146"/>
                  </a:lnTo>
                  <a:lnTo>
                    <a:pt x="1231" y="139"/>
                  </a:lnTo>
                  <a:lnTo>
                    <a:pt x="1230" y="127"/>
                  </a:lnTo>
                  <a:lnTo>
                    <a:pt x="1236" y="114"/>
                  </a:lnTo>
                  <a:lnTo>
                    <a:pt x="1240" y="104"/>
                  </a:lnTo>
                  <a:lnTo>
                    <a:pt x="1241" y="96"/>
                  </a:lnTo>
                  <a:lnTo>
                    <a:pt x="1240" y="89"/>
                  </a:lnTo>
                  <a:lnTo>
                    <a:pt x="1226" y="95"/>
                  </a:lnTo>
                  <a:lnTo>
                    <a:pt x="1219" y="97"/>
                  </a:lnTo>
                  <a:lnTo>
                    <a:pt x="1211" y="98"/>
                  </a:lnTo>
                  <a:lnTo>
                    <a:pt x="1206" y="93"/>
                  </a:lnTo>
                  <a:lnTo>
                    <a:pt x="1196" y="83"/>
                  </a:lnTo>
                  <a:lnTo>
                    <a:pt x="1190" y="80"/>
                  </a:lnTo>
                  <a:lnTo>
                    <a:pt x="1186" y="85"/>
                  </a:lnTo>
                  <a:lnTo>
                    <a:pt x="1180" y="93"/>
                  </a:lnTo>
                  <a:lnTo>
                    <a:pt x="1174" y="96"/>
                  </a:lnTo>
                  <a:lnTo>
                    <a:pt x="1164" y="95"/>
                  </a:lnTo>
                  <a:lnTo>
                    <a:pt x="1154" y="97"/>
                  </a:lnTo>
                  <a:lnTo>
                    <a:pt x="1153" y="97"/>
                  </a:lnTo>
                  <a:lnTo>
                    <a:pt x="1142" y="101"/>
                  </a:lnTo>
                  <a:lnTo>
                    <a:pt x="1130" y="104"/>
                  </a:lnTo>
                  <a:lnTo>
                    <a:pt x="1112" y="110"/>
                  </a:lnTo>
                  <a:lnTo>
                    <a:pt x="1098" y="115"/>
                  </a:lnTo>
                  <a:lnTo>
                    <a:pt x="1082" y="116"/>
                  </a:lnTo>
                  <a:lnTo>
                    <a:pt x="1073" y="120"/>
                  </a:lnTo>
                  <a:lnTo>
                    <a:pt x="1061" y="126"/>
                  </a:lnTo>
                  <a:lnTo>
                    <a:pt x="1056" y="126"/>
                  </a:lnTo>
                  <a:lnTo>
                    <a:pt x="1048" y="132"/>
                  </a:lnTo>
                  <a:lnTo>
                    <a:pt x="1037" y="135"/>
                  </a:lnTo>
                  <a:lnTo>
                    <a:pt x="1028" y="139"/>
                  </a:lnTo>
                  <a:lnTo>
                    <a:pt x="1018" y="143"/>
                  </a:lnTo>
                  <a:lnTo>
                    <a:pt x="1006" y="147"/>
                  </a:lnTo>
                  <a:lnTo>
                    <a:pt x="997" y="153"/>
                  </a:lnTo>
                  <a:lnTo>
                    <a:pt x="991" y="145"/>
                  </a:lnTo>
                  <a:lnTo>
                    <a:pt x="986" y="134"/>
                  </a:lnTo>
                  <a:lnTo>
                    <a:pt x="980" y="127"/>
                  </a:lnTo>
                  <a:lnTo>
                    <a:pt x="980" y="125"/>
                  </a:lnTo>
                  <a:lnTo>
                    <a:pt x="977" y="129"/>
                  </a:lnTo>
                  <a:lnTo>
                    <a:pt x="974" y="134"/>
                  </a:lnTo>
                  <a:lnTo>
                    <a:pt x="972" y="143"/>
                  </a:lnTo>
                  <a:lnTo>
                    <a:pt x="970" y="150"/>
                  </a:lnTo>
                  <a:lnTo>
                    <a:pt x="966" y="156"/>
                  </a:lnTo>
                  <a:lnTo>
                    <a:pt x="966" y="163"/>
                  </a:lnTo>
                  <a:lnTo>
                    <a:pt x="968" y="168"/>
                  </a:lnTo>
                  <a:lnTo>
                    <a:pt x="973" y="170"/>
                  </a:lnTo>
                  <a:lnTo>
                    <a:pt x="976" y="173"/>
                  </a:lnTo>
                  <a:lnTo>
                    <a:pt x="978" y="180"/>
                  </a:lnTo>
                  <a:lnTo>
                    <a:pt x="973" y="189"/>
                  </a:lnTo>
                  <a:lnTo>
                    <a:pt x="966" y="189"/>
                  </a:lnTo>
                  <a:lnTo>
                    <a:pt x="959" y="185"/>
                  </a:lnTo>
                  <a:lnTo>
                    <a:pt x="949" y="179"/>
                  </a:lnTo>
                  <a:lnTo>
                    <a:pt x="939" y="170"/>
                  </a:lnTo>
                  <a:lnTo>
                    <a:pt x="933" y="167"/>
                  </a:lnTo>
                  <a:lnTo>
                    <a:pt x="926" y="163"/>
                  </a:lnTo>
                  <a:lnTo>
                    <a:pt x="918" y="159"/>
                  </a:lnTo>
                  <a:lnTo>
                    <a:pt x="908" y="152"/>
                  </a:lnTo>
                  <a:lnTo>
                    <a:pt x="897" y="151"/>
                  </a:lnTo>
                  <a:lnTo>
                    <a:pt x="889" y="155"/>
                  </a:lnTo>
                  <a:lnTo>
                    <a:pt x="885" y="152"/>
                  </a:lnTo>
                  <a:lnTo>
                    <a:pt x="885" y="145"/>
                  </a:lnTo>
                  <a:lnTo>
                    <a:pt x="887" y="133"/>
                  </a:lnTo>
                  <a:lnTo>
                    <a:pt x="882" y="129"/>
                  </a:lnTo>
                  <a:lnTo>
                    <a:pt x="873" y="131"/>
                  </a:lnTo>
                  <a:lnTo>
                    <a:pt x="865" y="137"/>
                  </a:lnTo>
                  <a:lnTo>
                    <a:pt x="860" y="143"/>
                  </a:lnTo>
                  <a:lnTo>
                    <a:pt x="858" y="145"/>
                  </a:lnTo>
                  <a:lnTo>
                    <a:pt x="848" y="151"/>
                  </a:lnTo>
                  <a:lnTo>
                    <a:pt x="840" y="153"/>
                  </a:lnTo>
                  <a:lnTo>
                    <a:pt x="835" y="151"/>
                  </a:lnTo>
                  <a:lnTo>
                    <a:pt x="833" y="140"/>
                  </a:lnTo>
                  <a:lnTo>
                    <a:pt x="830" y="129"/>
                  </a:lnTo>
                  <a:lnTo>
                    <a:pt x="825" y="131"/>
                  </a:lnTo>
                  <a:lnTo>
                    <a:pt x="821" y="137"/>
                  </a:lnTo>
                  <a:lnTo>
                    <a:pt x="818" y="146"/>
                  </a:lnTo>
                  <a:lnTo>
                    <a:pt x="813" y="155"/>
                  </a:lnTo>
                  <a:lnTo>
                    <a:pt x="812" y="153"/>
                  </a:lnTo>
                  <a:lnTo>
                    <a:pt x="810" y="147"/>
                  </a:lnTo>
                  <a:lnTo>
                    <a:pt x="807" y="141"/>
                  </a:lnTo>
                  <a:lnTo>
                    <a:pt x="807" y="135"/>
                  </a:lnTo>
                  <a:lnTo>
                    <a:pt x="806" y="127"/>
                  </a:lnTo>
                  <a:lnTo>
                    <a:pt x="805" y="114"/>
                  </a:lnTo>
                  <a:lnTo>
                    <a:pt x="805" y="102"/>
                  </a:lnTo>
                  <a:lnTo>
                    <a:pt x="803" y="98"/>
                  </a:lnTo>
                  <a:lnTo>
                    <a:pt x="788" y="91"/>
                  </a:lnTo>
                  <a:lnTo>
                    <a:pt x="782" y="86"/>
                  </a:lnTo>
                  <a:lnTo>
                    <a:pt x="775" y="78"/>
                  </a:lnTo>
                  <a:lnTo>
                    <a:pt x="765" y="68"/>
                  </a:lnTo>
                  <a:lnTo>
                    <a:pt x="759" y="69"/>
                  </a:lnTo>
                  <a:lnTo>
                    <a:pt x="756" y="75"/>
                  </a:lnTo>
                  <a:lnTo>
                    <a:pt x="750" y="89"/>
                  </a:lnTo>
                  <a:lnTo>
                    <a:pt x="744" y="92"/>
                  </a:lnTo>
                  <a:lnTo>
                    <a:pt x="740" y="91"/>
                  </a:lnTo>
                  <a:lnTo>
                    <a:pt x="723" y="79"/>
                  </a:lnTo>
                  <a:lnTo>
                    <a:pt x="715" y="72"/>
                  </a:lnTo>
                  <a:lnTo>
                    <a:pt x="707" y="73"/>
                  </a:lnTo>
                  <a:lnTo>
                    <a:pt x="702" y="77"/>
                  </a:lnTo>
                  <a:lnTo>
                    <a:pt x="697" y="85"/>
                  </a:lnTo>
                  <a:lnTo>
                    <a:pt x="691" y="93"/>
                  </a:lnTo>
                  <a:lnTo>
                    <a:pt x="686" y="103"/>
                  </a:lnTo>
                  <a:lnTo>
                    <a:pt x="681" y="113"/>
                  </a:lnTo>
                  <a:lnTo>
                    <a:pt x="675" y="122"/>
                  </a:lnTo>
                  <a:lnTo>
                    <a:pt x="673" y="134"/>
                  </a:lnTo>
                  <a:lnTo>
                    <a:pt x="675" y="146"/>
                  </a:lnTo>
                  <a:lnTo>
                    <a:pt x="679" y="155"/>
                  </a:lnTo>
                  <a:lnTo>
                    <a:pt x="674" y="157"/>
                  </a:lnTo>
                  <a:lnTo>
                    <a:pt x="668" y="156"/>
                  </a:lnTo>
                  <a:lnTo>
                    <a:pt x="660" y="152"/>
                  </a:lnTo>
                  <a:lnTo>
                    <a:pt x="648" y="146"/>
                  </a:lnTo>
                  <a:lnTo>
                    <a:pt x="636" y="139"/>
                  </a:lnTo>
                  <a:lnTo>
                    <a:pt x="625" y="129"/>
                  </a:lnTo>
                  <a:lnTo>
                    <a:pt x="624" y="128"/>
                  </a:lnTo>
                  <a:lnTo>
                    <a:pt x="587" y="107"/>
                  </a:lnTo>
                  <a:lnTo>
                    <a:pt x="564" y="95"/>
                  </a:lnTo>
                  <a:lnTo>
                    <a:pt x="542" y="87"/>
                  </a:lnTo>
                  <a:lnTo>
                    <a:pt x="525" y="81"/>
                  </a:lnTo>
                  <a:lnTo>
                    <a:pt x="517" y="77"/>
                  </a:lnTo>
                  <a:lnTo>
                    <a:pt x="515" y="66"/>
                  </a:lnTo>
                  <a:lnTo>
                    <a:pt x="517" y="51"/>
                  </a:lnTo>
                  <a:lnTo>
                    <a:pt x="524" y="38"/>
                  </a:lnTo>
                  <a:lnTo>
                    <a:pt x="530" y="25"/>
                  </a:lnTo>
                  <a:lnTo>
                    <a:pt x="534" y="11"/>
                  </a:lnTo>
                  <a:lnTo>
                    <a:pt x="536" y="0"/>
                  </a:lnTo>
                  <a:lnTo>
                    <a:pt x="530" y="3"/>
                  </a:lnTo>
                  <a:lnTo>
                    <a:pt x="522" y="7"/>
                  </a:lnTo>
                  <a:lnTo>
                    <a:pt x="512" y="13"/>
                  </a:lnTo>
                  <a:lnTo>
                    <a:pt x="503" y="24"/>
                  </a:lnTo>
                  <a:lnTo>
                    <a:pt x="494" y="37"/>
                  </a:lnTo>
                  <a:lnTo>
                    <a:pt x="488" y="55"/>
                  </a:lnTo>
                  <a:lnTo>
                    <a:pt x="482" y="74"/>
                  </a:lnTo>
                  <a:lnTo>
                    <a:pt x="477" y="90"/>
                  </a:lnTo>
                  <a:lnTo>
                    <a:pt x="473" y="102"/>
                  </a:lnTo>
                  <a:lnTo>
                    <a:pt x="467" y="110"/>
                  </a:lnTo>
                  <a:lnTo>
                    <a:pt x="464" y="122"/>
                  </a:lnTo>
                  <a:lnTo>
                    <a:pt x="463" y="139"/>
                  </a:lnTo>
                  <a:lnTo>
                    <a:pt x="458" y="158"/>
                  </a:lnTo>
                  <a:lnTo>
                    <a:pt x="453" y="171"/>
                  </a:lnTo>
                  <a:lnTo>
                    <a:pt x="447" y="187"/>
                  </a:lnTo>
                  <a:lnTo>
                    <a:pt x="441" y="198"/>
                  </a:lnTo>
                  <a:lnTo>
                    <a:pt x="435" y="207"/>
                  </a:lnTo>
                  <a:lnTo>
                    <a:pt x="432" y="223"/>
                  </a:lnTo>
                  <a:lnTo>
                    <a:pt x="423" y="233"/>
                  </a:lnTo>
                  <a:lnTo>
                    <a:pt x="416" y="243"/>
                  </a:lnTo>
                  <a:lnTo>
                    <a:pt x="414" y="263"/>
                  </a:lnTo>
                  <a:lnTo>
                    <a:pt x="414" y="279"/>
                  </a:lnTo>
                  <a:lnTo>
                    <a:pt x="414" y="281"/>
                  </a:lnTo>
                  <a:lnTo>
                    <a:pt x="414" y="288"/>
                  </a:lnTo>
                  <a:lnTo>
                    <a:pt x="416" y="295"/>
                  </a:lnTo>
                  <a:lnTo>
                    <a:pt x="413" y="300"/>
                  </a:lnTo>
                  <a:lnTo>
                    <a:pt x="407" y="307"/>
                  </a:lnTo>
                  <a:lnTo>
                    <a:pt x="402" y="318"/>
                  </a:lnTo>
                  <a:lnTo>
                    <a:pt x="396" y="331"/>
                  </a:lnTo>
                  <a:lnTo>
                    <a:pt x="392" y="345"/>
                  </a:lnTo>
                  <a:lnTo>
                    <a:pt x="391" y="361"/>
                  </a:lnTo>
                  <a:lnTo>
                    <a:pt x="390" y="378"/>
                  </a:lnTo>
                  <a:lnTo>
                    <a:pt x="389" y="393"/>
                  </a:lnTo>
                  <a:lnTo>
                    <a:pt x="385" y="404"/>
                  </a:lnTo>
                  <a:lnTo>
                    <a:pt x="375" y="423"/>
                  </a:lnTo>
                  <a:lnTo>
                    <a:pt x="372" y="435"/>
                  </a:lnTo>
                  <a:lnTo>
                    <a:pt x="366" y="446"/>
                  </a:lnTo>
                  <a:lnTo>
                    <a:pt x="354" y="457"/>
                  </a:lnTo>
                  <a:lnTo>
                    <a:pt x="343" y="459"/>
                  </a:lnTo>
                  <a:lnTo>
                    <a:pt x="330" y="458"/>
                  </a:lnTo>
                  <a:lnTo>
                    <a:pt x="318" y="462"/>
                  </a:lnTo>
                  <a:lnTo>
                    <a:pt x="308" y="467"/>
                  </a:lnTo>
                  <a:lnTo>
                    <a:pt x="300" y="474"/>
                  </a:lnTo>
                  <a:lnTo>
                    <a:pt x="289" y="485"/>
                  </a:lnTo>
                  <a:lnTo>
                    <a:pt x="283" y="493"/>
                  </a:lnTo>
                  <a:lnTo>
                    <a:pt x="273" y="506"/>
                  </a:lnTo>
                  <a:lnTo>
                    <a:pt x="269" y="515"/>
                  </a:lnTo>
                  <a:lnTo>
                    <a:pt x="267" y="533"/>
                  </a:lnTo>
                  <a:lnTo>
                    <a:pt x="261" y="546"/>
                  </a:lnTo>
                  <a:lnTo>
                    <a:pt x="253" y="561"/>
                  </a:lnTo>
                  <a:lnTo>
                    <a:pt x="251" y="577"/>
                  </a:lnTo>
                  <a:lnTo>
                    <a:pt x="245" y="594"/>
                  </a:lnTo>
                  <a:lnTo>
                    <a:pt x="235" y="603"/>
                  </a:lnTo>
                  <a:lnTo>
                    <a:pt x="224" y="605"/>
                  </a:lnTo>
                  <a:lnTo>
                    <a:pt x="215" y="613"/>
                  </a:lnTo>
                  <a:lnTo>
                    <a:pt x="201" y="614"/>
                  </a:lnTo>
                  <a:lnTo>
                    <a:pt x="185" y="617"/>
                  </a:lnTo>
                  <a:lnTo>
                    <a:pt x="170" y="620"/>
                  </a:lnTo>
                  <a:lnTo>
                    <a:pt x="163" y="627"/>
                  </a:lnTo>
                  <a:lnTo>
                    <a:pt x="155" y="639"/>
                  </a:lnTo>
                  <a:lnTo>
                    <a:pt x="145" y="649"/>
                  </a:lnTo>
                  <a:lnTo>
                    <a:pt x="138" y="661"/>
                  </a:lnTo>
                  <a:lnTo>
                    <a:pt x="134" y="673"/>
                  </a:lnTo>
                  <a:lnTo>
                    <a:pt x="128" y="685"/>
                  </a:lnTo>
                  <a:lnTo>
                    <a:pt x="121" y="694"/>
                  </a:lnTo>
                  <a:lnTo>
                    <a:pt x="114" y="712"/>
                  </a:lnTo>
                  <a:lnTo>
                    <a:pt x="104" y="733"/>
                  </a:lnTo>
                  <a:lnTo>
                    <a:pt x="96" y="751"/>
                  </a:lnTo>
                  <a:lnTo>
                    <a:pt x="83" y="764"/>
                  </a:lnTo>
                  <a:lnTo>
                    <a:pt x="66" y="774"/>
                  </a:lnTo>
                  <a:lnTo>
                    <a:pt x="53" y="779"/>
                  </a:lnTo>
                  <a:lnTo>
                    <a:pt x="36" y="797"/>
                  </a:lnTo>
                  <a:lnTo>
                    <a:pt x="31" y="808"/>
                  </a:lnTo>
                  <a:lnTo>
                    <a:pt x="29" y="815"/>
                  </a:lnTo>
                  <a:lnTo>
                    <a:pt x="15" y="840"/>
                  </a:lnTo>
                  <a:lnTo>
                    <a:pt x="8" y="860"/>
                  </a:lnTo>
                  <a:lnTo>
                    <a:pt x="5" y="876"/>
                  </a:lnTo>
                  <a:lnTo>
                    <a:pt x="0" y="894"/>
                  </a:lnTo>
                  <a:lnTo>
                    <a:pt x="2" y="911"/>
                  </a:lnTo>
                  <a:lnTo>
                    <a:pt x="12" y="932"/>
                  </a:lnTo>
                  <a:lnTo>
                    <a:pt x="17" y="953"/>
                  </a:lnTo>
                  <a:lnTo>
                    <a:pt x="19" y="977"/>
                  </a:lnTo>
                  <a:lnTo>
                    <a:pt x="20" y="992"/>
                  </a:lnTo>
                  <a:lnTo>
                    <a:pt x="7" y="1010"/>
                  </a:lnTo>
                  <a:close/>
                </a:path>
              </a:pathLst>
            </a:custGeom>
            <a:noFill/>
            <a:ln w="9525">
              <a:solidFill>
                <a:srgbClr val="000000"/>
              </a:solidFill>
              <a:round/>
              <a:headEnd/>
              <a:tailEnd/>
            </a:ln>
          </p:spPr>
          <p:txBody>
            <a:bodyPr/>
            <a:lstStyle/>
            <a:p>
              <a:endParaRPr lang="es-MX"/>
            </a:p>
          </p:txBody>
        </p:sp>
        <p:sp>
          <p:nvSpPr>
            <p:cNvPr id="11283" name="Freeform 11"/>
            <p:cNvSpPr>
              <a:spLocks noChangeAspect="1"/>
            </p:cNvSpPr>
            <p:nvPr/>
          </p:nvSpPr>
          <p:spPr bwMode="auto">
            <a:xfrm>
              <a:off x="3757" y="2374"/>
              <a:ext cx="1060" cy="759"/>
            </a:xfrm>
            <a:custGeom>
              <a:avLst/>
              <a:gdLst>
                <a:gd name="T0" fmla="*/ 98 w 1943"/>
                <a:gd name="T1" fmla="*/ 846 h 1572"/>
                <a:gd name="T2" fmla="*/ 217 w 1943"/>
                <a:gd name="T3" fmla="*/ 793 h 1572"/>
                <a:gd name="T4" fmla="*/ 338 w 1943"/>
                <a:gd name="T5" fmla="*/ 755 h 1572"/>
                <a:gd name="T6" fmla="*/ 475 w 1943"/>
                <a:gd name="T7" fmla="*/ 743 h 1572"/>
                <a:gd name="T8" fmla="*/ 590 w 1943"/>
                <a:gd name="T9" fmla="*/ 746 h 1572"/>
                <a:gd name="T10" fmla="*/ 646 w 1943"/>
                <a:gd name="T11" fmla="*/ 659 h 1572"/>
                <a:gd name="T12" fmla="*/ 610 w 1943"/>
                <a:gd name="T13" fmla="*/ 573 h 1572"/>
                <a:gd name="T14" fmla="*/ 680 w 1943"/>
                <a:gd name="T15" fmla="*/ 505 h 1572"/>
                <a:gd name="T16" fmla="*/ 629 w 1943"/>
                <a:gd name="T17" fmla="*/ 411 h 1572"/>
                <a:gd name="T18" fmla="*/ 648 w 1943"/>
                <a:gd name="T19" fmla="*/ 343 h 1572"/>
                <a:gd name="T20" fmla="*/ 737 w 1943"/>
                <a:gd name="T21" fmla="*/ 298 h 1572"/>
                <a:gd name="T22" fmla="*/ 733 w 1943"/>
                <a:gd name="T23" fmla="*/ 187 h 1572"/>
                <a:gd name="T24" fmla="*/ 770 w 1943"/>
                <a:gd name="T25" fmla="*/ 153 h 1572"/>
                <a:gd name="T26" fmla="*/ 799 w 1943"/>
                <a:gd name="T27" fmla="*/ 92 h 1572"/>
                <a:gd name="T28" fmla="*/ 882 w 1943"/>
                <a:gd name="T29" fmla="*/ 121 h 1572"/>
                <a:gd name="T30" fmla="*/ 878 w 1943"/>
                <a:gd name="T31" fmla="*/ 175 h 1572"/>
                <a:gd name="T32" fmla="*/ 995 w 1943"/>
                <a:gd name="T33" fmla="*/ 116 h 1572"/>
                <a:gd name="T34" fmla="*/ 1091 w 1943"/>
                <a:gd name="T35" fmla="*/ 51 h 1572"/>
                <a:gd name="T36" fmla="*/ 1187 w 1943"/>
                <a:gd name="T37" fmla="*/ 4 h 1572"/>
                <a:gd name="T38" fmla="*/ 1266 w 1943"/>
                <a:gd name="T39" fmla="*/ 30 h 1572"/>
                <a:gd name="T40" fmla="*/ 1316 w 1943"/>
                <a:gd name="T41" fmla="*/ 100 h 1572"/>
                <a:gd name="T42" fmla="*/ 1439 w 1943"/>
                <a:gd name="T43" fmla="*/ 106 h 1572"/>
                <a:gd name="T44" fmla="*/ 1567 w 1943"/>
                <a:gd name="T45" fmla="*/ 170 h 1572"/>
                <a:gd name="T46" fmla="*/ 1685 w 1943"/>
                <a:gd name="T47" fmla="*/ 231 h 1572"/>
                <a:gd name="T48" fmla="*/ 1787 w 1943"/>
                <a:gd name="T49" fmla="*/ 267 h 1572"/>
                <a:gd name="T50" fmla="*/ 1915 w 1943"/>
                <a:gd name="T51" fmla="*/ 321 h 1572"/>
                <a:gd name="T52" fmla="*/ 1903 w 1943"/>
                <a:gd name="T53" fmla="*/ 423 h 1572"/>
                <a:gd name="T54" fmla="*/ 1853 w 1943"/>
                <a:gd name="T55" fmla="*/ 481 h 1572"/>
                <a:gd name="T56" fmla="*/ 1824 w 1943"/>
                <a:gd name="T57" fmla="*/ 575 h 1572"/>
                <a:gd name="T58" fmla="*/ 1866 w 1943"/>
                <a:gd name="T59" fmla="*/ 620 h 1572"/>
                <a:gd name="T60" fmla="*/ 1871 w 1943"/>
                <a:gd name="T61" fmla="*/ 673 h 1572"/>
                <a:gd name="T62" fmla="*/ 1782 w 1943"/>
                <a:gd name="T63" fmla="*/ 690 h 1572"/>
                <a:gd name="T64" fmla="*/ 1725 w 1943"/>
                <a:gd name="T65" fmla="*/ 751 h 1572"/>
                <a:gd name="T66" fmla="*/ 1759 w 1943"/>
                <a:gd name="T67" fmla="*/ 837 h 1572"/>
                <a:gd name="T68" fmla="*/ 1751 w 1943"/>
                <a:gd name="T69" fmla="*/ 891 h 1572"/>
                <a:gd name="T70" fmla="*/ 1711 w 1943"/>
                <a:gd name="T71" fmla="*/ 1019 h 1572"/>
                <a:gd name="T72" fmla="*/ 1641 w 1943"/>
                <a:gd name="T73" fmla="*/ 1078 h 1572"/>
                <a:gd name="T74" fmla="*/ 1608 w 1943"/>
                <a:gd name="T75" fmla="*/ 1184 h 1572"/>
                <a:gd name="T76" fmla="*/ 1530 w 1943"/>
                <a:gd name="T77" fmla="*/ 1313 h 1572"/>
                <a:gd name="T78" fmla="*/ 1474 w 1943"/>
                <a:gd name="T79" fmla="*/ 1381 h 1572"/>
                <a:gd name="T80" fmla="*/ 1364 w 1943"/>
                <a:gd name="T81" fmla="*/ 1416 h 1572"/>
                <a:gd name="T82" fmla="*/ 1253 w 1943"/>
                <a:gd name="T83" fmla="*/ 1432 h 1572"/>
                <a:gd name="T84" fmla="*/ 1111 w 1943"/>
                <a:gd name="T85" fmla="*/ 1477 h 1572"/>
                <a:gd name="T86" fmla="*/ 994 w 1943"/>
                <a:gd name="T87" fmla="*/ 1520 h 1572"/>
                <a:gd name="T88" fmla="*/ 916 w 1943"/>
                <a:gd name="T89" fmla="*/ 1523 h 1572"/>
                <a:gd name="T90" fmla="*/ 851 w 1943"/>
                <a:gd name="T91" fmla="*/ 1568 h 1572"/>
                <a:gd name="T92" fmla="*/ 791 w 1943"/>
                <a:gd name="T93" fmla="*/ 1537 h 1572"/>
                <a:gd name="T94" fmla="*/ 757 w 1943"/>
                <a:gd name="T95" fmla="*/ 1480 h 1572"/>
                <a:gd name="T96" fmla="*/ 756 w 1943"/>
                <a:gd name="T97" fmla="*/ 1381 h 1572"/>
                <a:gd name="T98" fmla="*/ 772 w 1943"/>
                <a:gd name="T99" fmla="*/ 1303 h 1572"/>
                <a:gd name="T100" fmla="*/ 694 w 1943"/>
                <a:gd name="T101" fmla="*/ 1270 h 1572"/>
                <a:gd name="T102" fmla="*/ 677 w 1943"/>
                <a:gd name="T103" fmla="*/ 1171 h 1572"/>
                <a:gd name="T104" fmla="*/ 659 w 1943"/>
                <a:gd name="T105" fmla="*/ 1092 h 1572"/>
                <a:gd name="T106" fmla="*/ 608 w 1943"/>
                <a:gd name="T107" fmla="*/ 1038 h 1572"/>
                <a:gd name="T108" fmla="*/ 524 w 1943"/>
                <a:gd name="T109" fmla="*/ 1066 h 1572"/>
                <a:gd name="T110" fmla="*/ 393 w 1943"/>
                <a:gd name="T111" fmla="*/ 1070 h 1572"/>
                <a:gd name="T112" fmla="*/ 353 w 1943"/>
                <a:gd name="T113" fmla="*/ 1074 h 1572"/>
                <a:gd name="T114" fmla="*/ 305 w 1943"/>
                <a:gd name="T115" fmla="*/ 1043 h 1572"/>
                <a:gd name="T116" fmla="*/ 98 w 1943"/>
                <a:gd name="T117" fmla="*/ 1008 h 1572"/>
                <a:gd name="T118" fmla="*/ 1 w 1943"/>
                <a:gd name="T119" fmla="*/ 1005 h 15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43"/>
                <a:gd name="T181" fmla="*/ 0 h 1572"/>
                <a:gd name="T182" fmla="*/ 1943 w 1943"/>
                <a:gd name="T183" fmla="*/ 1572 h 15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43" h="1572">
                  <a:moveTo>
                    <a:pt x="13" y="942"/>
                  </a:moveTo>
                  <a:lnTo>
                    <a:pt x="36" y="944"/>
                  </a:lnTo>
                  <a:lnTo>
                    <a:pt x="35" y="935"/>
                  </a:lnTo>
                  <a:lnTo>
                    <a:pt x="36" y="917"/>
                  </a:lnTo>
                  <a:lnTo>
                    <a:pt x="44" y="901"/>
                  </a:lnTo>
                  <a:lnTo>
                    <a:pt x="62" y="888"/>
                  </a:lnTo>
                  <a:lnTo>
                    <a:pt x="83" y="878"/>
                  </a:lnTo>
                  <a:lnTo>
                    <a:pt x="95" y="863"/>
                  </a:lnTo>
                  <a:lnTo>
                    <a:pt x="98" y="846"/>
                  </a:lnTo>
                  <a:lnTo>
                    <a:pt x="109" y="831"/>
                  </a:lnTo>
                  <a:lnTo>
                    <a:pt x="120" y="818"/>
                  </a:lnTo>
                  <a:lnTo>
                    <a:pt x="133" y="807"/>
                  </a:lnTo>
                  <a:lnTo>
                    <a:pt x="147" y="803"/>
                  </a:lnTo>
                  <a:lnTo>
                    <a:pt x="163" y="800"/>
                  </a:lnTo>
                  <a:lnTo>
                    <a:pt x="177" y="795"/>
                  </a:lnTo>
                  <a:lnTo>
                    <a:pt x="188" y="794"/>
                  </a:lnTo>
                  <a:lnTo>
                    <a:pt x="207" y="794"/>
                  </a:lnTo>
                  <a:lnTo>
                    <a:pt x="217" y="793"/>
                  </a:lnTo>
                  <a:lnTo>
                    <a:pt x="224" y="788"/>
                  </a:lnTo>
                  <a:lnTo>
                    <a:pt x="247" y="779"/>
                  </a:lnTo>
                  <a:lnTo>
                    <a:pt x="269" y="779"/>
                  </a:lnTo>
                  <a:lnTo>
                    <a:pt x="279" y="792"/>
                  </a:lnTo>
                  <a:lnTo>
                    <a:pt x="294" y="794"/>
                  </a:lnTo>
                  <a:lnTo>
                    <a:pt x="308" y="781"/>
                  </a:lnTo>
                  <a:lnTo>
                    <a:pt x="319" y="765"/>
                  </a:lnTo>
                  <a:lnTo>
                    <a:pt x="330" y="758"/>
                  </a:lnTo>
                  <a:lnTo>
                    <a:pt x="338" y="755"/>
                  </a:lnTo>
                  <a:lnTo>
                    <a:pt x="348" y="751"/>
                  </a:lnTo>
                  <a:lnTo>
                    <a:pt x="357" y="749"/>
                  </a:lnTo>
                  <a:lnTo>
                    <a:pt x="379" y="745"/>
                  </a:lnTo>
                  <a:lnTo>
                    <a:pt x="398" y="745"/>
                  </a:lnTo>
                  <a:lnTo>
                    <a:pt x="420" y="744"/>
                  </a:lnTo>
                  <a:lnTo>
                    <a:pt x="439" y="744"/>
                  </a:lnTo>
                  <a:lnTo>
                    <a:pt x="453" y="746"/>
                  </a:lnTo>
                  <a:lnTo>
                    <a:pt x="459" y="745"/>
                  </a:lnTo>
                  <a:lnTo>
                    <a:pt x="475" y="743"/>
                  </a:lnTo>
                  <a:lnTo>
                    <a:pt x="487" y="743"/>
                  </a:lnTo>
                  <a:lnTo>
                    <a:pt x="501" y="747"/>
                  </a:lnTo>
                  <a:lnTo>
                    <a:pt x="512" y="755"/>
                  </a:lnTo>
                  <a:lnTo>
                    <a:pt x="521" y="756"/>
                  </a:lnTo>
                  <a:lnTo>
                    <a:pt x="531" y="763"/>
                  </a:lnTo>
                  <a:lnTo>
                    <a:pt x="542" y="769"/>
                  </a:lnTo>
                  <a:lnTo>
                    <a:pt x="560" y="767"/>
                  </a:lnTo>
                  <a:lnTo>
                    <a:pt x="577" y="757"/>
                  </a:lnTo>
                  <a:lnTo>
                    <a:pt x="590" y="746"/>
                  </a:lnTo>
                  <a:lnTo>
                    <a:pt x="594" y="732"/>
                  </a:lnTo>
                  <a:lnTo>
                    <a:pt x="598" y="723"/>
                  </a:lnTo>
                  <a:lnTo>
                    <a:pt x="612" y="717"/>
                  </a:lnTo>
                  <a:lnTo>
                    <a:pt x="626" y="713"/>
                  </a:lnTo>
                  <a:lnTo>
                    <a:pt x="640" y="703"/>
                  </a:lnTo>
                  <a:lnTo>
                    <a:pt x="649" y="695"/>
                  </a:lnTo>
                  <a:lnTo>
                    <a:pt x="652" y="686"/>
                  </a:lnTo>
                  <a:lnTo>
                    <a:pt x="649" y="669"/>
                  </a:lnTo>
                  <a:lnTo>
                    <a:pt x="646" y="659"/>
                  </a:lnTo>
                  <a:lnTo>
                    <a:pt x="644" y="642"/>
                  </a:lnTo>
                  <a:lnTo>
                    <a:pt x="650" y="630"/>
                  </a:lnTo>
                  <a:lnTo>
                    <a:pt x="658" y="621"/>
                  </a:lnTo>
                  <a:lnTo>
                    <a:pt x="661" y="612"/>
                  </a:lnTo>
                  <a:lnTo>
                    <a:pt x="656" y="599"/>
                  </a:lnTo>
                  <a:lnTo>
                    <a:pt x="643" y="593"/>
                  </a:lnTo>
                  <a:lnTo>
                    <a:pt x="626" y="588"/>
                  </a:lnTo>
                  <a:lnTo>
                    <a:pt x="617" y="584"/>
                  </a:lnTo>
                  <a:lnTo>
                    <a:pt x="610" y="573"/>
                  </a:lnTo>
                  <a:lnTo>
                    <a:pt x="620" y="563"/>
                  </a:lnTo>
                  <a:lnTo>
                    <a:pt x="632" y="559"/>
                  </a:lnTo>
                  <a:lnTo>
                    <a:pt x="635" y="547"/>
                  </a:lnTo>
                  <a:lnTo>
                    <a:pt x="640" y="541"/>
                  </a:lnTo>
                  <a:lnTo>
                    <a:pt x="648" y="533"/>
                  </a:lnTo>
                  <a:lnTo>
                    <a:pt x="655" y="524"/>
                  </a:lnTo>
                  <a:lnTo>
                    <a:pt x="666" y="519"/>
                  </a:lnTo>
                  <a:lnTo>
                    <a:pt x="671" y="511"/>
                  </a:lnTo>
                  <a:lnTo>
                    <a:pt x="680" y="505"/>
                  </a:lnTo>
                  <a:lnTo>
                    <a:pt x="680" y="493"/>
                  </a:lnTo>
                  <a:lnTo>
                    <a:pt x="668" y="474"/>
                  </a:lnTo>
                  <a:lnTo>
                    <a:pt x="659" y="446"/>
                  </a:lnTo>
                  <a:lnTo>
                    <a:pt x="658" y="443"/>
                  </a:lnTo>
                  <a:lnTo>
                    <a:pt x="653" y="435"/>
                  </a:lnTo>
                  <a:lnTo>
                    <a:pt x="646" y="429"/>
                  </a:lnTo>
                  <a:lnTo>
                    <a:pt x="638" y="423"/>
                  </a:lnTo>
                  <a:lnTo>
                    <a:pt x="632" y="417"/>
                  </a:lnTo>
                  <a:lnTo>
                    <a:pt x="629" y="411"/>
                  </a:lnTo>
                  <a:lnTo>
                    <a:pt x="629" y="403"/>
                  </a:lnTo>
                  <a:lnTo>
                    <a:pt x="634" y="395"/>
                  </a:lnTo>
                  <a:lnTo>
                    <a:pt x="638" y="387"/>
                  </a:lnTo>
                  <a:lnTo>
                    <a:pt x="642" y="377"/>
                  </a:lnTo>
                  <a:lnTo>
                    <a:pt x="647" y="367"/>
                  </a:lnTo>
                  <a:lnTo>
                    <a:pt x="652" y="361"/>
                  </a:lnTo>
                  <a:lnTo>
                    <a:pt x="653" y="356"/>
                  </a:lnTo>
                  <a:lnTo>
                    <a:pt x="649" y="349"/>
                  </a:lnTo>
                  <a:lnTo>
                    <a:pt x="648" y="343"/>
                  </a:lnTo>
                  <a:lnTo>
                    <a:pt x="652" y="334"/>
                  </a:lnTo>
                  <a:lnTo>
                    <a:pt x="656" y="325"/>
                  </a:lnTo>
                  <a:lnTo>
                    <a:pt x="664" y="318"/>
                  </a:lnTo>
                  <a:lnTo>
                    <a:pt x="668" y="316"/>
                  </a:lnTo>
                  <a:lnTo>
                    <a:pt x="679" y="308"/>
                  </a:lnTo>
                  <a:lnTo>
                    <a:pt x="691" y="304"/>
                  </a:lnTo>
                  <a:lnTo>
                    <a:pt x="708" y="306"/>
                  </a:lnTo>
                  <a:lnTo>
                    <a:pt x="730" y="302"/>
                  </a:lnTo>
                  <a:lnTo>
                    <a:pt x="737" y="298"/>
                  </a:lnTo>
                  <a:lnTo>
                    <a:pt x="737" y="284"/>
                  </a:lnTo>
                  <a:lnTo>
                    <a:pt x="733" y="267"/>
                  </a:lnTo>
                  <a:lnTo>
                    <a:pt x="733" y="254"/>
                  </a:lnTo>
                  <a:lnTo>
                    <a:pt x="727" y="241"/>
                  </a:lnTo>
                  <a:lnTo>
                    <a:pt x="720" y="229"/>
                  </a:lnTo>
                  <a:lnTo>
                    <a:pt x="725" y="213"/>
                  </a:lnTo>
                  <a:lnTo>
                    <a:pt x="731" y="205"/>
                  </a:lnTo>
                  <a:lnTo>
                    <a:pt x="733" y="194"/>
                  </a:lnTo>
                  <a:lnTo>
                    <a:pt x="733" y="187"/>
                  </a:lnTo>
                  <a:lnTo>
                    <a:pt x="732" y="184"/>
                  </a:lnTo>
                  <a:lnTo>
                    <a:pt x="724" y="186"/>
                  </a:lnTo>
                  <a:lnTo>
                    <a:pt x="719" y="182"/>
                  </a:lnTo>
                  <a:lnTo>
                    <a:pt x="722" y="168"/>
                  </a:lnTo>
                  <a:lnTo>
                    <a:pt x="727" y="157"/>
                  </a:lnTo>
                  <a:lnTo>
                    <a:pt x="733" y="146"/>
                  </a:lnTo>
                  <a:lnTo>
                    <a:pt x="748" y="145"/>
                  </a:lnTo>
                  <a:lnTo>
                    <a:pt x="760" y="150"/>
                  </a:lnTo>
                  <a:lnTo>
                    <a:pt x="770" y="153"/>
                  </a:lnTo>
                  <a:lnTo>
                    <a:pt x="780" y="150"/>
                  </a:lnTo>
                  <a:lnTo>
                    <a:pt x="784" y="146"/>
                  </a:lnTo>
                  <a:lnTo>
                    <a:pt x="784" y="136"/>
                  </a:lnTo>
                  <a:lnTo>
                    <a:pt x="784" y="128"/>
                  </a:lnTo>
                  <a:lnTo>
                    <a:pt x="785" y="117"/>
                  </a:lnTo>
                  <a:lnTo>
                    <a:pt x="785" y="108"/>
                  </a:lnTo>
                  <a:lnTo>
                    <a:pt x="788" y="96"/>
                  </a:lnTo>
                  <a:lnTo>
                    <a:pt x="793" y="92"/>
                  </a:lnTo>
                  <a:lnTo>
                    <a:pt x="799" y="92"/>
                  </a:lnTo>
                  <a:lnTo>
                    <a:pt x="809" y="98"/>
                  </a:lnTo>
                  <a:lnTo>
                    <a:pt x="818" y="105"/>
                  </a:lnTo>
                  <a:lnTo>
                    <a:pt x="826" y="112"/>
                  </a:lnTo>
                  <a:lnTo>
                    <a:pt x="834" y="122"/>
                  </a:lnTo>
                  <a:lnTo>
                    <a:pt x="842" y="126"/>
                  </a:lnTo>
                  <a:lnTo>
                    <a:pt x="856" y="127"/>
                  </a:lnTo>
                  <a:lnTo>
                    <a:pt x="865" y="124"/>
                  </a:lnTo>
                  <a:lnTo>
                    <a:pt x="874" y="123"/>
                  </a:lnTo>
                  <a:lnTo>
                    <a:pt x="882" y="121"/>
                  </a:lnTo>
                  <a:lnTo>
                    <a:pt x="882" y="129"/>
                  </a:lnTo>
                  <a:lnTo>
                    <a:pt x="884" y="138"/>
                  </a:lnTo>
                  <a:lnTo>
                    <a:pt x="886" y="147"/>
                  </a:lnTo>
                  <a:lnTo>
                    <a:pt x="882" y="154"/>
                  </a:lnTo>
                  <a:lnTo>
                    <a:pt x="877" y="159"/>
                  </a:lnTo>
                  <a:lnTo>
                    <a:pt x="874" y="168"/>
                  </a:lnTo>
                  <a:lnTo>
                    <a:pt x="871" y="175"/>
                  </a:lnTo>
                  <a:lnTo>
                    <a:pt x="871" y="181"/>
                  </a:lnTo>
                  <a:lnTo>
                    <a:pt x="878" y="175"/>
                  </a:lnTo>
                  <a:lnTo>
                    <a:pt x="889" y="168"/>
                  </a:lnTo>
                  <a:lnTo>
                    <a:pt x="901" y="164"/>
                  </a:lnTo>
                  <a:lnTo>
                    <a:pt x="916" y="164"/>
                  </a:lnTo>
                  <a:lnTo>
                    <a:pt x="930" y="160"/>
                  </a:lnTo>
                  <a:lnTo>
                    <a:pt x="943" y="147"/>
                  </a:lnTo>
                  <a:lnTo>
                    <a:pt x="956" y="138"/>
                  </a:lnTo>
                  <a:lnTo>
                    <a:pt x="970" y="130"/>
                  </a:lnTo>
                  <a:lnTo>
                    <a:pt x="984" y="124"/>
                  </a:lnTo>
                  <a:lnTo>
                    <a:pt x="995" y="116"/>
                  </a:lnTo>
                  <a:lnTo>
                    <a:pt x="1006" y="106"/>
                  </a:lnTo>
                  <a:lnTo>
                    <a:pt x="1016" y="99"/>
                  </a:lnTo>
                  <a:lnTo>
                    <a:pt x="1027" y="93"/>
                  </a:lnTo>
                  <a:lnTo>
                    <a:pt x="1040" y="87"/>
                  </a:lnTo>
                  <a:lnTo>
                    <a:pt x="1051" y="84"/>
                  </a:lnTo>
                  <a:lnTo>
                    <a:pt x="1058" y="80"/>
                  </a:lnTo>
                  <a:lnTo>
                    <a:pt x="1068" y="75"/>
                  </a:lnTo>
                  <a:lnTo>
                    <a:pt x="1073" y="73"/>
                  </a:lnTo>
                  <a:lnTo>
                    <a:pt x="1091" y="51"/>
                  </a:lnTo>
                  <a:lnTo>
                    <a:pt x="1102" y="44"/>
                  </a:lnTo>
                  <a:lnTo>
                    <a:pt x="1115" y="36"/>
                  </a:lnTo>
                  <a:lnTo>
                    <a:pt x="1129" y="26"/>
                  </a:lnTo>
                  <a:lnTo>
                    <a:pt x="1142" y="19"/>
                  </a:lnTo>
                  <a:lnTo>
                    <a:pt x="1156" y="14"/>
                  </a:lnTo>
                  <a:lnTo>
                    <a:pt x="1164" y="10"/>
                  </a:lnTo>
                  <a:lnTo>
                    <a:pt x="1169" y="4"/>
                  </a:lnTo>
                  <a:lnTo>
                    <a:pt x="1177" y="0"/>
                  </a:lnTo>
                  <a:lnTo>
                    <a:pt x="1187" y="4"/>
                  </a:lnTo>
                  <a:lnTo>
                    <a:pt x="1200" y="9"/>
                  </a:lnTo>
                  <a:lnTo>
                    <a:pt x="1211" y="10"/>
                  </a:lnTo>
                  <a:lnTo>
                    <a:pt x="1218" y="10"/>
                  </a:lnTo>
                  <a:lnTo>
                    <a:pt x="1228" y="12"/>
                  </a:lnTo>
                  <a:lnTo>
                    <a:pt x="1240" y="13"/>
                  </a:lnTo>
                  <a:lnTo>
                    <a:pt x="1255" y="19"/>
                  </a:lnTo>
                  <a:lnTo>
                    <a:pt x="1265" y="21"/>
                  </a:lnTo>
                  <a:lnTo>
                    <a:pt x="1271" y="22"/>
                  </a:lnTo>
                  <a:lnTo>
                    <a:pt x="1266" y="30"/>
                  </a:lnTo>
                  <a:lnTo>
                    <a:pt x="1260" y="42"/>
                  </a:lnTo>
                  <a:lnTo>
                    <a:pt x="1255" y="57"/>
                  </a:lnTo>
                  <a:lnTo>
                    <a:pt x="1254" y="73"/>
                  </a:lnTo>
                  <a:lnTo>
                    <a:pt x="1259" y="80"/>
                  </a:lnTo>
                  <a:lnTo>
                    <a:pt x="1268" y="85"/>
                  </a:lnTo>
                  <a:lnTo>
                    <a:pt x="1282" y="87"/>
                  </a:lnTo>
                  <a:lnTo>
                    <a:pt x="1291" y="92"/>
                  </a:lnTo>
                  <a:lnTo>
                    <a:pt x="1303" y="97"/>
                  </a:lnTo>
                  <a:lnTo>
                    <a:pt x="1316" y="100"/>
                  </a:lnTo>
                  <a:lnTo>
                    <a:pt x="1327" y="96"/>
                  </a:lnTo>
                  <a:lnTo>
                    <a:pt x="1336" y="85"/>
                  </a:lnTo>
                  <a:lnTo>
                    <a:pt x="1346" y="76"/>
                  </a:lnTo>
                  <a:lnTo>
                    <a:pt x="1362" y="73"/>
                  </a:lnTo>
                  <a:lnTo>
                    <a:pt x="1376" y="74"/>
                  </a:lnTo>
                  <a:lnTo>
                    <a:pt x="1396" y="79"/>
                  </a:lnTo>
                  <a:lnTo>
                    <a:pt x="1412" y="85"/>
                  </a:lnTo>
                  <a:lnTo>
                    <a:pt x="1426" y="96"/>
                  </a:lnTo>
                  <a:lnTo>
                    <a:pt x="1439" y="106"/>
                  </a:lnTo>
                  <a:lnTo>
                    <a:pt x="1448" y="116"/>
                  </a:lnTo>
                  <a:lnTo>
                    <a:pt x="1459" y="121"/>
                  </a:lnTo>
                  <a:lnTo>
                    <a:pt x="1475" y="132"/>
                  </a:lnTo>
                  <a:lnTo>
                    <a:pt x="1493" y="144"/>
                  </a:lnTo>
                  <a:lnTo>
                    <a:pt x="1517" y="150"/>
                  </a:lnTo>
                  <a:lnTo>
                    <a:pt x="1534" y="153"/>
                  </a:lnTo>
                  <a:lnTo>
                    <a:pt x="1546" y="157"/>
                  </a:lnTo>
                  <a:lnTo>
                    <a:pt x="1556" y="162"/>
                  </a:lnTo>
                  <a:lnTo>
                    <a:pt x="1567" y="170"/>
                  </a:lnTo>
                  <a:lnTo>
                    <a:pt x="1584" y="171"/>
                  </a:lnTo>
                  <a:lnTo>
                    <a:pt x="1600" y="168"/>
                  </a:lnTo>
                  <a:lnTo>
                    <a:pt x="1613" y="168"/>
                  </a:lnTo>
                  <a:lnTo>
                    <a:pt x="1628" y="174"/>
                  </a:lnTo>
                  <a:lnTo>
                    <a:pt x="1639" y="186"/>
                  </a:lnTo>
                  <a:lnTo>
                    <a:pt x="1644" y="189"/>
                  </a:lnTo>
                  <a:lnTo>
                    <a:pt x="1657" y="201"/>
                  </a:lnTo>
                  <a:lnTo>
                    <a:pt x="1673" y="217"/>
                  </a:lnTo>
                  <a:lnTo>
                    <a:pt x="1685" y="231"/>
                  </a:lnTo>
                  <a:lnTo>
                    <a:pt x="1691" y="250"/>
                  </a:lnTo>
                  <a:lnTo>
                    <a:pt x="1692" y="265"/>
                  </a:lnTo>
                  <a:lnTo>
                    <a:pt x="1704" y="277"/>
                  </a:lnTo>
                  <a:lnTo>
                    <a:pt x="1721" y="279"/>
                  </a:lnTo>
                  <a:lnTo>
                    <a:pt x="1741" y="276"/>
                  </a:lnTo>
                  <a:lnTo>
                    <a:pt x="1745" y="270"/>
                  </a:lnTo>
                  <a:lnTo>
                    <a:pt x="1756" y="264"/>
                  </a:lnTo>
                  <a:lnTo>
                    <a:pt x="1771" y="264"/>
                  </a:lnTo>
                  <a:lnTo>
                    <a:pt x="1787" y="267"/>
                  </a:lnTo>
                  <a:lnTo>
                    <a:pt x="1805" y="273"/>
                  </a:lnTo>
                  <a:lnTo>
                    <a:pt x="1816" y="277"/>
                  </a:lnTo>
                  <a:lnTo>
                    <a:pt x="1828" y="283"/>
                  </a:lnTo>
                  <a:lnTo>
                    <a:pt x="1830" y="283"/>
                  </a:lnTo>
                  <a:lnTo>
                    <a:pt x="1846" y="282"/>
                  </a:lnTo>
                  <a:lnTo>
                    <a:pt x="1863" y="286"/>
                  </a:lnTo>
                  <a:lnTo>
                    <a:pt x="1877" y="297"/>
                  </a:lnTo>
                  <a:lnTo>
                    <a:pt x="1900" y="310"/>
                  </a:lnTo>
                  <a:lnTo>
                    <a:pt x="1915" y="321"/>
                  </a:lnTo>
                  <a:lnTo>
                    <a:pt x="1925" y="324"/>
                  </a:lnTo>
                  <a:lnTo>
                    <a:pt x="1935" y="331"/>
                  </a:lnTo>
                  <a:lnTo>
                    <a:pt x="1941" y="339"/>
                  </a:lnTo>
                  <a:lnTo>
                    <a:pt x="1943" y="353"/>
                  </a:lnTo>
                  <a:lnTo>
                    <a:pt x="1937" y="378"/>
                  </a:lnTo>
                  <a:lnTo>
                    <a:pt x="1927" y="390"/>
                  </a:lnTo>
                  <a:lnTo>
                    <a:pt x="1917" y="403"/>
                  </a:lnTo>
                  <a:lnTo>
                    <a:pt x="1911" y="414"/>
                  </a:lnTo>
                  <a:lnTo>
                    <a:pt x="1903" y="423"/>
                  </a:lnTo>
                  <a:lnTo>
                    <a:pt x="1895" y="431"/>
                  </a:lnTo>
                  <a:lnTo>
                    <a:pt x="1888" y="434"/>
                  </a:lnTo>
                  <a:lnTo>
                    <a:pt x="1878" y="445"/>
                  </a:lnTo>
                  <a:lnTo>
                    <a:pt x="1877" y="456"/>
                  </a:lnTo>
                  <a:lnTo>
                    <a:pt x="1878" y="469"/>
                  </a:lnTo>
                  <a:lnTo>
                    <a:pt x="1879" y="476"/>
                  </a:lnTo>
                  <a:lnTo>
                    <a:pt x="1875" y="483"/>
                  </a:lnTo>
                  <a:lnTo>
                    <a:pt x="1865" y="485"/>
                  </a:lnTo>
                  <a:lnTo>
                    <a:pt x="1853" y="481"/>
                  </a:lnTo>
                  <a:lnTo>
                    <a:pt x="1842" y="482"/>
                  </a:lnTo>
                  <a:lnTo>
                    <a:pt x="1835" y="492"/>
                  </a:lnTo>
                  <a:lnTo>
                    <a:pt x="1829" y="510"/>
                  </a:lnTo>
                  <a:lnTo>
                    <a:pt x="1828" y="530"/>
                  </a:lnTo>
                  <a:lnTo>
                    <a:pt x="1825" y="548"/>
                  </a:lnTo>
                  <a:lnTo>
                    <a:pt x="1822" y="560"/>
                  </a:lnTo>
                  <a:lnTo>
                    <a:pt x="1821" y="564"/>
                  </a:lnTo>
                  <a:lnTo>
                    <a:pt x="1819" y="571"/>
                  </a:lnTo>
                  <a:lnTo>
                    <a:pt x="1824" y="575"/>
                  </a:lnTo>
                  <a:lnTo>
                    <a:pt x="1831" y="570"/>
                  </a:lnTo>
                  <a:lnTo>
                    <a:pt x="1835" y="576"/>
                  </a:lnTo>
                  <a:lnTo>
                    <a:pt x="1835" y="585"/>
                  </a:lnTo>
                  <a:lnTo>
                    <a:pt x="1837" y="595"/>
                  </a:lnTo>
                  <a:lnTo>
                    <a:pt x="1839" y="602"/>
                  </a:lnTo>
                  <a:lnTo>
                    <a:pt x="1847" y="607"/>
                  </a:lnTo>
                  <a:lnTo>
                    <a:pt x="1857" y="611"/>
                  </a:lnTo>
                  <a:lnTo>
                    <a:pt x="1863" y="617"/>
                  </a:lnTo>
                  <a:lnTo>
                    <a:pt x="1866" y="620"/>
                  </a:lnTo>
                  <a:lnTo>
                    <a:pt x="1872" y="626"/>
                  </a:lnTo>
                  <a:lnTo>
                    <a:pt x="1882" y="636"/>
                  </a:lnTo>
                  <a:lnTo>
                    <a:pt x="1887" y="643"/>
                  </a:lnTo>
                  <a:lnTo>
                    <a:pt x="1887" y="656"/>
                  </a:lnTo>
                  <a:lnTo>
                    <a:pt x="1885" y="666"/>
                  </a:lnTo>
                  <a:lnTo>
                    <a:pt x="1884" y="672"/>
                  </a:lnTo>
                  <a:lnTo>
                    <a:pt x="1885" y="675"/>
                  </a:lnTo>
                  <a:lnTo>
                    <a:pt x="1887" y="681"/>
                  </a:lnTo>
                  <a:lnTo>
                    <a:pt x="1871" y="673"/>
                  </a:lnTo>
                  <a:lnTo>
                    <a:pt x="1858" y="668"/>
                  </a:lnTo>
                  <a:lnTo>
                    <a:pt x="1830" y="667"/>
                  </a:lnTo>
                  <a:lnTo>
                    <a:pt x="1813" y="671"/>
                  </a:lnTo>
                  <a:lnTo>
                    <a:pt x="1799" y="673"/>
                  </a:lnTo>
                  <a:lnTo>
                    <a:pt x="1787" y="674"/>
                  </a:lnTo>
                  <a:lnTo>
                    <a:pt x="1777" y="674"/>
                  </a:lnTo>
                  <a:lnTo>
                    <a:pt x="1765" y="675"/>
                  </a:lnTo>
                  <a:lnTo>
                    <a:pt x="1767" y="679"/>
                  </a:lnTo>
                  <a:lnTo>
                    <a:pt x="1782" y="690"/>
                  </a:lnTo>
                  <a:lnTo>
                    <a:pt x="1792" y="697"/>
                  </a:lnTo>
                  <a:lnTo>
                    <a:pt x="1793" y="703"/>
                  </a:lnTo>
                  <a:lnTo>
                    <a:pt x="1782" y="702"/>
                  </a:lnTo>
                  <a:lnTo>
                    <a:pt x="1769" y="696"/>
                  </a:lnTo>
                  <a:lnTo>
                    <a:pt x="1757" y="701"/>
                  </a:lnTo>
                  <a:lnTo>
                    <a:pt x="1745" y="710"/>
                  </a:lnTo>
                  <a:lnTo>
                    <a:pt x="1731" y="719"/>
                  </a:lnTo>
                  <a:lnTo>
                    <a:pt x="1725" y="737"/>
                  </a:lnTo>
                  <a:lnTo>
                    <a:pt x="1725" y="751"/>
                  </a:lnTo>
                  <a:lnTo>
                    <a:pt x="1735" y="756"/>
                  </a:lnTo>
                  <a:lnTo>
                    <a:pt x="1746" y="764"/>
                  </a:lnTo>
                  <a:lnTo>
                    <a:pt x="1752" y="776"/>
                  </a:lnTo>
                  <a:lnTo>
                    <a:pt x="1749" y="791"/>
                  </a:lnTo>
                  <a:lnTo>
                    <a:pt x="1749" y="800"/>
                  </a:lnTo>
                  <a:lnTo>
                    <a:pt x="1751" y="809"/>
                  </a:lnTo>
                  <a:lnTo>
                    <a:pt x="1761" y="819"/>
                  </a:lnTo>
                  <a:lnTo>
                    <a:pt x="1764" y="829"/>
                  </a:lnTo>
                  <a:lnTo>
                    <a:pt x="1759" y="837"/>
                  </a:lnTo>
                  <a:lnTo>
                    <a:pt x="1744" y="836"/>
                  </a:lnTo>
                  <a:lnTo>
                    <a:pt x="1728" y="836"/>
                  </a:lnTo>
                  <a:lnTo>
                    <a:pt x="1719" y="839"/>
                  </a:lnTo>
                  <a:lnTo>
                    <a:pt x="1715" y="842"/>
                  </a:lnTo>
                  <a:lnTo>
                    <a:pt x="1722" y="853"/>
                  </a:lnTo>
                  <a:lnTo>
                    <a:pt x="1735" y="864"/>
                  </a:lnTo>
                  <a:lnTo>
                    <a:pt x="1745" y="878"/>
                  </a:lnTo>
                  <a:lnTo>
                    <a:pt x="1750" y="889"/>
                  </a:lnTo>
                  <a:lnTo>
                    <a:pt x="1751" y="891"/>
                  </a:lnTo>
                  <a:lnTo>
                    <a:pt x="1753" y="906"/>
                  </a:lnTo>
                  <a:lnTo>
                    <a:pt x="1755" y="925"/>
                  </a:lnTo>
                  <a:lnTo>
                    <a:pt x="1755" y="945"/>
                  </a:lnTo>
                  <a:lnTo>
                    <a:pt x="1753" y="955"/>
                  </a:lnTo>
                  <a:lnTo>
                    <a:pt x="1746" y="965"/>
                  </a:lnTo>
                  <a:lnTo>
                    <a:pt x="1734" y="979"/>
                  </a:lnTo>
                  <a:lnTo>
                    <a:pt x="1727" y="993"/>
                  </a:lnTo>
                  <a:lnTo>
                    <a:pt x="1719" y="1010"/>
                  </a:lnTo>
                  <a:lnTo>
                    <a:pt x="1711" y="1019"/>
                  </a:lnTo>
                  <a:lnTo>
                    <a:pt x="1702" y="1032"/>
                  </a:lnTo>
                  <a:lnTo>
                    <a:pt x="1696" y="1043"/>
                  </a:lnTo>
                  <a:lnTo>
                    <a:pt x="1693" y="1056"/>
                  </a:lnTo>
                  <a:lnTo>
                    <a:pt x="1689" y="1072"/>
                  </a:lnTo>
                  <a:lnTo>
                    <a:pt x="1685" y="1078"/>
                  </a:lnTo>
                  <a:lnTo>
                    <a:pt x="1683" y="1079"/>
                  </a:lnTo>
                  <a:lnTo>
                    <a:pt x="1669" y="1081"/>
                  </a:lnTo>
                  <a:lnTo>
                    <a:pt x="1656" y="1080"/>
                  </a:lnTo>
                  <a:lnTo>
                    <a:pt x="1641" y="1078"/>
                  </a:lnTo>
                  <a:lnTo>
                    <a:pt x="1628" y="1079"/>
                  </a:lnTo>
                  <a:lnTo>
                    <a:pt x="1619" y="1086"/>
                  </a:lnTo>
                  <a:lnTo>
                    <a:pt x="1613" y="1100"/>
                  </a:lnTo>
                  <a:lnTo>
                    <a:pt x="1609" y="1120"/>
                  </a:lnTo>
                  <a:lnTo>
                    <a:pt x="1612" y="1138"/>
                  </a:lnTo>
                  <a:lnTo>
                    <a:pt x="1618" y="1154"/>
                  </a:lnTo>
                  <a:lnTo>
                    <a:pt x="1616" y="1165"/>
                  </a:lnTo>
                  <a:lnTo>
                    <a:pt x="1613" y="1176"/>
                  </a:lnTo>
                  <a:lnTo>
                    <a:pt x="1608" y="1184"/>
                  </a:lnTo>
                  <a:lnTo>
                    <a:pt x="1588" y="1193"/>
                  </a:lnTo>
                  <a:lnTo>
                    <a:pt x="1578" y="1199"/>
                  </a:lnTo>
                  <a:lnTo>
                    <a:pt x="1568" y="1213"/>
                  </a:lnTo>
                  <a:lnTo>
                    <a:pt x="1556" y="1225"/>
                  </a:lnTo>
                  <a:lnTo>
                    <a:pt x="1552" y="1244"/>
                  </a:lnTo>
                  <a:lnTo>
                    <a:pt x="1550" y="1255"/>
                  </a:lnTo>
                  <a:lnTo>
                    <a:pt x="1543" y="1268"/>
                  </a:lnTo>
                  <a:lnTo>
                    <a:pt x="1538" y="1290"/>
                  </a:lnTo>
                  <a:lnTo>
                    <a:pt x="1530" y="1313"/>
                  </a:lnTo>
                  <a:lnTo>
                    <a:pt x="1525" y="1326"/>
                  </a:lnTo>
                  <a:lnTo>
                    <a:pt x="1523" y="1334"/>
                  </a:lnTo>
                  <a:lnTo>
                    <a:pt x="1524" y="1340"/>
                  </a:lnTo>
                  <a:lnTo>
                    <a:pt x="1526" y="1346"/>
                  </a:lnTo>
                  <a:lnTo>
                    <a:pt x="1528" y="1352"/>
                  </a:lnTo>
                  <a:lnTo>
                    <a:pt x="1522" y="1358"/>
                  </a:lnTo>
                  <a:lnTo>
                    <a:pt x="1508" y="1366"/>
                  </a:lnTo>
                  <a:lnTo>
                    <a:pt x="1493" y="1373"/>
                  </a:lnTo>
                  <a:lnTo>
                    <a:pt x="1474" y="1381"/>
                  </a:lnTo>
                  <a:lnTo>
                    <a:pt x="1457" y="1390"/>
                  </a:lnTo>
                  <a:lnTo>
                    <a:pt x="1440" y="1399"/>
                  </a:lnTo>
                  <a:lnTo>
                    <a:pt x="1420" y="1411"/>
                  </a:lnTo>
                  <a:lnTo>
                    <a:pt x="1416" y="1414"/>
                  </a:lnTo>
                  <a:lnTo>
                    <a:pt x="1397" y="1423"/>
                  </a:lnTo>
                  <a:lnTo>
                    <a:pt x="1385" y="1427"/>
                  </a:lnTo>
                  <a:lnTo>
                    <a:pt x="1375" y="1428"/>
                  </a:lnTo>
                  <a:lnTo>
                    <a:pt x="1370" y="1424"/>
                  </a:lnTo>
                  <a:lnTo>
                    <a:pt x="1364" y="1416"/>
                  </a:lnTo>
                  <a:lnTo>
                    <a:pt x="1360" y="1414"/>
                  </a:lnTo>
                  <a:lnTo>
                    <a:pt x="1350" y="1411"/>
                  </a:lnTo>
                  <a:lnTo>
                    <a:pt x="1337" y="1415"/>
                  </a:lnTo>
                  <a:lnTo>
                    <a:pt x="1327" y="1421"/>
                  </a:lnTo>
                  <a:lnTo>
                    <a:pt x="1315" y="1423"/>
                  </a:lnTo>
                  <a:lnTo>
                    <a:pt x="1297" y="1423"/>
                  </a:lnTo>
                  <a:lnTo>
                    <a:pt x="1282" y="1427"/>
                  </a:lnTo>
                  <a:lnTo>
                    <a:pt x="1267" y="1429"/>
                  </a:lnTo>
                  <a:lnTo>
                    <a:pt x="1253" y="1432"/>
                  </a:lnTo>
                  <a:lnTo>
                    <a:pt x="1238" y="1434"/>
                  </a:lnTo>
                  <a:lnTo>
                    <a:pt x="1223" y="1438"/>
                  </a:lnTo>
                  <a:lnTo>
                    <a:pt x="1196" y="1444"/>
                  </a:lnTo>
                  <a:lnTo>
                    <a:pt x="1177" y="1450"/>
                  </a:lnTo>
                  <a:lnTo>
                    <a:pt x="1162" y="1458"/>
                  </a:lnTo>
                  <a:lnTo>
                    <a:pt x="1146" y="1465"/>
                  </a:lnTo>
                  <a:lnTo>
                    <a:pt x="1130" y="1472"/>
                  </a:lnTo>
                  <a:lnTo>
                    <a:pt x="1118" y="1475"/>
                  </a:lnTo>
                  <a:lnTo>
                    <a:pt x="1111" y="1477"/>
                  </a:lnTo>
                  <a:lnTo>
                    <a:pt x="1104" y="1476"/>
                  </a:lnTo>
                  <a:lnTo>
                    <a:pt x="1080" y="1474"/>
                  </a:lnTo>
                  <a:lnTo>
                    <a:pt x="1058" y="1489"/>
                  </a:lnTo>
                  <a:lnTo>
                    <a:pt x="1049" y="1493"/>
                  </a:lnTo>
                  <a:lnTo>
                    <a:pt x="1040" y="1495"/>
                  </a:lnTo>
                  <a:lnTo>
                    <a:pt x="1033" y="1498"/>
                  </a:lnTo>
                  <a:lnTo>
                    <a:pt x="1021" y="1505"/>
                  </a:lnTo>
                  <a:lnTo>
                    <a:pt x="1008" y="1511"/>
                  </a:lnTo>
                  <a:lnTo>
                    <a:pt x="994" y="1520"/>
                  </a:lnTo>
                  <a:lnTo>
                    <a:pt x="982" y="1518"/>
                  </a:lnTo>
                  <a:lnTo>
                    <a:pt x="966" y="1523"/>
                  </a:lnTo>
                  <a:lnTo>
                    <a:pt x="956" y="1526"/>
                  </a:lnTo>
                  <a:lnTo>
                    <a:pt x="946" y="1528"/>
                  </a:lnTo>
                  <a:lnTo>
                    <a:pt x="940" y="1523"/>
                  </a:lnTo>
                  <a:lnTo>
                    <a:pt x="931" y="1517"/>
                  </a:lnTo>
                  <a:lnTo>
                    <a:pt x="924" y="1510"/>
                  </a:lnTo>
                  <a:lnTo>
                    <a:pt x="919" y="1516"/>
                  </a:lnTo>
                  <a:lnTo>
                    <a:pt x="916" y="1523"/>
                  </a:lnTo>
                  <a:lnTo>
                    <a:pt x="911" y="1528"/>
                  </a:lnTo>
                  <a:lnTo>
                    <a:pt x="908" y="1532"/>
                  </a:lnTo>
                  <a:lnTo>
                    <a:pt x="914" y="1542"/>
                  </a:lnTo>
                  <a:lnTo>
                    <a:pt x="913" y="1550"/>
                  </a:lnTo>
                  <a:lnTo>
                    <a:pt x="907" y="1560"/>
                  </a:lnTo>
                  <a:lnTo>
                    <a:pt x="896" y="1561"/>
                  </a:lnTo>
                  <a:lnTo>
                    <a:pt x="882" y="1560"/>
                  </a:lnTo>
                  <a:lnTo>
                    <a:pt x="868" y="1565"/>
                  </a:lnTo>
                  <a:lnTo>
                    <a:pt x="851" y="1568"/>
                  </a:lnTo>
                  <a:lnTo>
                    <a:pt x="840" y="1570"/>
                  </a:lnTo>
                  <a:lnTo>
                    <a:pt x="839" y="1570"/>
                  </a:lnTo>
                  <a:lnTo>
                    <a:pt x="828" y="1572"/>
                  </a:lnTo>
                  <a:lnTo>
                    <a:pt x="815" y="1572"/>
                  </a:lnTo>
                  <a:lnTo>
                    <a:pt x="809" y="1568"/>
                  </a:lnTo>
                  <a:lnTo>
                    <a:pt x="808" y="1559"/>
                  </a:lnTo>
                  <a:lnTo>
                    <a:pt x="806" y="1550"/>
                  </a:lnTo>
                  <a:lnTo>
                    <a:pt x="799" y="1546"/>
                  </a:lnTo>
                  <a:lnTo>
                    <a:pt x="791" y="1537"/>
                  </a:lnTo>
                  <a:lnTo>
                    <a:pt x="792" y="1532"/>
                  </a:lnTo>
                  <a:lnTo>
                    <a:pt x="798" y="1525"/>
                  </a:lnTo>
                  <a:lnTo>
                    <a:pt x="802" y="1517"/>
                  </a:lnTo>
                  <a:lnTo>
                    <a:pt x="800" y="1506"/>
                  </a:lnTo>
                  <a:lnTo>
                    <a:pt x="793" y="1500"/>
                  </a:lnTo>
                  <a:lnTo>
                    <a:pt x="785" y="1493"/>
                  </a:lnTo>
                  <a:lnTo>
                    <a:pt x="775" y="1488"/>
                  </a:lnTo>
                  <a:lnTo>
                    <a:pt x="767" y="1487"/>
                  </a:lnTo>
                  <a:lnTo>
                    <a:pt x="757" y="1480"/>
                  </a:lnTo>
                  <a:lnTo>
                    <a:pt x="756" y="1465"/>
                  </a:lnTo>
                  <a:lnTo>
                    <a:pt x="757" y="1452"/>
                  </a:lnTo>
                  <a:lnTo>
                    <a:pt x="761" y="1444"/>
                  </a:lnTo>
                  <a:lnTo>
                    <a:pt x="764" y="1435"/>
                  </a:lnTo>
                  <a:lnTo>
                    <a:pt x="766" y="1433"/>
                  </a:lnTo>
                  <a:lnTo>
                    <a:pt x="768" y="1422"/>
                  </a:lnTo>
                  <a:lnTo>
                    <a:pt x="766" y="1409"/>
                  </a:lnTo>
                  <a:lnTo>
                    <a:pt x="761" y="1396"/>
                  </a:lnTo>
                  <a:lnTo>
                    <a:pt x="756" y="1381"/>
                  </a:lnTo>
                  <a:lnTo>
                    <a:pt x="757" y="1373"/>
                  </a:lnTo>
                  <a:lnTo>
                    <a:pt x="764" y="1355"/>
                  </a:lnTo>
                  <a:lnTo>
                    <a:pt x="772" y="1349"/>
                  </a:lnTo>
                  <a:lnTo>
                    <a:pt x="779" y="1345"/>
                  </a:lnTo>
                  <a:lnTo>
                    <a:pt x="787" y="1340"/>
                  </a:lnTo>
                  <a:lnTo>
                    <a:pt x="786" y="1328"/>
                  </a:lnTo>
                  <a:lnTo>
                    <a:pt x="784" y="1319"/>
                  </a:lnTo>
                  <a:lnTo>
                    <a:pt x="779" y="1313"/>
                  </a:lnTo>
                  <a:lnTo>
                    <a:pt x="772" y="1303"/>
                  </a:lnTo>
                  <a:lnTo>
                    <a:pt x="763" y="1297"/>
                  </a:lnTo>
                  <a:lnTo>
                    <a:pt x="751" y="1295"/>
                  </a:lnTo>
                  <a:lnTo>
                    <a:pt x="740" y="1292"/>
                  </a:lnTo>
                  <a:lnTo>
                    <a:pt x="730" y="1290"/>
                  </a:lnTo>
                  <a:lnTo>
                    <a:pt x="722" y="1289"/>
                  </a:lnTo>
                  <a:lnTo>
                    <a:pt x="714" y="1288"/>
                  </a:lnTo>
                  <a:lnTo>
                    <a:pt x="708" y="1282"/>
                  </a:lnTo>
                  <a:lnTo>
                    <a:pt x="700" y="1277"/>
                  </a:lnTo>
                  <a:lnTo>
                    <a:pt x="694" y="1270"/>
                  </a:lnTo>
                  <a:lnTo>
                    <a:pt x="690" y="1262"/>
                  </a:lnTo>
                  <a:lnTo>
                    <a:pt x="674" y="1229"/>
                  </a:lnTo>
                  <a:lnTo>
                    <a:pt x="668" y="1219"/>
                  </a:lnTo>
                  <a:lnTo>
                    <a:pt x="664" y="1207"/>
                  </a:lnTo>
                  <a:lnTo>
                    <a:pt x="662" y="1198"/>
                  </a:lnTo>
                  <a:lnTo>
                    <a:pt x="664" y="1190"/>
                  </a:lnTo>
                  <a:lnTo>
                    <a:pt x="667" y="1184"/>
                  </a:lnTo>
                  <a:lnTo>
                    <a:pt x="672" y="1178"/>
                  </a:lnTo>
                  <a:lnTo>
                    <a:pt x="677" y="1171"/>
                  </a:lnTo>
                  <a:lnTo>
                    <a:pt x="679" y="1163"/>
                  </a:lnTo>
                  <a:lnTo>
                    <a:pt x="679" y="1158"/>
                  </a:lnTo>
                  <a:lnTo>
                    <a:pt x="677" y="1153"/>
                  </a:lnTo>
                  <a:lnTo>
                    <a:pt x="670" y="1144"/>
                  </a:lnTo>
                  <a:lnTo>
                    <a:pt x="662" y="1135"/>
                  </a:lnTo>
                  <a:lnTo>
                    <a:pt x="655" y="1123"/>
                  </a:lnTo>
                  <a:lnTo>
                    <a:pt x="653" y="1111"/>
                  </a:lnTo>
                  <a:lnTo>
                    <a:pt x="655" y="1097"/>
                  </a:lnTo>
                  <a:lnTo>
                    <a:pt x="659" y="1092"/>
                  </a:lnTo>
                  <a:lnTo>
                    <a:pt x="661" y="1087"/>
                  </a:lnTo>
                  <a:lnTo>
                    <a:pt x="660" y="1081"/>
                  </a:lnTo>
                  <a:lnTo>
                    <a:pt x="650" y="1074"/>
                  </a:lnTo>
                  <a:lnTo>
                    <a:pt x="637" y="1063"/>
                  </a:lnTo>
                  <a:lnTo>
                    <a:pt x="628" y="1056"/>
                  </a:lnTo>
                  <a:lnTo>
                    <a:pt x="626" y="1046"/>
                  </a:lnTo>
                  <a:lnTo>
                    <a:pt x="625" y="1041"/>
                  </a:lnTo>
                  <a:lnTo>
                    <a:pt x="618" y="1037"/>
                  </a:lnTo>
                  <a:lnTo>
                    <a:pt x="608" y="1038"/>
                  </a:lnTo>
                  <a:lnTo>
                    <a:pt x="600" y="1043"/>
                  </a:lnTo>
                  <a:lnTo>
                    <a:pt x="590" y="1047"/>
                  </a:lnTo>
                  <a:lnTo>
                    <a:pt x="579" y="1043"/>
                  </a:lnTo>
                  <a:lnTo>
                    <a:pt x="571" y="1038"/>
                  </a:lnTo>
                  <a:lnTo>
                    <a:pt x="555" y="1039"/>
                  </a:lnTo>
                  <a:lnTo>
                    <a:pt x="549" y="1046"/>
                  </a:lnTo>
                  <a:lnTo>
                    <a:pt x="546" y="1055"/>
                  </a:lnTo>
                  <a:lnTo>
                    <a:pt x="537" y="1062"/>
                  </a:lnTo>
                  <a:lnTo>
                    <a:pt x="524" y="1066"/>
                  </a:lnTo>
                  <a:lnTo>
                    <a:pt x="511" y="1063"/>
                  </a:lnTo>
                  <a:lnTo>
                    <a:pt x="500" y="1054"/>
                  </a:lnTo>
                  <a:lnTo>
                    <a:pt x="493" y="1050"/>
                  </a:lnTo>
                  <a:lnTo>
                    <a:pt x="486" y="1058"/>
                  </a:lnTo>
                  <a:lnTo>
                    <a:pt x="476" y="1064"/>
                  </a:lnTo>
                  <a:lnTo>
                    <a:pt x="453" y="1066"/>
                  </a:lnTo>
                  <a:lnTo>
                    <a:pt x="432" y="1067"/>
                  </a:lnTo>
                  <a:lnTo>
                    <a:pt x="422" y="1069"/>
                  </a:lnTo>
                  <a:lnTo>
                    <a:pt x="393" y="1070"/>
                  </a:lnTo>
                  <a:lnTo>
                    <a:pt x="384" y="1078"/>
                  </a:lnTo>
                  <a:lnTo>
                    <a:pt x="383" y="1090"/>
                  </a:lnTo>
                  <a:lnTo>
                    <a:pt x="381" y="1110"/>
                  </a:lnTo>
                  <a:lnTo>
                    <a:pt x="374" y="1118"/>
                  </a:lnTo>
                  <a:lnTo>
                    <a:pt x="368" y="1115"/>
                  </a:lnTo>
                  <a:lnTo>
                    <a:pt x="363" y="1105"/>
                  </a:lnTo>
                  <a:lnTo>
                    <a:pt x="361" y="1091"/>
                  </a:lnTo>
                  <a:lnTo>
                    <a:pt x="360" y="1082"/>
                  </a:lnTo>
                  <a:lnTo>
                    <a:pt x="353" y="1074"/>
                  </a:lnTo>
                  <a:lnTo>
                    <a:pt x="344" y="1075"/>
                  </a:lnTo>
                  <a:lnTo>
                    <a:pt x="338" y="1088"/>
                  </a:lnTo>
                  <a:lnTo>
                    <a:pt x="329" y="1094"/>
                  </a:lnTo>
                  <a:lnTo>
                    <a:pt x="318" y="1092"/>
                  </a:lnTo>
                  <a:lnTo>
                    <a:pt x="318" y="1091"/>
                  </a:lnTo>
                  <a:lnTo>
                    <a:pt x="312" y="1084"/>
                  </a:lnTo>
                  <a:lnTo>
                    <a:pt x="308" y="1073"/>
                  </a:lnTo>
                  <a:lnTo>
                    <a:pt x="305" y="1050"/>
                  </a:lnTo>
                  <a:lnTo>
                    <a:pt x="305" y="1043"/>
                  </a:lnTo>
                  <a:lnTo>
                    <a:pt x="302" y="1037"/>
                  </a:lnTo>
                  <a:lnTo>
                    <a:pt x="279" y="1034"/>
                  </a:lnTo>
                  <a:lnTo>
                    <a:pt x="263" y="1031"/>
                  </a:lnTo>
                  <a:lnTo>
                    <a:pt x="240" y="1028"/>
                  </a:lnTo>
                  <a:lnTo>
                    <a:pt x="222" y="1023"/>
                  </a:lnTo>
                  <a:lnTo>
                    <a:pt x="191" y="1021"/>
                  </a:lnTo>
                  <a:lnTo>
                    <a:pt x="158" y="1017"/>
                  </a:lnTo>
                  <a:lnTo>
                    <a:pt x="123" y="1014"/>
                  </a:lnTo>
                  <a:lnTo>
                    <a:pt x="98" y="1008"/>
                  </a:lnTo>
                  <a:lnTo>
                    <a:pt x="96" y="1005"/>
                  </a:lnTo>
                  <a:lnTo>
                    <a:pt x="87" y="1003"/>
                  </a:lnTo>
                  <a:lnTo>
                    <a:pt x="74" y="1009"/>
                  </a:lnTo>
                  <a:lnTo>
                    <a:pt x="62" y="1016"/>
                  </a:lnTo>
                  <a:lnTo>
                    <a:pt x="44" y="1025"/>
                  </a:lnTo>
                  <a:lnTo>
                    <a:pt x="31" y="1033"/>
                  </a:lnTo>
                  <a:lnTo>
                    <a:pt x="2" y="1047"/>
                  </a:lnTo>
                  <a:lnTo>
                    <a:pt x="1" y="1019"/>
                  </a:lnTo>
                  <a:lnTo>
                    <a:pt x="1" y="1005"/>
                  </a:lnTo>
                  <a:lnTo>
                    <a:pt x="0" y="997"/>
                  </a:lnTo>
                  <a:lnTo>
                    <a:pt x="1" y="984"/>
                  </a:lnTo>
                  <a:lnTo>
                    <a:pt x="6" y="971"/>
                  </a:lnTo>
                  <a:lnTo>
                    <a:pt x="12" y="962"/>
                  </a:lnTo>
                  <a:lnTo>
                    <a:pt x="12" y="955"/>
                  </a:lnTo>
                  <a:lnTo>
                    <a:pt x="12" y="948"/>
                  </a:lnTo>
                  <a:lnTo>
                    <a:pt x="13" y="942"/>
                  </a:lnTo>
                  <a:close/>
                </a:path>
              </a:pathLst>
            </a:custGeom>
            <a:solidFill>
              <a:srgbClr val="CCFFCC">
                <a:alpha val="50195"/>
              </a:srgbClr>
            </a:solidFill>
            <a:ln w="9525">
              <a:solidFill>
                <a:srgbClr val="000000"/>
              </a:solidFill>
              <a:round/>
              <a:headEnd/>
              <a:tailEnd/>
            </a:ln>
          </p:spPr>
          <p:txBody>
            <a:bodyPr/>
            <a:lstStyle/>
            <a:p>
              <a:endParaRPr lang="es-MX"/>
            </a:p>
          </p:txBody>
        </p:sp>
        <p:sp>
          <p:nvSpPr>
            <p:cNvPr id="11284" name="Freeform 12"/>
            <p:cNvSpPr>
              <a:spLocks noChangeAspect="1"/>
            </p:cNvSpPr>
            <p:nvPr/>
          </p:nvSpPr>
          <p:spPr bwMode="auto">
            <a:xfrm>
              <a:off x="3072" y="2629"/>
              <a:ext cx="692" cy="602"/>
            </a:xfrm>
            <a:custGeom>
              <a:avLst/>
              <a:gdLst>
                <a:gd name="T0" fmla="*/ 625 w 1266"/>
                <a:gd name="T1" fmla="*/ 1212 h 1254"/>
                <a:gd name="T2" fmla="*/ 542 w 1266"/>
                <a:gd name="T3" fmla="*/ 1241 h 1254"/>
                <a:gd name="T4" fmla="*/ 475 w 1266"/>
                <a:gd name="T5" fmla="*/ 1176 h 1254"/>
                <a:gd name="T6" fmla="*/ 447 w 1266"/>
                <a:gd name="T7" fmla="*/ 1072 h 1254"/>
                <a:gd name="T8" fmla="*/ 428 w 1266"/>
                <a:gd name="T9" fmla="*/ 984 h 1254"/>
                <a:gd name="T10" fmla="*/ 383 w 1266"/>
                <a:gd name="T11" fmla="*/ 924 h 1254"/>
                <a:gd name="T12" fmla="*/ 313 w 1266"/>
                <a:gd name="T13" fmla="*/ 903 h 1254"/>
                <a:gd name="T14" fmla="*/ 269 w 1266"/>
                <a:gd name="T15" fmla="*/ 918 h 1254"/>
                <a:gd name="T16" fmla="*/ 223 w 1266"/>
                <a:gd name="T17" fmla="*/ 925 h 1254"/>
                <a:gd name="T18" fmla="*/ 168 w 1266"/>
                <a:gd name="T19" fmla="*/ 911 h 1254"/>
                <a:gd name="T20" fmla="*/ 128 w 1266"/>
                <a:gd name="T21" fmla="*/ 910 h 1254"/>
                <a:gd name="T22" fmla="*/ 73 w 1266"/>
                <a:gd name="T23" fmla="*/ 894 h 1254"/>
                <a:gd name="T24" fmla="*/ 32 w 1266"/>
                <a:gd name="T25" fmla="*/ 880 h 1254"/>
                <a:gd name="T26" fmla="*/ 41 w 1266"/>
                <a:gd name="T27" fmla="*/ 790 h 1254"/>
                <a:gd name="T28" fmla="*/ 54 w 1266"/>
                <a:gd name="T29" fmla="*/ 725 h 1254"/>
                <a:gd name="T30" fmla="*/ 38 w 1266"/>
                <a:gd name="T31" fmla="*/ 645 h 1254"/>
                <a:gd name="T32" fmla="*/ 21 w 1266"/>
                <a:gd name="T33" fmla="*/ 599 h 1254"/>
                <a:gd name="T34" fmla="*/ 13 w 1266"/>
                <a:gd name="T35" fmla="*/ 539 h 1254"/>
                <a:gd name="T36" fmla="*/ 33 w 1266"/>
                <a:gd name="T37" fmla="*/ 506 h 1254"/>
                <a:gd name="T38" fmla="*/ 17 w 1266"/>
                <a:gd name="T39" fmla="*/ 448 h 1254"/>
                <a:gd name="T40" fmla="*/ 68 w 1266"/>
                <a:gd name="T41" fmla="*/ 324 h 1254"/>
                <a:gd name="T42" fmla="*/ 81 w 1266"/>
                <a:gd name="T43" fmla="*/ 253 h 1254"/>
                <a:gd name="T44" fmla="*/ 103 w 1266"/>
                <a:gd name="T45" fmla="*/ 196 h 1254"/>
                <a:gd name="T46" fmla="*/ 65 w 1266"/>
                <a:gd name="T47" fmla="*/ 103 h 1254"/>
                <a:gd name="T48" fmla="*/ 99 w 1266"/>
                <a:gd name="T49" fmla="*/ 90 h 1254"/>
                <a:gd name="T50" fmla="*/ 183 w 1266"/>
                <a:gd name="T51" fmla="*/ 103 h 1254"/>
                <a:gd name="T52" fmla="*/ 235 w 1266"/>
                <a:gd name="T53" fmla="*/ 47 h 1254"/>
                <a:gd name="T54" fmla="*/ 294 w 1266"/>
                <a:gd name="T55" fmla="*/ 23 h 1254"/>
                <a:gd name="T56" fmla="*/ 374 w 1266"/>
                <a:gd name="T57" fmla="*/ 4 h 1254"/>
                <a:gd name="T58" fmla="*/ 435 w 1266"/>
                <a:gd name="T59" fmla="*/ 32 h 1254"/>
                <a:gd name="T60" fmla="*/ 499 w 1266"/>
                <a:gd name="T61" fmla="*/ 65 h 1254"/>
                <a:gd name="T62" fmla="*/ 571 w 1266"/>
                <a:gd name="T63" fmla="*/ 78 h 1254"/>
                <a:gd name="T64" fmla="*/ 637 w 1266"/>
                <a:gd name="T65" fmla="*/ 64 h 1254"/>
                <a:gd name="T66" fmla="*/ 738 w 1266"/>
                <a:gd name="T67" fmla="*/ 53 h 1254"/>
                <a:gd name="T68" fmla="*/ 788 w 1266"/>
                <a:gd name="T69" fmla="*/ 56 h 1254"/>
                <a:gd name="T70" fmla="*/ 765 w 1266"/>
                <a:gd name="T71" fmla="*/ 133 h 1254"/>
                <a:gd name="T72" fmla="*/ 820 w 1266"/>
                <a:gd name="T73" fmla="*/ 152 h 1254"/>
                <a:gd name="T74" fmla="*/ 880 w 1266"/>
                <a:gd name="T75" fmla="*/ 169 h 1254"/>
                <a:gd name="T76" fmla="*/ 919 w 1266"/>
                <a:gd name="T77" fmla="*/ 202 h 1254"/>
                <a:gd name="T78" fmla="*/ 922 w 1266"/>
                <a:gd name="T79" fmla="*/ 252 h 1254"/>
                <a:gd name="T80" fmla="*/ 979 w 1266"/>
                <a:gd name="T81" fmla="*/ 270 h 1254"/>
                <a:gd name="T82" fmla="*/ 1046 w 1266"/>
                <a:gd name="T83" fmla="*/ 306 h 1254"/>
                <a:gd name="T84" fmla="*/ 1112 w 1266"/>
                <a:gd name="T85" fmla="*/ 347 h 1254"/>
                <a:gd name="T86" fmla="*/ 1174 w 1266"/>
                <a:gd name="T87" fmla="*/ 364 h 1254"/>
                <a:gd name="T88" fmla="*/ 1222 w 1266"/>
                <a:gd name="T89" fmla="*/ 391 h 1254"/>
                <a:gd name="T90" fmla="*/ 1266 w 1266"/>
                <a:gd name="T91" fmla="*/ 419 h 1254"/>
                <a:gd name="T92" fmla="*/ 1253 w 1266"/>
                <a:gd name="T93" fmla="*/ 474 h 1254"/>
                <a:gd name="T94" fmla="*/ 1249 w 1266"/>
                <a:gd name="T95" fmla="*/ 553 h 1254"/>
                <a:gd name="T96" fmla="*/ 1187 w 1266"/>
                <a:gd name="T97" fmla="*/ 597 h 1254"/>
                <a:gd name="T98" fmla="*/ 1140 w 1266"/>
                <a:gd name="T99" fmla="*/ 666 h 1254"/>
                <a:gd name="T100" fmla="*/ 1109 w 1266"/>
                <a:gd name="T101" fmla="*/ 717 h 1254"/>
                <a:gd name="T102" fmla="*/ 1093 w 1266"/>
                <a:gd name="T103" fmla="*/ 777 h 1254"/>
                <a:gd name="T104" fmla="*/ 1060 w 1266"/>
                <a:gd name="T105" fmla="*/ 834 h 1254"/>
                <a:gd name="T106" fmla="*/ 997 w 1266"/>
                <a:gd name="T107" fmla="*/ 912 h 1254"/>
                <a:gd name="T108" fmla="*/ 901 w 1266"/>
                <a:gd name="T109" fmla="*/ 973 h 1254"/>
                <a:gd name="T110" fmla="*/ 877 w 1266"/>
                <a:gd name="T111" fmla="*/ 1001 h 1254"/>
                <a:gd name="T112" fmla="*/ 791 w 1266"/>
                <a:gd name="T113" fmla="*/ 1042 h 1254"/>
                <a:gd name="T114" fmla="*/ 775 w 1266"/>
                <a:gd name="T115" fmla="*/ 1108 h 1254"/>
                <a:gd name="T116" fmla="*/ 721 w 1266"/>
                <a:gd name="T117" fmla="*/ 1170 h 12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66"/>
                <a:gd name="T178" fmla="*/ 0 h 1254"/>
                <a:gd name="T179" fmla="*/ 1266 w 1266"/>
                <a:gd name="T180" fmla="*/ 1254 h 12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66" h="1254">
                  <a:moveTo>
                    <a:pt x="675" y="1254"/>
                  </a:moveTo>
                  <a:lnTo>
                    <a:pt x="667" y="1240"/>
                  </a:lnTo>
                  <a:lnTo>
                    <a:pt x="660" y="1233"/>
                  </a:lnTo>
                  <a:lnTo>
                    <a:pt x="650" y="1225"/>
                  </a:lnTo>
                  <a:lnTo>
                    <a:pt x="638" y="1217"/>
                  </a:lnTo>
                  <a:lnTo>
                    <a:pt x="625" y="1212"/>
                  </a:lnTo>
                  <a:lnTo>
                    <a:pt x="612" y="1211"/>
                  </a:lnTo>
                  <a:lnTo>
                    <a:pt x="597" y="1216"/>
                  </a:lnTo>
                  <a:lnTo>
                    <a:pt x="585" y="1221"/>
                  </a:lnTo>
                  <a:lnTo>
                    <a:pt x="570" y="1229"/>
                  </a:lnTo>
                  <a:lnTo>
                    <a:pt x="555" y="1236"/>
                  </a:lnTo>
                  <a:lnTo>
                    <a:pt x="542" y="1241"/>
                  </a:lnTo>
                  <a:lnTo>
                    <a:pt x="528" y="1242"/>
                  </a:lnTo>
                  <a:lnTo>
                    <a:pt x="511" y="1241"/>
                  </a:lnTo>
                  <a:lnTo>
                    <a:pt x="495" y="1236"/>
                  </a:lnTo>
                  <a:lnTo>
                    <a:pt x="481" y="1222"/>
                  </a:lnTo>
                  <a:lnTo>
                    <a:pt x="477" y="1201"/>
                  </a:lnTo>
                  <a:lnTo>
                    <a:pt x="475" y="1176"/>
                  </a:lnTo>
                  <a:lnTo>
                    <a:pt x="470" y="1158"/>
                  </a:lnTo>
                  <a:lnTo>
                    <a:pt x="465" y="1139"/>
                  </a:lnTo>
                  <a:lnTo>
                    <a:pt x="461" y="1114"/>
                  </a:lnTo>
                  <a:lnTo>
                    <a:pt x="461" y="1111"/>
                  </a:lnTo>
                  <a:lnTo>
                    <a:pt x="458" y="1093"/>
                  </a:lnTo>
                  <a:lnTo>
                    <a:pt x="447" y="1072"/>
                  </a:lnTo>
                  <a:lnTo>
                    <a:pt x="441" y="1053"/>
                  </a:lnTo>
                  <a:lnTo>
                    <a:pt x="438" y="1035"/>
                  </a:lnTo>
                  <a:lnTo>
                    <a:pt x="439" y="1024"/>
                  </a:lnTo>
                  <a:lnTo>
                    <a:pt x="441" y="1009"/>
                  </a:lnTo>
                  <a:lnTo>
                    <a:pt x="438" y="995"/>
                  </a:lnTo>
                  <a:lnTo>
                    <a:pt x="428" y="984"/>
                  </a:lnTo>
                  <a:lnTo>
                    <a:pt x="420" y="970"/>
                  </a:lnTo>
                  <a:lnTo>
                    <a:pt x="411" y="952"/>
                  </a:lnTo>
                  <a:lnTo>
                    <a:pt x="403" y="937"/>
                  </a:lnTo>
                  <a:lnTo>
                    <a:pt x="398" y="931"/>
                  </a:lnTo>
                  <a:lnTo>
                    <a:pt x="395" y="929"/>
                  </a:lnTo>
                  <a:lnTo>
                    <a:pt x="383" y="924"/>
                  </a:lnTo>
                  <a:lnTo>
                    <a:pt x="371" y="928"/>
                  </a:lnTo>
                  <a:lnTo>
                    <a:pt x="356" y="925"/>
                  </a:lnTo>
                  <a:lnTo>
                    <a:pt x="345" y="925"/>
                  </a:lnTo>
                  <a:lnTo>
                    <a:pt x="333" y="918"/>
                  </a:lnTo>
                  <a:lnTo>
                    <a:pt x="324" y="910"/>
                  </a:lnTo>
                  <a:lnTo>
                    <a:pt x="313" y="903"/>
                  </a:lnTo>
                  <a:lnTo>
                    <a:pt x="306" y="894"/>
                  </a:lnTo>
                  <a:lnTo>
                    <a:pt x="297" y="893"/>
                  </a:lnTo>
                  <a:lnTo>
                    <a:pt x="288" y="903"/>
                  </a:lnTo>
                  <a:lnTo>
                    <a:pt x="281" y="912"/>
                  </a:lnTo>
                  <a:lnTo>
                    <a:pt x="276" y="915"/>
                  </a:lnTo>
                  <a:lnTo>
                    <a:pt x="269" y="918"/>
                  </a:lnTo>
                  <a:lnTo>
                    <a:pt x="258" y="921"/>
                  </a:lnTo>
                  <a:lnTo>
                    <a:pt x="251" y="922"/>
                  </a:lnTo>
                  <a:lnTo>
                    <a:pt x="246" y="924"/>
                  </a:lnTo>
                  <a:lnTo>
                    <a:pt x="239" y="923"/>
                  </a:lnTo>
                  <a:lnTo>
                    <a:pt x="233" y="927"/>
                  </a:lnTo>
                  <a:lnTo>
                    <a:pt x="223" y="925"/>
                  </a:lnTo>
                  <a:lnTo>
                    <a:pt x="212" y="922"/>
                  </a:lnTo>
                  <a:lnTo>
                    <a:pt x="198" y="921"/>
                  </a:lnTo>
                  <a:lnTo>
                    <a:pt x="186" y="917"/>
                  </a:lnTo>
                  <a:lnTo>
                    <a:pt x="179" y="913"/>
                  </a:lnTo>
                  <a:lnTo>
                    <a:pt x="173" y="913"/>
                  </a:lnTo>
                  <a:lnTo>
                    <a:pt x="168" y="911"/>
                  </a:lnTo>
                  <a:lnTo>
                    <a:pt x="163" y="910"/>
                  </a:lnTo>
                  <a:lnTo>
                    <a:pt x="159" y="915"/>
                  </a:lnTo>
                  <a:lnTo>
                    <a:pt x="155" y="915"/>
                  </a:lnTo>
                  <a:lnTo>
                    <a:pt x="147" y="912"/>
                  </a:lnTo>
                  <a:lnTo>
                    <a:pt x="138" y="913"/>
                  </a:lnTo>
                  <a:lnTo>
                    <a:pt x="128" y="910"/>
                  </a:lnTo>
                  <a:lnTo>
                    <a:pt x="116" y="907"/>
                  </a:lnTo>
                  <a:lnTo>
                    <a:pt x="113" y="907"/>
                  </a:lnTo>
                  <a:lnTo>
                    <a:pt x="101" y="907"/>
                  </a:lnTo>
                  <a:lnTo>
                    <a:pt x="92" y="903"/>
                  </a:lnTo>
                  <a:lnTo>
                    <a:pt x="84" y="893"/>
                  </a:lnTo>
                  <a:lnTo>
                    <a:pt x="73" y="894"/>
                  </a:lnTo>
                  <a:lnTo>
                    <a:pt x="63" y="900"/>
                  </a:lnTo>
                  <a:lnTo>
                    <a:pt x="50" y="898"/>
                  </a:lnTo>
                  <a:lnTo>
                    <a:pt x="41" y="898"/>
                  </a:lnTo>
                  <a:lnTo>
                    <a:pt x="33" y="889"/>
                  </a:lnTo>
                  <a:lnTo>
                    <a:pt x="31" y="886"/>
                  </a:lnTo>
                  <a:lnTo>
                    <a:pt x="32" y="880"/>
                  </a:lnTo>
                  <a:lnTo>
                    <a:pt x="36" y="873"/>
                  </a:lnTo>
                  <a:lnTo>
                    <a:pt x="39" y="859"/>
                  </a:lnTo>
                  <a:lnTo>
                    <a:pt x="41" y="843"/>
                  </a:lnTo>
                  <a:lnTo>
                    <a:pt x="42" y="823"/>
                  </a:lnTo>
                  <a:lnTo>
                    <a:pt x="42" y="803"/>
                  </a:lnTo>
                  <a:lnTo>
                    <a:pt x="41" y="790"/>
                  </a:lnTo>
                  <a:lnTo>
                    <a:pt x="42" y="778"/>
                  </a:lnTo>
                  <a:lnTo>
                    <a:pt x="45" y="763"/>
                  </a:lnTo>
                  <a:lnTo>
                    <a:pt x="48" y="753"/>
                  </a:lnTo>
                  <a:lnTo>
                    <a:pt x="49" y="744"/>
                  </a:lnTo>
                  <a:lnTo>
                    <a:pt x="51" y="735"/>
                  </a:lnTo>
                  <a:lnTo>
                    <a:pt x="54" y="725"/>
                  </a:lnTo>
                  <a:lnTo>
                    <a:pt x="54" y="712"/>
                  </a:lnTo>
                  <a:lnTo>
                    <a:pt x="53" y="700"/>
                  </a:lnTo>
                  <a:lnTo>
                    <a:pt x="48" y="684"/>
                  </a:lnTo>
                  <a:lnTo>
                    <a:pt x="41" y="667"/>
                  </a:lnTo>
                  <a:lnTo>
                    <a:pt x="38" y="653"/>
                  </a:lnTo>
                  <a:lnTo>
                    <a:pt x="38" y="645"/>
                  </a:lnTo>
                  <a:lnTo>
                    <a:pt x="35" y="645"/>
                  </a:lnTo>
                  <a:lnTo>
                    <a:pt x="29" y="640"/>
                  </a:lnTo>
                  <a:lnTo>
                    <a:pt x="24" y="629"/>
                  </a:lnTo>
                  <a:lnTo>
                    <a:pt x="25" y="619"/>
                  </a:lnTo>
                  <a:lnTo>
                    <a:pt x="24" y="611"/>
                  </a:lnTo>
                  <a:lnTo>
                    <a:pt x="21" y="599"/>
                  </a:lnTo>
                  <a:lnTo>
                    <a:pt x="19" y="588"/>
                  </a:lnTo>
                  <a:lnTo>
                    <a:pt x="13" y="579"/>
                  </a:lnTo>
                  <a:lnTo>
                    <a:pt x="5" y="568"/>
                  </a:lnTo>
                  <a:lnTo>
                    <a:pt x="0" y="559"/>
                  </a:lnTo>
                  <a:lnTo>
                    <a:pt x="2" y="550"/>
                  </a:lnTo>
                  <a:lnTo>
                    <a:pt x="13" y="539"/>
                  </a:lnTo>
                  <a:lnTo>
                    <a:pt x="25" y="531"/>
                  </a:lnTo>
                  <a:lnTo>
                    <a:pt x="33" y="523"/>
                  </a:lnTo>
                  <a:lnTo>
                    <a:pt x="36" y="522"/>
                  </a:lnTo>
                  <a:lnTo>
                    <a:pt x="41" y="516"/>
                  </a:lnTo>
                  <a:lnTo>
                    <a:pt x="41" y="510"/>
                  </a:lnTo>
                  <a:lnTo>
                    <a:pt x="33" y="506"/>
                  </a:lnTo>
                  <a:lnTo>
                    <a:pt x="27" y="500"/>
                  </a:lnTo>
                  <a:lnTo>
                    <a:pt x="14" y="490"/>
                  </a:lnTo>
                  <a:lnTo>
                    <a:pt x="7" y="482"/>
                  </a:lnTo>
                  <a:lnTo>
                    <a:pt x="5" y="475"/>
                  </a:lnTo>
                  <a:lnTo>
                    <a:pt x="8" y="462"/>
                  </a:lnTo>
                  <a:lnTo>
                    <a:pt x="17" y="448"/>
                  </a:lnTo>
                  <a:lnTo>
                    <a:pt x="29" y="425"/>
                  </a:lnTo>
                  <a:lnTo>
                    <a:pt x="60" y="353"/>
                  </a:lnTo>
                  <a:lnTo>
                    <a:pt x="62" y="350"/>
                  </a:lnTo>
                  <a:lnTo>
                    <a:pt x="67" y="348"/>
                  </a:lnTo>
                  <a:lnTo>
                    <a:pt x="71" y="340"/>
                  </a:lnTo>
                  <a:lnTo>
                    <a:pt x="68" y="324"/>
                  </a:lnTo>
                  <a:lnTo>
                    <a:pt x="68" y="314"/>
                  </a:lnTo>
                  <a:lnTo>
                    <a:pt x="69" y="308"/>
                  </a:lnTo>
                  <a:lnTo>
                    <a:pt x="74" y="292"/>
                  </a:lnTo>
                  <a:lnTo>
                    <a:pt x="78" y="274"/>
                  </a:lnTo>
                  <a:lnTo>
                    <a:pt x="80" y="264"/>
                  </a:lnTo>
                  <a:lnTo>
                    <a:pt x="81" y="253"/>
                  </a:lnTo>
                  <a:lnTo>
                    <a:pt x="84" y="244"/>
                  </a:lnTo>
                  <a:lnTo>
                    <a:pt x="87" y="233"/>
                  </a:lnTo>
                  <a:lnTo>
                    <a:pt x="91" y="220"/>
                  </a:lnTo>
                  <a:lnTo>
                    <a:pt x="99" y="211"/>
                  </a:lnTo>
                  <a:lnTo>
                    <a:pt x="107" y="208"/>
                  </a:lnTo>
                  <a:lnTo>
                    <a:pt x="103" y="196"/>
                  </a:lnTo>
                  <a:lnTo>
                    <a:pt x="95" y="178"/>
                  </a:lnTo>
                  <a:lnTo>
                    <a:pt x="89" y="161"/>
                  </a:lnTo>
                  <a:lnTo>
                    <a:pt x="79" y="145"/>
                  </a:lnTo>
                  <a:lnTo>
                    <a:pt x="72" y="126"/>
                  </a:lnTo>
                  <a:lnTo>
                    <a:pt x="68" y="114"/>
                  </a:lnTo>
                  <a:lnTo>
                    <a:pt x="65" y="103"/>
                  </a:lnTo>
                  <a:lnTo>
                    <a:pt x="61" y="92"/>
                  </a:lnTo>
                  <a:lnTo>
                    <a:pt x="59" y="82"/>
                  </a:lnTo>
                  <a:lnTo>
                    <a:pt x="75" y="59"/>
                  </a:lnTo>
                  <a:lnTo>
                    <a:pt x="81" y="60"/>
                  </a:lnTo>
                  <a:lnTo>
                    <a:pt x="91" y="68"/>
                  </a:lnTo>
                  <a:lnTo>
                    <a:pt x="99" y="90"/>
                  </a:lnTo>
                  <a:lnTo>
                    <a:pt x="111" y="104"/>
                  </a:lnTo>
                  <a:lnTo>
                    <a:pt x="122" y="113"/>
                  </a:lnTo>
                  <a:lnTo>
                    <a:pt x="151" y="112"/>
                  </a:lnTo>
                  <a:lnTo>
                    <a:pt x="161" y="108"/>
                  </a:lnTo>
                  <a:lnTo>
                    <a:pt x="171" y="104"/>
                  </a:lnTo>
                  <a:lnTo>
                    <a:pt x="183" y="103"/>
                  </a:lnTo>
                  <a:lnTo>
                    <a:pt x="193" y="100"/>
                  </a:lnTo>
                  <a:lnTo>
                    <a:pt x="204" y="88"/>
                  </a:lnTo>
                  <a:lnTo>
                    <a:pt x="211" y="76"/>
                  </a:lnTo>
                  <a:lnTo>
                    <a:pt x="219" y="67"/>
                  </a:lnTo>
                  <a:lnTo>
                    <a:pt x="229" y="58"/>
                  </a:lnTo>
                  <a:lnTo>
                    <a:pt x="235" y="47"/>
                  </a:lnTo>
                  <a:lnTo>
                    <a:pt x="245" y="37"/>
                  </a:lnTo>
                  <a:lnTo>
                    <a:pt x="253" y="30"/>
                  </a:lnTo>
                  <a:lnTo>
                    <a:pt x="265" y="24"/>
                  </a:lnTo>
                  <a:lnTo>
                    <a:pt x="272" y="24"/>
                  </a:lnTo>
                  <a:lnTo>
                    <a:pt x="284" y="22"/>
                  </a:lnTo>
                  <a:lnTo>
                    <a:pt x="294" y="23"/>
                  </a:lnTo>
                  <a:lnTo>
                    <a:pt x="311" y="24"/>
                  </a:lnTo>
                  <a:lnTo>
                    <a:pt x="327" y="17"/>
                  </a:lnTo>
                  <a:lnTo>
                    <a:pt x="343" y="8"/>
                  </a:lnTo>
                  <a:lnTo>
                    <a:pt x="351" y="2"/>
                  </a:lnTo>
                  <a:lnTo>
                    <a:pt x="361" y="0"/>
                  </a:lnTo>
                  <a:lnTo>
                    <a:pt x="374" y="4"/>
                  </a:lnTo>
                  <a:lnTo>
                    <a:pt x="385" y="11"/>
                  </a:lnTo>
                  <a:lnTo>
                    <a:pt x="399" y="18"/>
                  </a:lnTo>
                  <a:lnTo>
                    <a:pt x="409" y="23"/>
                  </a:lnTo>
                  <a:lnTo>
                    <a:pt x="415" y="25"/>
                  </a:lnTo>
                  <a:lnTo>
                    <a:pt x="427" y="29"/>
                  </a:lnTo>
                  <a:lnTo>
                    <a:pt x="435" y="32"/>
                  </a:lnTo>
                  <a:lnTo>
                    <a:pt x="444" y="37"/>
                  </a:lnTo>
                  <a:lnTo>
                    <a:pt x="453" y="43"/>
                  </a:lnTo>
                  <a:lnTo>
                    <a:pt x="459" y="49"/>
                  </a:lnTo>
                  <a:lnTo>
                    <a:pt x="470" y="56"/>
                  </a:lnTo>
                  <a:lnTo>
                    <a:pt x="482" y="60"/>
                  </a:lnTo>
                  <a:lnTo>
                    <a:pt x="499" y="65"/>
                  </a:lnTo>
                  <a:lnTo>
                    <a:pt x="511" y="72"/>
                  </a:lnTo>
                  <a:lnTo>
                    <a:pt x="522" y="78"/>
                  </a:lnTo>
                  <a:lnTo>
                    <a:pt x="531" y="84"/>
                  </a:lnTo>
                  <a:lnTo>
                    <a:pt x="543" y="83"/>
                  </a:lnTo>
                  <a:lnTo>
                    <a:pt x="559" y="79"/>
                  </a:lnTo>
                  <a:lnTo>
                    <a:pt x="571" y="78"/>
                  </a:lnTo>
                  <a:lnTo>
                    <a:pt x="584" y="78"/>
                  </a:lnTo>
                  <a:lnTo>
                    <a:pt x="594" y="74"/>
                  </a:lnTo>
                  <a:lnTo>
                    <a:pt x="609" y="65"/>
                  </a:lnTo>
                  <a:lnTo>
                    <a:pt x="617" y="62"/>
                  </a:lnTo>
                  <a:lnTo>
                    <a:pt x="623" y="59"/>
                  </a:lnTo>
                  <a:lnTo>
                    <a:pt x="637" y="64"/>
                  </a:lnTo>
                  <a:lnTo>
                    <a:pt x="651" y="71"/>
                  </a:lnTo>
                  <a:lnTo>
                    <a:pt x="669" y="74"/>
                  </a:lnTo>
                  <a:lnTo>
                    <a:pt x="684" y="71"/>
                  </a:lnTo>
                  <a:lnTo>
                    <a:pt x="704" y="67"/>
                  </a:lnTo>
                  <a:lnTo>
                    <a:pt x="722" y="66"/>
                  </a:lnTo>
                  <a:lnTo>
                    <a:pt x="738" y="53"/>
                  </a:lnTo>
                  <a:lnTo>
                    <a:pt x="751" y="41"/>
                  </a:lnTo>
                  <a:lnTo>
                    <a:pt x="761" y="32"/>
                  </a:lnTo>
                  <a:lnTo>
                    <a:pt x="771" y="28"/>
                  </a:lnTo>
                  <a:lnTo>
                    <a:pt x="779" y="26"/>
                  </a:lnTo>
                  <a:lnTo>
                    <a:pt x="787" y="32"/>
                  </a:lnTo>
                  <a:lnTo>
                    <a:pt x="788" y="56"/>
                  </a:lnTo>
                  <a:lnTo>
                    <a:pt x="788" y="77"/>
                  </a:lnTo>
                  <a:lnTo>
                    <a:pt x="788" y="91"/>
                  </a:lnTo>
                  <a:lnTo>
                    <a:pt x="785" y="107"/>
                  </a:lnTo>
                  <a:lnTo>
                    <a:pt x="780" y="115"/>
                  </a:lnTo>
                  <a:lnTo>
                    <a:pt x="771" y="125"/>
                  </a:lnTo>
                  <a:lnTo>
                    <a:pt x="765" y="133"/>
                  </a:lnTo>
                  <a:lnTo>
                    <a:pt x="761" y="145"/>
                  </a:lnTo>
                  <a:lnTo>
                    <a:pt x="762" y="152"/>
                  </a:lnTo>
                  <a:lnTo>
                    <a:pt x="774" y="149"/>
                  </a:lnTo>
                  <a:lnTo>
                    <a:pt x="787" y="148"/>
                  </a:lnTo>
                  <a:lnTo>
                    <a:pt x="806" y="149"/>
                  </a:lnTo>
                  <a:lnTo>
                    <a:pt x="820" y="152"/>
                  </a:lnTo>
                  <a:lnTo>
                    <a:pt x="832" y="156"/>
                  </a:lnTo>
                  <a:lnTo>
                    <a:pt x="842" y="155"/>
                  </a:lnTo>
                  <a:lnTo>
                    <a:pt x="858" y="158"/>
                  </a:lnTo>
                  <a:lnTo>
                    <a:pt x="872" y="163"/>
                  </a:lnTo>
                  <a:lnTo>
                    <a:pt x="882" y="164"/>
                  </a:lnTo>
                  <a:lnTo>
                    <a:pt x="880" y="169"/>
                  </a:lnTo>
                  <a:lnTo>
                    <a:pt x="877" y="179"/>
                  </a:lnTo>
                  <a:lnTo>
                    <a:pt x="878" y="188"/>
                  </a:lnTo>
                  <a:lnTo>
                    <a:pt x="883" y="193"/>
                  </a:lnTo>
                  <a:lnTo>
                    <a:pt x="895" y="197"/>
                  </a:lnTo>
                  <a:lnTo>
                    <a:pt x="905" y="198"/>
                  </a:lnTo>
                  <a:lnTo>
                    <a:pt x="919" y="202"/>
                  </a:lnTo>
                  <a:lnTo>
                    <a:pt x="932" y="208"/>
                  </a:lnTo>
                  <a:lnTo>
                    <a:pt x="942" y="215"/>
                  </a:lnTo>
                  <a:lnTo>
                    <a:pt x="942" y="222"/>
                  </a:lnTo>
                  <a:lnTo>
                    <a:pt x="937" y="234"/>
                  </a:lnTo>
                  <a:lnTo>
                    <a:pt x="928" y="242"/>
                  </a:lnTo>
                  <a:lnTo>
                    <a:pt x="922" y="252"/>
                  </a:lnTo>
                  <a:lnTo>
                    <a:pt x="923" y="262"/>
                  </a:lnTo>
                  <a:lnTo>
                    <a:pt x="930" y="268"/>
                  </a:lnTo>
                  <a:lnTo>
                    <a:pt x="942" y="269"/>
                  </a:lnTo>
                  <a:lnTo>
                    <a:pt x="959" y="270"/>
                  </a:lnTo>
                  <a:lnTo>
                    <a:pt x="970" y="269"/>
                  </a:lnTo>
                  <a:lnTo>
                    <a:pt x="979" y="270"/>
                  </a:lnTo>
                  <a:lnTo>
                    <a:pt x="1002" y="286"/>
                  </a:lnTo>
                  <a:lnTo>
                    <a:pt x="1008" y="289"/>
                  </a:lnTo>
                  <a:lnTo>
                    <a:pt x="1014" y="295"/>
                  </a:lnTo>
                  <a:lnTo>
                    <a:pt x="1021" y="299"/>
                  </a:lnTo>
                  <a:lnTo>
                    <a:pt x="1032" y="301"/>
                  </a:lnTo>
                  <a:lnTo>
                    <a:pt x="1046" y="306"/>
                  </a:lnTo>
                  <a:lnTo>
                    <a:pt x="1062" y="318"/>
                  </a:lnTo>
                  <a:lnTo>
                    <a:pt x="1074" y="328"/>
                  </a:lnTo>
                  <a:lnTo>
                    <a:pt x="1084" y="331"/>
                  </a:lnTo>
                  <a:lnTo>
                    <a:pt x="1097" y="334"/>
                  </a:lnTo>
                  <a:lnTo>
                    <a:pt x="1105" y="343"/>
                  </a:lnTo>
                  <a:lnTo>
                    <a:pt x="1112" y="347"/>
                  </a:lnTo>
                  <a:lnTo>
                    <a:pt x="1122" y="348"/>
                  </a:lnTo>
                  <a:lnTo>
                    <a:pt x="1129" y="353"/>
                  </a:lnTo>
                  <a:lnTo>
                    <a:pt x="1140" y="358"/>
                  </a:lnTo>
                  <a:lnTo>
                    <a:pt x="1150" y="360"/>
                  </a:lnTo>
                  <a:lnTo>
                    <a:pt x="1163" y="361"/>
                  </a:lnTo>
                  <a:lnTo>
                    <a:pt x="1174" y="364"/>
                  </a:lnTo>
                  <a:lnTo>
                    <a:pt x="1183" y="367"/>
                  </a:lnTo>
                  <a:lnTo>
                    <a:pt x="1189" y="371"/>
                  </a:lnTo>
                  <a:lnTo>
                    <a:pt x="1199" y="379"/>
                  </a:lnTo>
                  <a:lnTo>
                    <a:pt x="1207" y="385"/>
                  </a:lnTo>
                  <a:lnTo>
                    <a:pt x="1217" y="388"/>
                  </a:lnTo>
                  <a:lnTo>
                    <a:pt x="1222" y="391"/>
                  </a:lnTo>
                  <a:lnTo>
                    <a:pt x="1228" y="394"/>
                  </a:lnTo>
                  <a:lnTo>
                    <a:pt x="1237" y="396"/>
                  </a:lnTo>
                  <a:lnTo>
                    <a:pt x="1244" y="400"/>
                  </a:lnTo>
                  <a:lnTo>
                    <a:pt x="1252" y="404"/>
                  </a:lnTo>
                  <a:lnTo>
                    <a:pt x="1258" y="408"/>
                  </a:lnTo>
                  <a:lnTo>
                    <a:pt x="1266" y="419"/>
                  </a:lnTo>
                  <a:lnTo>
                    <a:pt x="1265" y="425"/>
                  </a:lnTo>
                  <a:lnTo>
                    <a:pt x="1265" y="432"/>
                  </a:lnTo>
                  <a:lnTo>
                    <a:pt x="1265" y="439"/>
                  </a:lnTo>
                  <a:lnTo>
                    <a:pt x="1259" y="448"/>
                  </a:lnTo>
                  <a:lnTo>
                    <a:pt x="1254" y="461"/>
                  </a:lnTo>
                  <a:lnTo>
                    <a:pt x="1253" y="474"/>
                  </a:lnTo>
                  <a:lnTo>
                    <a:pt x="1254" y="482"/>
                  </a:lnTo>
                  <a:lnTo>
                    <a:pt x="1254" y="496"/>
                  </a:lnTo>
                  <a:lnTo>
                    <a:pt x="1255" y="524"/>
                  </a:lnTo>
                  <a:lnTo>
                    <a:pt x="1254" y="529"/>
                  </a:lnTo>
                  <a:lnTo>
                    <a:pt x="1252" y="544"/>
                  </a:lnTo>
                  <a:lnTo>
                    <a:pt x="1249" y="553"/>
                  </a:lnTo>
                  <a:lnTo>
                    <a:pt x="1242" y="567"/>
                  </a:lnTo>
                  <a:lnTo>
                    <a:pt x="1232" y="573"/>
                  </a:lnTo>
                  <a:lnTo>
                    <a:pt x="1222" y="577"/>
                  </a:lnTo>
                  <a:lnTo>
                    <a:pt x="1208" y="581"/>
                  </a:lnTo>
                  <a:lnTo>
                    <a:pt x="1198" y="587"/>
                  </a:lnTo>
                  <a:lnTo>
                    <a:pt x="1187" y="597"/>
                  </a:lnTo>
                  <a:lnTo>
                    <a:pt x="1176" y="606"/>
                  </a:lnTo>
                  <a:lnTo>
                    <a:pt x="1165" y="621"/>
                  </a:lnTo>
                  <a:lnTo>
                    <a:pt x="1156" y="633"/>
                  </a:lnTo>
                  <a:lnTo>
                    <a:pt x="1148" y="646"/>
                  </a:lnTo>
                  <a:lnTo>
                    <a:pt x="1144" y="657"/>
                  </a:lnTo>
                  <a:lnTo>
                    <a:pt x="1140" y="666"/>
                  </a:lnTo>
                  <a:lnTo>
                    <a:pt x="1140" y="673"/>
                  </a:lnTo>
                  <a:lnTo>
                    <a:pt x="1138" y="682"/>
                  </a:lnTo>
                  <a:lnTo>
                    <a:pt x="1133" y="691"/>
                  </a:lnTo>
                  <a:lnTo>
                    <a:pt x="1124" y="701"/>
                  </a:lnTo>
                  <a:lnTo>
                    <a:pt x="1117" y="711"/>
                  </a:lnTo>
                  <a:lnTo>
                    <a:pt x="1109" y="717"/>
                  </a:lnTo>
                  <a:lnTo>
                    <a:pt x="1100" y="726"/>
                  </a:lnTo>
                  <a:lnTo>
                    <a:pt x="1098" y="742"/>
                  </a:lnTo>
                  <a:lnTo>
                    <a:pt x="1098" y="755"/>
                  </a:lnTo>
                  <a:lnTo>
                    <a:pt x="1097" y="762"/>
                  </a:lnTo>
                  <a:lnTo>
                    <a:pt x="1097" y="765"/>
                  </a:lnTo>
                  <a:lnTo>
                    <a:pt x="1093" y="777"/>
                  </a:lnTo>
                  <a:lnTo>
                    <a:pt x="1085" y="789"/>
                  </a:lnTo>
                  <a:lnTo>
                    <a:pt x="1076" y="793"/>
                  </a:lnTo>
                  <a:lnTo>
                    <a:pt x="1068" y="796"/>
                  </a:lnTo>
                  <a:lnTo>
                    <a:pt x="1066" y="803"/>
                  </a:lnTo>
                  <a:lnTo>
                    <a:pt x="1067" y="817"/>
                  </a:lnTo>
                  <a:lnTo>
                    <a:pt x="1060" y="834"/>
                  </a:lnTo>
                  <a:lnTo>
                    <a:pt x="1048" y="850"/>
                  </a:lnTo>
                  <a:lnTo>
                    <a:pt x="1036" y="867"/>
                  </a:lnTo>
                  <a:lnTo>
                    <a:pt x="1024" y="880"/>
                  </a:lnTo>
                  <a:lnTo>
                    <a:pt x="1012" y="894"/>
                  </a:lnTo>
                  <a:lnTo>
                    <a:pt x="1010" y="897"/>
                  </a:lnTo>
                  <a:lnTo>
                    <a:pt x="997" y="912"/>
                  </a:lnTo>
                  <a:lnTo>
                    <a:pt x="976" y="929"/>
                  </a:lnTo>
                  <a:lnTo>
                    <a:pt x="953" y="943"/>
                  </a:lnTo>
                  <a:lnTo>
                    <a:pt x="935" y="955"/>
                  </a:lnTo>
                  <a:lnTo>
                    <a:pt x="923" y="964"/>
                  </a:lnTo>
                  <a:lnTo>
                    <a:pt x="912" y="969"/>
                  </a:lnTo>
                  <a:lnTo>
                    <a:pt x="901" y="973"/>
                  </a:lnTo>
                  <a:lnTo>
                    <a:pt x="893" y="978"/>
                  </a:lnTo>
                  <a:lnTo>
                    <a:pt x="895" y="977"/>
                  </a:lnTo>
                  <a:lnTo>
                    <a:pt x="889" y="984"/>
                  </a:lnTo>
                  <a:lnTo>
                    <a:pt x="884" y="991"/>
                  </a:lnTo>
                  <a:lnTo>
                    <a:pt x="882" y="995"/>
                  </a:lnTo>
                  <a:lnTo>
                    <a:pt x="877" y="1001"/>
                  </a:lnTo>
                  <a:lnTo>
                    <a:pt x="864" y="1009"/>
                  </a:lnTo>
                  <a:lnTo>
                    <a:pt x="848" y="1017"/>
                  </a:lnTo>
                  <a:lnTo>
                    <a:pt x="829" y="1025"/>
                  </a:lnTo>
                  <a:lnTo>
                    <a:pt x="812" y="1031"/>
                  </a:lnTo>
                  <a:lnTo>
                    <a:pt x="799" y="1032"/>
                  </a:lnTo>
                  <a:lnTo>
                    <a:pt x="791" y="1042"/>
                  </a:lnTo>
                  <a:lnTo>
                    <a:pt x="785" y="1055"/>
                  </a:lnTo>
                  <a:lnTo>
                    <a:pt x="781" y="1071"/>
                  </a:lnTo>
                  <a:lnTo>
                    <a:pt x="777" y="1087"/>
                  </a:lnTo>
                  <a:lnTo>
                    <a:pt x="777" y="1098"/>
                  </a:lnTo>
                  <a:lnTo>
                    <a:pt x="777" y="1099"/>
                  </a:lnTo>
                  <a:lnTo>
                    <a:pt x="775" y="1108"/>
                  </a:lnTo>
                  <a:lnTo>
                    <a:pt x="769" y="1116"/>
                  </a:lnTo>
                  <a:lnTo>
                    <a:pt x="756" y="1126"/>
                  </a:lnTo>
                  <a:lnTo>
                    <a:pt x="745" y="1132"/>
                  </a:lnTo>
                  <a:lnTo>
                    <a:pt x="735" y="1141"/>
                  </a:lnTo>
                  <a:lnTo>
                    <a:pt x="728" y="1155"/>
                  </a:lnTo>
                  <a:lnTo>
                    <a:pt x="721" y="1170"/>
                  </a:lnTo>
                  <a:lnTo>
                    <a:pt x="717" y="1193"/>
                  </a:lnTo>
                  <a:lnTo>
                    <a:pt x="716" y="1210"/>
                  </a:lnTo>
                  <a:lnTo>
                    <a:pt x="710" y="1221"/>
                  </a:lnTo>
                  <a:lnTo>
                    <a:pt x="690" y="1246"/>
                  </a:lnTo>
                  <a:lnTo>
                    <a:pt x="675" y="1254"/>
                  </a:lnTo>
                  <a:close/>
                </a:path>
              </a:pathLst>
            </a:custGeom>
            <a:solidFill>
              <a:srgbClr val="CCFFCC">
                <a:alpha val="50195"/>
              </a:srgbClr>
            </a:solidFill>
            <a:ln w="9525">
              <a:solidFill>
                <a:srgbClr val="000000"/>
              </a:solidFill>
              <a:round/>
              <a:headEnd/>
              <a:tailEnd/>
            </a:ln>
          </p:spPr>
          <p:txBody>
            <a:bodyPr/>
            <a:lstStyle/>
            <a:p>
              <a:endParaRPr lang="es-MX"/>
            </a:p>
          </p:txBody>
        </p:sp>
        <p:sp>
          <p:nvSpPr>
            <p:cNvPr id="11285" name="Freeform 13"/>
            <p:cNvSpPr>
              <a:spLocks noChangeAspect="1"/>
            </p:cNvSpPr>
            <p:nvPr/>
          </p:nvSpPr>
          <p:spPr bwMode="auto">
            <a:xfrm>
              <a:off x="3566" y="2862"/>
              <a:ext cx="845" cy="472"/>
            </a:xfrm>
            <a:custGeom>
              <a:avLst/>
              <a:gdLst>
                <a:gd name="T0" fmla="*/ 71 w 1549"/>
                <a:gd name="T1" fmla="*/ 504 h 982"/>
                <a:gd name="T2" fmla="*/ 157 w 1549"/>
                <a:gd name="T3" fmla="*/ 502 h 982"/>
                <a:gd name="T4" fmla="*/ 221 w 1549"/>
                <a:gd name="T5" fmla="*/ 513 h 982"/>
                <a:gd name="T6" fmla="*/ 297 w 1549"/>
                <a:gd name="T7" fmla="*/ 520 h 982"/>
                <a:gd name="T8" fmla="*/ 369 w 1549"/>
                <a:gd name="T9" fmla="*/ 550 h 982"/>
                <a:gd name="T10" fmla="*/ 453 w 1549"/>
                <a:gd name="T11" fmla="*/ 563 h 982"/>
                <a:gd name="T12" fmla="*/ 540 w 1549"/>
                <a:gd name="T13" fmla="*/ 564 h 982"/>
                <a:gd name="T14" fmla="*/ 590 w 1549"/>
                <a:gd name="T15" fmla="*/ 607 h 982"/>
                <a:gd name="T16" fmla="*/ 601 w 1549"/>
                <a:gd name="T17" fmla="*/ 664 h 982"/>
                <a:gd name="T18" fmla="*/ 611 w 1549"/>
                <a:gd name="T19" fmla="*/ 730 h 982"/>
                <a:gd name="T20" fmla="*/ 644 w 1549"/>
                <a:gd name="T21" fmla="*/ 780 h 982"/>
                <a:gd name="T22" fmla="*/ 659 w 1549"/>
                <a:gd name="T23" fmla="*/ 837 h 982"/>
                <a:gd name="T24" fmla="*/ 675 w 1549"/>
                <a:gd name="T25" fmla="*/ 885 h 982"/>
                <a:gd name="T26" fmla="*/ 734 w 1549"/>
                <a:gd name="T27" fmla="*/ 879 h 982"/>
                <a:gd name="T28" fmla="*/ 788 w 1549"/>
                <a:gd name="T29" fmla="*/ 879 h 982"/>
                <a:gd name="T30" fmla="*/ 787 w 1549"/>
                <a:gd name="T31" fmla="*/ 932 h 982"/>
                <a:gd name="T32" fmla="*/ 798 w 1549"/>
                <a:gd name="T33" fmla="*/ 953 h 982"/>
                <a:gd name="T34" fmla="*/ 845 w 1549"/>
                <a:gd name="T35" fmla="*/ 956 h 982"/>
                <a:gd name="T36" fmla="*/ 875 w 1549"/>
                <a:gd name="T37" fmla="*/ 982 h 982"/>
                <a:gd name="T38" fmla="*/ 920 w 1549"/>
                <a:gd name="T39" fmla="*/ 929 h 982"/>
                <a:gd name="T40" fmla="*/ 1031 w 1549"/>
                <a:gd name="T41" fmla="*/ 851 h 982"/>
                <a:gd name="T42" fmla="*/ 1086 w 1549"/>
                <a:gd name="T43" fmla="*/ 797 h 982"/>
                <a:gd name="T44" fmla="*/ 1187 w 1549"/>
                <a:gd name="T45" fmla="*/ 753 h 982"/>
                <a:gd name="T46" fmla="*/ 1259 w 1549"/>
                <a:gd name="T47" fmla="*/ 715 h 982"/>
                <a:gd name="T48" fmla="*/ 1339 w 1549"/>
                <a:gd name="T49" fmla="*/ 720 h 982"/>
                <a:gd name="T50" fmla="*/ 1361 w 1549"/>
                <a:gd name="T51" fmla="*/ 683 h 982"/>
                <a:gd name="T52" fmla="*/ 1442 w 1549"/>
                <a:gd name="T53" fmla="*/ 643 h 982"/>
                <a:gd name="T54" fmla="*/ 1436 w 1549"/>
                <a:gd name="T55" fmla="*/ 619 h 982"/>
                <a:gd name="T56" fmla="*/ 1498 w 1549"/>
                <a:gd name="T57" fmla="*/ 555 h 982"/>
                <a:gd name="T58" fmla="*/ 1536 w 1549"/>
                <a:gd name="T59" fmla="*/ 508 h 982"/>
                <a:gd name="T60" fmla="*/ 1460 w 1549"/>
                <a:gd name="T61" fmla="*/ 489 h 982"/>
                <a:gd name="T62" fmla="*/ 1393 w 1549"/>
                <a:gd name="T63" fmla="*/ 495 h 982"/>
                <a:gd name="T64" fmla="*/ 1306 w 1549"/>
                <a:gd name="T65" fmla="*/ 525 h 982"/>
                <a:gd name="T66" fmla="*/ 1268 w 1549"/>
                <a:gd name="T67" fmla="*/ 529 h 982"/>
                <a:gd name="T68" fmla="*/ 1211 w 1549"/>
                <a:gd name="T69" fmla="*/ 565 h 982"/>
                <a:gd name="T70" fmla="*/ 1166 w 1549"/>
                <a:gd name="T71" fmla="*/ 547 h 982"/>
                <a:gd name="T72" fmla="*/ 1153 w 1549"/>
                <a:gd name="T73" fmla="*/ 497 h 982"/>
                <a:gd name="T74" fmla="*/ 1121 w 1549"/>
                <a:gd name="T75" fmla="*/ 441 h 982"/>
                <a:gd name="T76" fmla="*/ 1117 w 1549"/>
                <a:gd name="T77" fmla="*/ 370 h 982"/>
                <a:gd name="T78" fmla="*/ 1139 w 1549"/>
                <a:gd name="T79" fmla="*/ 310 h 982"/>
                <a:gd name="T80" fmla="*/ 1074 w 1549"/>
                <a:gd name="T81" fmla="*/ 285 h 982"/>
                <a:gd name="T82" fmla="*/ 1024 w 1549"/>
                <a:gd name="T83" fmla="*/ 204 h 982"/>
                <a:gd name="T84" fmla="*/ 1039 w 1549"/>
                <a:gd name="T85" fmla="*/ 155 h 982"/>
                <a:gd name="T86" fmla="*/ 1019 w 1549"/>
                <a:gd name="T87" fmla="*/ 89 h 982"/>
                <a:gd name="T88" fmla="*/ 985 w 1549"/>
                <a:gd name="T89" fmla="*/ 38 h 982"/>
                <a:gd name="T90" fmla="*/ 915 w 1549"/>
                <a:gd name="T91" fmla="*/ 36 h 982"/>
                <a:gd name="T92" fmla="*/ 853 w 1549"/>
                <a:gd name="T93" fmla="*/ 47 h 982"/>
                <a:gd name="T94" fmla="*/ 744 w 1549"/>
                <a:gd name="T95" fmla="*/ 75 h 982"/>
                <a:gd name="T96" fmla="*/ 720 w 1549"/>
                <a:gd name="T97" fmla="*/ 79 h 982"/>
                <a:gd name="T98" fmla="*/ 672 w 1549"/>
                <a:gd name="T99" fmla="*/ 81 h 982"/>
                <a:gd name="T100" fmla="*/ 600 w 1549"/>
                <a:gd name="T101" fmla="*/ 25 h 982"/>
                <a:gd name="T102" fmla="*/ 447 w 1549"/>
                <a:gd name="T103" fmla="*/ 0 h 982"/>
                <a:gd name="T104" fmla="*/ 359 w 1549"/>
                <a:gd name="T105" fmla="*/ 64 h 982"/>
                <a:gd name="T106" fmla="*/ 294 w 1549"/>
                <a:gd name="T107" fmla="*/ 117 h 982"/>
                <a:gd name="T108" fmla="*/ 247 w 1549"/>
                <a:gd name="T109" fmla="*/ 193 h 982"/>
                <a:gd name="T110" fmla="*/ 205 w 1549"/>
                <a:gd name="T111" fmla="*/ 262 h 982"/>
                <a:gd name="T112" fmla="*/ 175 w 1549"/>
                <a:gd name="T113" fmla="*/ 316 h 982"/>
                <a:gd name="T114" fmla="*/ 119 w 1549"/>
                <a:gd name="T115" fmla="*/ 414 h 982"/>
                <a:gd name="T116" fmla="*/ 19 w 1549"/>
                <a:gd name="T117" fmla="*/ 489 h 98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49"/>
                <a:gd name="T178" fmla="*/ 0 h 982"/>
                <a:gd name="T179" fmla="*/ 1549 w 1549"/>
                <a:gd name="T180" fmla="*/ 982 h 98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49" h="982">
                  <a:moveTo>
                    <a:pt x="2" y="497"/>
                  </a:moveTo>
                  <a:lnTo>
                    <a:pt x="11" y="498"/>
                  </a:lnTo>
                  <a:lnTo>
                    <a:pt x="21" y="499"/>
                  </a:lnTo>
                  <a:lnTo>
                    <a:pt x="31" y="503"/>
                  </a:lnTo>
                  <a:lnTo>
                    <a:pt x="42" y="505"/>
                  </a:lnTo>
                  <a:lnTo>
                    <a:pt x="54" y="505"/>
                  </a:lnTo>
                  <a:lnTo>
                    <a:pt x="71" y="504"/>
                  </a:lnTo>
                  <a:lnTo>
                    <a:pt x="92" y="508"/>
                  </a:lnTo>
                  <a:lnTo>
                    <a:pt x="107" y="510"/>
                  </a:lnTo>
                  <a:lnTo>
                    <a:pt x="119" y="509"/>
                  </a:lnTo>
                  <a:lnTo>
                    <a:pt x="129" y="508"/>
                  </a:lnTo>
                  <a:lnTo>
                    <a:pt x="137" y="508"/>
                  </a:lnTo>
                  <a:lnTo>
                    <a:pt x="144" y="507"/>
                  </a:lnTo>
                  <a:lnTo>
                    <a:pt x="157" y="502"/>
                  </a:lnTo>
                  <a:lnTo>
                    <a:pt x="164" y="497"/>
                  </a:lnTo>
                  <a:lnTo>
                    <a:pt x="171" y="496"/>
                  </a:lnTo>
                  <a:lnTo>
                    <a:pt x="180" y="498"/>
                  </a:lnTo>
                  <a:lnTo>
                    <a:pt x="192" y="503"/>
                  </a:lnTo>
                  <a:lnTo>
                    <a:pt x="210" y="510"/>
                  </a:lnTo>
                  <a:lnTo>
                    <a:pt x="218" y="511"/>
                  </a:lnTo>
                  <a:lnTo>
                    <a:pt x="221" y="513"/>
                  </a:lnTo>
                  <a:lnTo>
                    <a:pt x="234" y="516"/>
                  </a:lnTo>
                  <a:lnTo>
                    <a:pt x="249" y="520"/>
                  </a:lnTo>
                  <a:lnTo>
                    <a:pt x="264" y="520"/>
                  </a:lnTo>
                  <a:lnTo>
                    <a:pt x="277" y="519"/>
                  </a:lnTo>
                  <a:lnTo>
                    <a:pt x="285" y="517"/>
                  </a:lnTo>
                  <a:lnTo>
                    <a:pt x="290" y="517"/>
                  </a:lnTo>
                  <a:lnTo>
                    <a:pt x="297" y="520"/>
                  </a:lnTo>
                  <a:lnTo>
                    <a:pt x="306" y="525"/>
                  </a:lnTo>
                  <a:lnTo>
                    <a:pt x="317" y="531"/>
                  </a:lnTo>
                  <a:lnTo>
                    <a:pt x="327" y="537"/>
                  </a:lnTo>
                  <a:lnTo>
                    <a:pt x="338" y="541"/>
                  </a:lnTo>
                  <a:lnTo>
                    <a:pt x="349" y="545"/>
                  </a:lnTo>
                  <a:lnTo>
                    <a:pt x="356" y="547"/>
                  </a:lnTo>
                  <a:lnTo>
                    <a:pt x="369" y="550"/>
                  </a:lnTo>
                  <a:lnTo>
                    <a:pt x="375" y="551"/>
                  </a:lnTo>
                  <a:lnTo>
                    <a:pt x="387" y="555"/>
                  </a:lnTo>
                  <a:lnTo>
                    <a:pt x="402" y="558"/>
                  </a:lnTo>
                  <a:lnTo>
                    <a:pt x="411" y="561"/>
                  </a:lnTo>
                  <a:lnTo>
                    <a:pt x="427" y="563"/>
                  </a:lnTo>
                  <a:lnTo>
                    <a:pt x="440" y="563"/>
                  </a:lnTo>
                  <a:lnTo>
                    <a:pt x="453" y="563"/>
                  </a:lnTo>
                  <a:lnTo>
                    <a:pt x="469" y="562"/>
                  </a:lnTo>
                  <a:lnTo>
                    <a:pt x="480" y="563"/>
                  </a:lnTo>
                  <a:lnTo>
                    <a:pt x="487" y="565"/>
                  </a:lnTo>
                  <a:lnTo>
                    <a:pt x="499" y="567"/>
                  </a:lnTo>
                  <a:lnTo>
                    <a:pt x="513" y="564"/>
                  </a:lnTo>
                  <a:lnTo>
                    <a:pt x="529" y="563"/>
                  </a:lnTo>
                  <a:lnTo>
                    <a:pt x="540" y="564"/>
                  </a:lnTo>
                  <a:lnTo>
                    <a:pt x="548" y="568"/>
                  </a:lnTo>
                  <a:lnTo>
                    <a:pt x="558" y="573"/>
                  </a:lnTo>
                  <a:lnTo>
                    <a:pt x="567" y="581"/>
                  </a:lnTo>
                  <a:lnTo>
                    <a:pt x="575" y="588"/>
                  </a:lnTo>
                  <a:lnTo>
                    <a:pt x="581" y="597"/>
                  </a:lnTo>
                  <a:lnTo>
                    <a:pt x="582" y="598"/>
                  </a:lnTo>
                  <a:lnTo>
                    <a:pt x="590" y="607"/>
                  </a:lnTo>
                  <a:lnTo>
                    <a:pt x="594" y="613"/>
                  </a:lnTo>
                  <a:lnTo>
                    <a:pt x="596" y="619"/>
                  </a:lnTo>
                  <a:lnTo>
                    <a:pt x="599" y="627"/>
                  </a:lnTo>
                  <a:lnTo>
                    <a:pt x="600" y="634"/>
                  </a:lnTo>
                  <a:lnTo>
                    <a:pt x="600" y="645"/>
                  </a:lnTo>
                  <a:lnTo>
                    <a:pt x="601" y="657"/>
                  </a:lnTo>
                  <a:lnTo>
                    <a:pt x="601" y="664"/>
                  </a:lnTo>
                  <a:lnTo>
                    <a:pt x="603" y="679"/>
                  </a:lnTo>
                  <a:lnTo>
                    <a:pt x="607" y="691"/>
                  </a:lnTo>
                  <a:lnTo>
                    <a:pt x="611" y="702"/>
                  </a:lnTo>
                  <a:lnTo>
                    <a:pt x="614" y="714"/>
                  </a:lnTo>
                  <a:lnTo>
                    <a:pt x="617" y="721"/>
                  </a:lnTo>
                  <a:lnTo>
                    <a:pt x="614" y="726"/>
                  </a:lnTo>
                  <a:lnTo>
                    <a:pt x="611" y="730"/>
                  </a:lnTo>
                  <a:lnTo>
                    <a:pt x="609" y="735"/>
                  </a:lnTo>
                  <a:lnTo>
                    <a:pt x="615" y="741"/>
                  </a:lnTo>
                  <a:lnTo>
                    <a:pt x="619" y="747"/>
                  </a:lnTo>
                  <a:lnTo>
                    <a:pt x="625" y="756"/>
                  </a:lnTo>
                  <a:lnTo>
                    <a:pt x="625" y="758"/>
                  </a:lnTo>
                  <a:lnTo>
                    <a:pt x="636" y="770"/>
                  </a:lnTo>
                  <a:lnTo>
                    <a:pt x="644" y="780"/>
                  </a:lnTo>
                  <a:lnTo>
                    <a:pt x="650" y="788"/>
                  </a:lnTo>
                  <a:lnTo>
                    <a:pt x="654" y="798"/>
                  </a:lnTo>
                  <a:lnTo>
                    <a:pt x="655" y="807"/>
                  </a:lnTo>
                  <a:lnTo>
                    <a:pt x="659" y="818"/>
                  </a:lnTo>
                  <a:lnTo>
                    <a:pt x="657" y="826"/>
                  </a:lnTo>
                  <a:lnTo>
                    <a:pt x="659" y="828"/>
                  </a:lnTo>
                  <a:lnTo>
                    <a:pt x="659" y="837"/>
                  </a:lnTo>
                  <a:lnTo>
                    <a:pt x="659" y="846"/>
                  </a:lnTo>
                  <a:lnTo>
                    <a:pt x="657" y="858"/>
                  </a:lnTo>
                  <a:lnTo>
                    <a:pt x="657" y="868"/>
                  </a:lnTo>
                  <a:lnTo>
                    <a:pt x="657" y="875"/>
                  </a:lnTo>
                  <a:lnTo>
                    <a:pt x="662" y="882"/>
                  </a:lnTo>
                  <a:lnTo>
                    <a:pt x="667" y="885"/>
                  </a:lnTo>
                  <a:lnTo>
                    <a:pt x="675" y="885"/>
                  </a:lnTo>
                  <a:lnTo>
                    <a:pt x="681" y="884"/>
                  </a:lnTo>
                  <a:lnTo>
                    <a:pt x="690" y="880"/>
                  </a:lnTo>
                  <a:lnTo>
                    <a:pt x="701" y="881"/>
                  </a:lnTo>
                  <a:lnTo>
                    <a:pt x="710" y="882"/>
                  </a:lnTo>
                  <a:lnTo>
                    <a:pt x="720" y="882"/>
                  </a:lnTo>
                  <a:lnTo>
                    <a:pt x="726" y="881"/>
                  </a:lnTo>
                  <a:lnTo>
                    <a:pt x="734" y="879"/>
                  </a:lnTo>
                  <a:lnTo>
                    <a:pt x="739" y="879"/>
                  </a:lnTo>
                  <a:lnTo>
                    <a:pt x="750" y="880"/>
                  </a:lnTo>
                  <a:lnTo>
                    <a:pt x="759" y="881"/>
                  </a:lnTo>
                  <a:lnTo>
                    <a:pt x="770" y="880"/>
                  </a:lnTo>
                  <a:lnTo>
                    <a:pt x="777" y="879"/>
                  </a:lnTo>
                  <a:lnTo>
                    <a:pt x="782" y="878"/>
                  </a:lnTo>
                  <a:lnTo>
                    <a:pt x="788" y="879"/>
                  </a:lnTo>
                  <a:lnTo>
                    <a:pt x="793" y="884"/>
                  </a:lnTo>
                  <a:lnTo>
                    <a:pt x="794" y="894"/>
                  </a:lnTo>
                  <a:lnTo>
                    <a:pt x="793" y="905"/>
                  </a:lnTo>
                  <a:lnTo>
                    <a:pt x="792" y="912"/>
                  </a:lnTo>
                  <a:lnTo>
                    <a:pt x="791" y="922"/>
                  </a:lnTo>
                  <a:lnTo>
                    <a:pt x="789" y="927"/>
                  </a:lnTo>
                  <a:lnTo>
                    <a:pt x="787" y="932"/>
                  </a:lnTo>
                  <a:lnTo>
                    <a:pt x="782" y="936"/>
                  </a:lnTo>
                  <a:lnTo>
                    <a:pt x="777" y="941"/>
                  </a:lnTo>
                  <a:lnTo>
                    <a:pt x="776" y="946"/>
                  </a:lnTo>
                  <a:lnTo>
                    <a:pt x="779" y="950"/>
                  </a:lnTo>
                  <a:lnTo>
                    <a:pt x="782" y="953"/>
                  </a:lnTo>
                  <a:lnTo>
                    <a:pt x="788" y="954"/>
                  </a:lnTo>
                  <a:lnTo>
                    <a:pt x="798" y="953"/>
                  </a:lnTo>
                  <a:lnTo>
                    <a:pt x="804" y="950"/>
                  </a:lnTo>
                  <a:lnTo>
                    <a:pt x="813" y="948"/>
                  </a:lnTo>
                  <a:lnTo>
                    <a:pt x="824" y="950"/>
                  </a:lnTo>
                  <a:lnTo>
                    <a:pt x="827" y="950"/>
                  </a:lnTo>
                  <a:lnTo>
                    <a:pt x="834" y="950"/>
                  </a:lnTo>
                  <a:lnTo>
                    <a:pt x="841" y="952"/>
                  </a:lnTo>
                  <a:lnTo>
                    <a:pt x="845" y="956"/>
                  </a:lnTo>
                  <a:lnTo>
                    <a:pt x="848" y="959"/>
                  </a:lnTo>
                  <a:lnTo>
                    <a:pt x="851" y="965"/>
                  </a:lnTo>
                  <a:lnTo>
                    <a:pt x="853" y="970"/>
                  </a:lnTo>
                  <a:lnTo>
                    <a:pt x="857" y="975"/>
                  </a:lnTo>
                  <a:lnTo>
                    <a:pt x="860" y="978"/>
                  </a:lnTo>
                  <a:lnTo>
                    <a:pt x="865" y="982"/>
                  </a:lnTo>
                  <a:lnTo>
                    <a:pt x="875" y="982"/>
                  </a:lnTo>
                  <a:lnTo>
                    <a:pt x="881" y="981"/>
                  </a:lnTo>
                  <a:lnTo>
                    <a:pt x="883" y="981"/>
                  </a:lnTo>
                  <a:lnTo>
                    <a:pt x="889" y="976"/>
                  </a:lnTo>
                  <a:lnTo>
                    <a:pt x="895" y="968"/>
                  </a:lnTo>
                  <a:lnTo>
                    <a:pt x="905" y="952"/>
                  </a:lnTo>
                  <a:lnTo>
                    <a:pt x="914" y="936"/>
                  </a:lnTo>
                  <a:lnTo>
                    <a:pt x="920" y="929"/>
                  </a:lnTo>
                  <a:lnTo>
                    <a:pt x="933" y="920"/>
                  </a:lnTo>
                  <a:lnTo>
                    <a:pt x="948" y="909"/>
                  </a:lnTo>
                  <a:lnTo>
                    <a:pt x="967" y="893"/>
                  </a:lnTo>
                  <a:lnTo>
                    <a:pt x="982" y="882"/>
                  </a:lnTo>
                  <a:lnTo>
                    <a:pt x="998" y="872"/>
                  </a:lnTo>
                  <a:lnTo>
                    <a:pt x="1026" y="855"/>
                  </a:lnTo>
                  <a:lnTo>
                    <a:pt x="1031" y="851"/>
                  </a:lnTo>
                  <a:lnTo>
                    <a:pt x="1040" y="846"/>
                  </a:lnTo>
                  <a:lnTo>
                    <a:pt x="1054" y="839"/>
                  </a:lnTo>
                  <a:lnTo>
                    <a:pt x="1060" y="833"/>
                  </a:lnTo>
                  <a:lnTo>
                    <a:pt x="1061" y="826"/>
                  </a:lnTo>
                  <a:lnTo>
                    <a:pt x="1066" y="816"/>
                  </a:lnTo>
                  <a:lnTo>
                    <a:pt x="1074" y="806"/>
                  </a:lnTo>
                  <a:lnTo>
                    <a:pt x="1086" y="797"/>
                  </a:lnTo>
                  <a:lnTo>
                    <a:pt x="1102" y="789"/>
                  </a:lnTo>
                  <a:lnTo>
                    <a:pt x="1118" y="779"/>
                  </a:lnTo>
                  <a:lnTo>
                    <a:pt x="1134" y="772"/>
                  </a:lnTo>
                  <a:lnTo>
                    <a:pt x="1151" y="764"/>
                  </a:lnTo>
                  <a:lnTo>
                    <a:pt x="1164" y="759"/>
                  </a:lnTo>
                  <a:lnTo>
                    <a:pt x="1174" y="756"/>
                  </a:lnTo>
                  <a:lnTo>
                    <a:pt x="1187" y="753"/>
                  </a:lnTo>
                  <a:lnTo>
                    <a:pt x="1198" y="747"/>
                  </a:lnTo>
                  <a:lnTo>
                    <a:pt x="1207" y="738"/>
                  </a:lnTo>
                  <a:lnTo>
                    <a:pt x="1213" y="733"/>
                  </a:lnTo>
                  <a:lnTo>
                    <a:pt x="1219" y="727"/>
                  </a:lnTo>
                  <a:lnTo>
                    <a:pt x="1231" y="723"/>
                  </a:lnTo>
                  <a:lnTo>
                    <a:pt x="1246" y="717"/>
                  </a:lnTo>
                  <a:lnTo>
                    <a:pt x="1259" y="715"/>
                  </a:lnTo>
                  <a:lnTo>
                    <a:pt x="1273" y="715"/>
                  </a:lnTo>
                  <a:lnTo>
                    <a:pt x="1286" y="717"/>
                  </a:lnTo>
                  <a:lnTo>
                    <a:pt x="1307" y="720"/>
                  </a:lnTo>
                  <a:lnTo>
                    <a:pt x="1315" y="720"/>
                  </a:lnTo>
                  <a:lnTo>
                    <a:pt x="1325" y="720"/>
                  </a:lnTo>
                  <a:lnTo>
                    <a:pt x="1333" y="721"/>
                  </a:lnTo>
                  <a:lnTo>
                    <a:pt x="1339" y="720"/>
                  </a:lnTo>
                  <a:lnTo>
                    <a:pt x="1343" y="718"/>
                  </a:lnTo>
                  <a:lnTo>
                    <a:pt x="1343" y="712"/>
                  </a:lnTo>
                  <a:lnTo>
                    <a:pt x="1343" y="706"/>
                  </a:lnTo>
                  <a:lnTo>
                    <a:pt x="1342" y="696"/>
                  </a:lnTo>
                  <a:lnTo>
                    <a:pt x="1344" y="690"/>
                  </a:lnTo>
                  <a:lnTo>
                    <a:pt x="1350" y="688"/>
                  </a:lnTo>
                  <a:lnTo>
                    <a:pt x="1361" y="683"/>
                  </a:lnTo>
                  <a:lnTo>
                    <a:pt x="1373" y="676"/>
                  </a:lnTo>
                  <a:lnTo>
                    <a:pt x="1386" y="666"/>
                  </a:lnTo>
                  <a:lnTo>
                    <a:pt x="1399" y="659"/>
                  </a:lnTo>
                  <a:lnTo>
                    <a:pt x="1409" y="653"/>
                  </a:lnTo>
                  <a:lnTo>
                    <a:pt x="1423" y="643"/>
                  </a:lnTo>
                  <a:lnTo>
                    <a:pt x="1433" y="643"/>
                  </a:lnTo>
                  <a:lnTo>
                    <a:pt x="1442" y="643"/>
                  </a:lnTo>
                  <a:lnTo>
                    <a:pt x="1452" y="643"/>
                  </a:lnTo>
                  <a:lnTo>
                    <a:pt x="1459" y="641"/>
                  </a:lnTo>
                  <a:lnTo>
                    <a:pt x="1462" y="639"/>
                  </a:lnTo>
                  <a:lnTo>
                    <a:pt x="1459" y="637"/>
                  </a:lnTo>
                  <a:lnTo>
                    <a:pt x="1452" y="633"/>
                  </a:lnTo>
                  <a:lnTo>
                    <a:pt x="1442" y="627"/>
                  </a:lnTo>
                  <a:lnTo>
                    <a:pt x="1436" y="619"/>
                  </a:lnTo>
                  <a:lnTo>
                    <a:pt x="1434" y="609"/>
                  </a:lnTo>
                  <a:lnTo>
                    <a:pt x="1438" y="597"/>
                  </a:lnTo>
                  <a:lnTo>
                    <a:pt x="1444" y="586"/>
                  </a:lnTo>
                  <a:lnTo>
                    <a:pt x="1454" y="576"/>
                  </a:lnTo>
                  <a:lnTo>
                    <a:pt x="1468" y="567"/>
                  </a:lnTo>
                  <a:lnTo>
                    <a:pt x="1483" y="561"/>
                  </a:lnTo>
                  <a:lnTo>
                    <a:pt x="1498" y="555"/>
                  </a:lnTo>
                  <a:lnTo>
                    <a:pt x="1514" y="550"/>
                  </a:lnTo>
                  <a:lnTo>
                    <a:pt x="1529" y="545"/>
                  </a:lnTo>
                  <a:lnTo>
                    <a:pt x="1538" y="538"/>
                  </a:lnTo>
                  <a:lnTo>
                    <a:pt x="1548" y="528"/>
                  </a:lnTo>
                  <a:lnTo>
                    <a:pt x="1549" y="520"/>
                  </a:lnTo>
                  <a:lnTo>
                    <a:pt x="1542" y="513"/>
                  </a:lnTo>
                  <a:lnTo>
                    <a:pt x="1536" y="508"/>
                  </a:lnTo>
                  <a:lnTo>
                    <a:pt x="1526" y="507"/>
                  </a:lnTo>
                  <a:lnTo>
                    <a:pt x="1518" y="508"/>
                  </a:lnTo>
                  <a:lnTo>
                    <a:pt x="1507" y="508"/>
                  </a:lnTo>
                  <a:lnTo>
                    <a:pt x="1496" y="509"/>
                  </a:lnTo>
                  <a:lnTo>
                    <a:pt x="1483" y="508"/>
                  </a:lnTo>
                  <a:lnTo>
                    <a:pt x="1472" y="501"/>
                  </a:lnTo>
                  <a:lnTo>
                    <a:pt x="1460" y="489"/>
                  </a:lnTo>
                  <a:lnTo>
                    <a:pt x="1451" y="479"/>
                  </a:lnTo>
                  <a:lnTo>
                    <a:pt x="1445" y="474"/>
                  </a:lnTo>
                  <a:lnTo>
                    <a:pt x="1440" y="471"/>
                  </a:lnTo>
                  <a:lnTo>
                    <a:pt x="1418" y="486"/>
                  </a:lnTo>
                  <a:lnTo>
                    <a:pt x="1409" y="490"/>
                  </a:lnTo>
                  <a:lnTo>
                    <a:pt x="1400" y="492"/>
                  </a:lnTo>
                  <a:lnTo>
                    <a:pt x="1393" y="495"/>
                  </a:lnTo>
                  <a:lnTo>
                    <a:pt x="1381" y="502"/>
                  </a:lnTo>
                  <a:lnTo>
                    <a:pt x="1368" y="508"/>
                  </a:lnTo>
                  <a:lnTo>
                    <a:pt x="1354" y="517"/>
                  </a:lnTo>
                  <a:lnTo>
                    <a:pt x="1342" y="515"/>
                  </a:lnTo>
                  <a:lnTo>
                    <a:pt x="1326" y="520"/>
                  </a:lnTo>
                  <a:lnTo>
                    <a:pt x="1316" y="523"/>
                  </a:lnTo>
                  <a:lnTo>
                    <a:pt x="1306" y="525"/>
                  </a:lnTo>
                  <a:lnTo>
                    <a:pt x="1300" y="520"/>
                  </a:lnTo>
                  <a:lnTo>
                    <a:pt x="1291" y="514"/>
                  </a:lnTo>
                  <a:lnTo>
                    <a:pt x="1284" y="507"/>
                  </a:lnTo>
                  <a:lnTo>
                    <a:pt x="1279" y="513"/>
                  </a:lnTo>
                  <a:lnTo>
                    <a:pt x="1276" y="520"/>
                  </a:lnTo>
                  <a:lnTo>
                    <a:pt x="1271" y="525"/>
                  </a:lnTo>
                  <a:lnTo>
                    <a:pt x="1268" y="529"/>
                  </a:lnTo>
                  <a:lnTo>
                    <a:pt x="1274" y="539"/>
                  </a:lnTo>
                  <a:lnTo>
                    <a:pt x="1273" y="547"/>
                  </a:lnTo>
                  <a:lnTo>
                    <a:pt x="1267" y="557"/>
                  </a:lnTo>
                  <a:lnTo>
                    <a:pt x="1256" y="558"/>
                  </a:lnTo>
                  <a:lnTo>
                    <a:pt x="1242" y="557"/>
                  </a:lnTo>
                  <a:lnTo>
                    <a:pt x="1228" y="562"/>
                  </a:lnTo>
                  <a:lnTo>
                    <a:pt x="1211" y="565"/>
                  </a:lnTo>
                  <a:lnTo>
                    <a:pt x="1200" y="567"/>
                  </a:lnTo>
                  <a:lnTo>
                    <a:pt x="1199" y="567"/>
                  </a:lnTo>
                  <a:lnTo>
                    <a:pt x="1188" y="569"/>
                  </a:lnTo>
                  <a:lnTo>
                    <a:pt x="1175" y="569"/>
                  </a:lnTo>
                  <a:lnTo>
                    <a:pt x="1169" y="565"/>
                  </a:lnTo>
                  <a:lnTo>
                    <a:pt x="1168" y="556"/>
                  </a:lnTo>
                  <a:lnTo>
                    <a:pt x="1166" y="547"/>
                  </a:lnTo>
                  <a:lnTo>
                    <a:pt x="1159" y="543"/>
                  </a:lnTo>
                  <a:lnTo>
                    <a:pt x="1151" y="534"/>
                  </a:lnTo>
                  <a:lnTo>
                    <a:pt x="1152" y="529"/>
                  </a:lnTo>
                  <a:lnTo>
                    <a:pt x="1158" y="522"/>
                  </a:lnTo>
                  <a:lnTo>
                    <a:pt x="1162" y="514"/>
                  </a:lnTo>
                  <a:lnTo>
                    <a:pt x="1160" y="503"/>
                  </a:lnTo>
                  <a:lnTo>
                    <a:pt x="1153" y="497"/>
                  </a:lnTo>
                  <a:lnTo>
                    <a:pt x="1145" y="490"/>
                  </a:lnTo>
                  <a:lnTo>
                    <a:pt x="1135" y="485"/>
                  </a:lnTo>
                  <a:lnTo>
                    <a:pt x="1127" y="484"/>
                  </a:lnTo>
                  <a:lnTo>
                    <a:pt x="1117" y="477"/>
                  </a:lnTo>
                  <a:lnTo>
                    <a:pt x="1116" y="462"/>
                  </a:lnTo>
                  <a:lnTo>
                    <a:pt x="1117" y="449"/>
                  </a:lnTo>
                  <a:lnTo>
                    <a:pt x="1121" y="441"/>
                  </a:lnTo>
                  <a:lnTo>
                    <a:pt x="1124" y="432"/>
                  </a:lnTo>
                  <a:lnTo>
                    <a:pt x="1126" y="430"/>
                  </a:lnTo>
                  <a:lnTo>
                    <a:pt x="1128" y="419"/>
                  </a:lnTo>
                  <a:lnTo>
                    <a:pt x="1126" y="406"/>
                  </a:lnTo>
                  <a:lnTo>
                    <a:pt x="1121" y="393"/>
                  </a:lnTo>
                  <a:lnTo>
                    <a:pt x="1116" y="378"/>
                  </a:lnTo>
                  <a:lnTo>
                    <a:pt x="1117" y="370"/>
                  </a:lnTo>
                  <a:lnTo>
                    <a:pt x="1124" y="352"/>
                  </a:lnTo>
                  <a:lnTo>
                    <a:pt x="1132" y="346"/>
                  </a:lnTo>
                  <a:lnTo>
                    <a:pt x="1139" y="342"/>
                  </a:lnTo>
                  <a:lnTo>
                    <a:pt x="1147" y="337"/>
                  </a:lnTo>
                  <a:lnTo>
                    <a:pt x="1146" y="325"/>
                  </a:lnTo>
                  <a:lnTo>
                    <a:pt x="1144" y="316"/>
                  </a:lnTo>
                  <a:lnTo>
                    <a:pt x="1139" y="310"/>
                  </a:lnTo>
                  <a:lnTo>
                    <a:pt x="1132" y="300"/>
                  </a:lnTo>
                  <a:lnTo>
                    <a:pt x="1123" y="294"/>
                  </a:lnTo>
                  <a:lnTo>
                    <a:pt x="1111" y="292"/>
                  </a:lnTo>
                  <a:lnTo>
                    <a:pt x="1100" y="289"/>
                  </a:lnTo>
                  <a:lnTo>
                    <a:pt x="1090" y="287"/>
                  </a:lnTo>
                  <a:lnTo>
                    <a:pt x="1082" y="286"/>
                  </a:lnTo>
                  <a:lnTo>
                    <a:pt x="1074" y="285"/>
                  </a:lnTo>
                  <a:lnTo>
                    <a:pt x="1068" y="279"/>
                  </a:lnTo>
                  <a:lnTo>
                    <a:pt x="1060" y="274"/>
                  </a:lnTo>
                  <a:lnTo>
                    <a:pt x="1054" y="267"/>
                  </a:lnTo>
                  <a:lnTo>
                    <a:pt x="1050" y="259"/>
                  </a:lnTo>
                  <a:lnTo>
                    <a:pt x="1034" y="226"/>
                  </a:lnTo>
                  <a:lnTo>
                    <a:pt x="1028" y="216"/>
                  </a:lnTo>
                  <a:lnTo>
                    <a:pt x="1024" y="204"/>
                  </a:lnTo>
                  <a:lnTo>
                    <a:pt x="1022" y="195"/>
                  </a:lnTo>
                  <a:lnTo>
                    <a:pt x="1024" y="187"/>
                  </a:lnTo>
                  <a:lnTo>
                    <a:pt x="1027" y="181"/>
                  </a:lnTo>
                  <a:lnTo>
                    <a:pt x="1032" y="175"/>
                  </a:lnTo>
                  <a:lnTo>
                    <a:pt x="1037" y="168"/>
                  </a:lnTo>
                  <a:lnTo>
                    <a:pt x="1039" y="160"/>
                  </a:lnTo>
                  <a:lnTo>
                    <a:pt x="1039" y="155"/>
                  </a:lnTo>
                  <a:lnTo>
                    <a:pt x="1037" y="150"/>
                  </a:lnTo>
                  <a:lnTo>
                    <a:pt x="1030" y="141"/>
                  </a:lnTo>
                  <a:lnTo>
                    <a:pt x="1022" y="132"/>
                  </a:lnTo>
                  <a:lnTo>
                    <a:pt x="1015" y="120"/>
                  </a:lnTo>
                  <a:lnTo>
                    <a:pt x="1013" y="108"/>
                  </a:lnTo>
                  <a:lnTo>
                    <a:pt x="1015" y="94"/>
                  </a:lnTo>
                  <a:lnTo>
                    <a:pt x="1019" y="89"/>
                  </a:lnTo>
                  <a:lnTo>
                    <a:pt x="1021" y="84"/>
                  </a:lnTo>
                  <a:lnTo>
                    <a:pt x="1020" y="78"/>
                  </a:lnTo>
                  <a:lnTo>
                    <a:pt x="1010" y="71"/>
                  </a:lnTo>
                  <a:lnTo>
                    <a:pt x="997" y="60"/>
                  </a:lnTo>
                  <a:lnTo>
                    <a:pt x="988" y="53"/>
                  </a:lnTo>
                  <a:lnTo>
                    <a:pt x="986" y="43"/>
                  </a:lnTo>
                  <a:lnTo>
                    <a:pt x="985" y="38"/>
                  </a:lnTo>
                  <a:lnTo>
                    <a:pt x="978" y="34"/>
                  </a:lnTo>
                  <a:lnTo>
                    <a:pt x="968" y="35"/>
                  </a:lnTo>
                  <a:lnTo>
                    <a:pt x="960" y="40"/>
                  </a:lnTo>
                  <a:lnTo>
                    <a:pt x="950" y="44"/>
                  </a:lnTo>
                  <a:lnTo>
                    <a:pt x="939" y="40"/>
                  </a:lnTo>
                  <a:lnTo>
                    <a:pt x="931" y="35"/>
                  </a:lnTo>
                  <a:lnTo>
                    <a:pt x="915" y="36"/>
                  </a:lnTo>
                  <a:lnTo>
                    <a:pt x="909" y="43"/>
                  </a:lnTo>
                  <a:lnTo>
                    <a:pt x="906" y="52"/>
                  </a:lnTo>
                  <a:lnTo>
                    <a:pt x="897" y="59"/>
                  </a:lnTo>
                  <a:lnTo>
                    <a:pt x="884" y="63"/>
                  </a:lnTo>
                  <a:lnTo>
                    <a:pt x="871" y="60"/>
                  </a:lnTo>
                  <a:lnTo>
                    <a:pt x="860" y="51"/>
                  </a:lnTo>
                  <a:lnTo>
                    <a:pt x="853" y="47"/>
                  </a:lnTo>
                  <a:lnTo>
                    <a:pt x="846" y="55"/>
                  </a:lnTo>
                  <a:lnTo>
                    <a:pt x="836" y="61"/>
                  </a:lnTo>
                  <a:lnTo>
                    <a:pt x="813" y="63"/>
                  </a:lnTo>
                  <a:lnTo>
                    <a:pt x="792" y="64"/>
                  </a:lnTo>
                  <a:lnTo>
                    <a:pt x="782" y="66"/>
                  </a:lnTo>
                  <a:lnTo>
                    <a:pt x="753" y="67"/>
                  </a:lnTo>
                  <a:lnTo>
                    <a:pt x="744" y="75"/>
                  </a:lnTo>
                  <a:lnTo>
                    <a:pt x="743" y="87"/>
                  </a:lnTo>
                  <a:lnTo>
                    <a:pt x="741" y="107"/>
                  </a:lnTo>
                  <a:lnTo>
                    <a:pt x="734" y="115"/>
                  </a:lnTo>
                  <a:lnTo>
                    <a:pt x="728" y="112"/>
                  </a:lnTo>
                  <a:lnTo>
                    <a:pt x="723" y="102"/>
                  </a:lnTo>
                  <a:lnTo>
                    <a:pt x="721" y="88"/>
                  </a:lnTo>
                  <a:lnTo>
                    <a:pt x="720" y="79"/>
                  </a:lnTo>
                  <a:lnTo>
                    <a:pt x="713" y="71"/>
                  </a:lnTo>
                  <a:lnTo>
                    <a:pt x="704" y="72"/>
                  </a:lnTo>
                  <a:lnTo>
                    <a:pt x="698" y="85"/>
                  </a:lnTo>
                  <a:lnTo>
                    <a:pt x="689" y="91"/>
                  </a:lnTo>
                  <a:lnTo>
                    <a:pt x="678" y="89"/>
                  </a:lnTo>
                  <a:lnTo>
                    <a:pt x="678" y="88"/>
                  </a:lnTo>
                  <a:lnTo>
                    <a:pt x="672" y="81"/>
                  </a:lnTo>
                  <a:lnTo>
                    <a:pt x="668" y="70"/>
                  </a:lnTo>
                  <a:lnTo>
                    <a:pt x="665" y="47"/>
                  </a:lnTo>
                  <a:lnTo>
                    <a:pt x="665" y="40"/>
                  </a:lnTo>
                  <a:lnTo>
                    <a:pt x="662" y="34"/>
                  </a:lnTo>
                  <a:lnTo>
                    <a:pt x="639" y="31"/>
                  </a:lnTo>
                  <a:lnTo>
                    <a:pt x="623" y="28"/>
                  </a:lnTo>
                  <a:lnTo>
                    <a:pt x="600" y="25"/>
                  </a:lnTo>
                  <a:lnTo>
                    <a:pt x="582" y="20"/>
                  </a:lnTo>
                  <a:lnTo>
                    <a:pt x="551" y="18"/>
                  </a:lnTo>
                  <a:lnTo>
                    <a:pt x="518" y="14"/>
                  </a:lnTo>
                  <a:lnTo>
                    <a:pt x="483" y="11"/>
                  </a:lnTo>
                  <a:lnTo>
                    <a:pt x="458" y="5"/>
                  </a:lnTo>
                  <a:lnTo>
                    <a:pt x="456" y="2"/>
                  </a:lnTo>
                  <a:lnTo>
                    <a:pt x="447" y="0"/>
                  </a:lnTo>
                  <a:lnTo>
                    <a:pt x="434" y="6"/>
                  </a:lnTo>
                  <a:lnTo>
                    <a:pt x="422" y="13"/>
                  </a:lnTo>
                  <a:lnTo>
                    <a:pt x="404" y="22"/>
                  </a:lnTo>
                  <a:lnTo>
                    <a:pt x="391" y="30"/>
                  </a:lnTo>
                  <a:lnTo>
                    <a:pt x="362" y="44"/>
                  </a:lnTo>
                  <a:lnTo>
                    <a:pt x="361" y="49"/>
                  </a:lnTo>
                  <a:lnTo>
                    <a:pt x="359" y="64"/>
                  </a:lnTo>
                  <a:lnTo>
                    <a:pt x="356" y="73"/>
                  </a:lnTo>
                  <a:lnTo>
                    <a:pt x="349" y="87"/>
                  </a:lnTo>
                  <a:lnTo>
                    <a:pt x="339" y="93"/>
                  </a:lnTo>
                  <a:lnTo>
                    <a:pt x="329" y="97"/>
                  </a:lnTo>
                  <a:lnTo>
                    <a:pt x="315" y="101"/>
                  </a:lnTo>
                  <a:lnTo>
                    <a:pt x="305" y="107"/>
                  </a:lnTo>
                  <a:lnTo>
                    <a:pt x="294" y="117"/>
                  </a:lnTo>
                  <a:lnTo>
                    <a:pt x="283" y="126"/>
                  </a:lnTo>
                  <a:lnTo>
                    <a:pt x="272" y="141"/>
                  </a:lnTo>
                  <a:lnTo>
                    <a:pt x="263" y="153"/>
                  </a:lnTo>
                  <a:lnTo>
                    <a:pt x="255" y="166"/>
                  </a:lnTo>
                  <a:lnTo>
                    <a:pt x="251" y="177"/>
                  </a:lnTo>
                  <a:lnTo>
                    <a:pt x="247" y="186"/>
                  </a:lnTo>
                  <a:lnTo>
                    <a:pt x="247" y="193"/>
                  </a:lnTo>
                  <a:lnTo>
                    <a:pt x="245" y="202"/>
                  </a:lnTo>
                  <a:lnTo>
                    <a:pt x="240" y="211"/>
                  </a:lnTo>
                  <a:lnTo>
                    <a:pt x="231" y="221"/>
                  </a:lnTo>
                  <a:lnTo>
                    <a:pt x="224" y="231"/>
                  </a:lnTo>
                  <a:lnTo>
                    <a:pt x="216" y="237"/>
                  </a:lnTo>
                  <a:lnTo>
                    <a:pt x="207" y="246"/>
                  </a:lnTo>
                  <a:lnTo>
                    <a:pt x="205" y="262"/>
                  </a:lnTo>
                  <a:lnTo>
                    <a:pt x="205" y="275"/>
                  </a:lnTo>
                  <a:lnTo>
                    <a:pt x="204" y="282"/>
                  </a:lnTo>
                  <a:lnTo>
                    <a:pt x="204" y="285"/>
                  </a:lnTo>
                  <a:lnTo>
                    <a:pt x="200" y="297"/>
                  </a:lnTo>
                  <a:lnTo>
                    <a:pt x="192" y="309"/>
                  </a:lnTo>
                  <a:lnTo>
                    <a:pt x="183" y="313"/>
                  </a:lnTo>
                  <a:lnTo>
                    <a:pt x="175" y="316"/>
                  </a:lnTo>
                  <a:lnTo>
                    <a:pt x="173" y="323"/>
                  </a:lnTo>
                  <a:lnTo>
                    <a:pt x="174" y="337"/>
                  </a:lnTo>
                  <a:lnTo>
                    <a:pt x="167" y="354"/>
                  </a:lnTo>
                  <a:lnTo>
                    <a:pt x="155" y="370"/>
                  </a:lnTo>
                  <a:lnTo>
                    <a:pt x="143" y="387"/>
                  </a:lnTo>
                  <a:lnTo>
                    <a:pt x="131" y="400"/>
                  </a:lnTo>
                  <a:lnTo>
                    <a:pt x="119" y="414"/>
                  </a:lnTo>
                  <a:lnTo>
                    <a:pt x="117" y="417"/>
                  </a:lnTo>
                  <a:lnTo>
                    <a:pt x="104" y="432"/>
                  </a:lnTo>
                  <a:lnTo>
                    <a:pt x="83" y="449"/>
                  </a:lnTo>
                  <a:lnTo>
                    <a:pt x="60" y="463"/>
                  </a:lnTo>
                  <a:lnTo>
                    <a:pt x="42" y="475"/>
                  </a:lnTo>
                  <a:lnTo>
                    <a:pt x="30" y="484"/>
                  </a:lnTo>
                  <a:lnTo>
                    <a:pt x="19" y="489"/>
                  </a:lnTo>
                  <a:lnTo>
                    <a:pt x="8" y="493"/>
                  </a:lnTo>
                  <a:lnTo>
                    <a:pt x="0" y="498"/>
                  </a:lnTo>
                  <a:lnTo>
                    <a:pt x="2" y="497"/>
                  </a:lnTo>
                  <a:close/>
                </a:path>
              </a:pathLst>
            </a:custGeom>
            <a:solidFill>
              <a:srgbClr val="CCFFCC">
                <a:alpha val="50195"/>
              </a:srgbClr>
            </a:solidFill>
            <a:ln w="9525">
              <a:solidFill>
                <a:srgbClr val="000000"/>
              </a:solidFill>
              <a:round/>
              <a:headEnd/>
              <a:tailEnd/>
            </a:ln>
          </p:spPr>
          <p:txBody>
            <a:bodyPr/>
            <a:lstStyle/>
            <a:p>
              <a:endParaRPr lang="es-MX"/>
            </a:p>
          </p:txBody>
        </p:sp>
        <p:sp>
          <p:nvSpPr>
            <p:cNvPr id="11286" name="Freeform 14"/>
            <p:cNvSpPr>
              <a:spLocks noChangeAspect="1"/>
            </p:cNvSpPr>
            <p:nvPr/>
          </p:nvSpPr>
          <p:spPr bwMode="auto">
            <a:xfrm>
              <a:off x="3418" y="3097"/>
              <a:ext cx="624" cy="361"/>
            </a:xfrm>
            <a:custGeom>
              <a:avLst/>
              <a:gdLst>
                <a:gd name="T0" fmla="*/ 236 w 1145"/>
                <a:gd name="T1" fmla="*/ 680 h 745"/>
                <a:gd name="T2" fmla="*/ 364 w 1145"/>
                <a:gd name="T3" fmla="*/ 700 h 745"/>
                <a:gd name="T4" fmla="*/ 508 w 1145"/>
                <a:gd name="T5" fmla="*/ 724 h 745"/>
                <a:gd name="T6" fmla="*/ 579 w 1145"/>
                <a:gd name="T7" fmla="*/ 690 h 745"/>
                <a:gd name="T8" fmla="*/ 666 w 1145"/>
                <a:gd name="T9" fmla="*/ 660 h 745"/>
                <a:gd name="T10" fmla="*/ 728 w 1145"/>
                <a:gd name="T11" fmla="*/ 638 h 745"/>
                <a:gd name="T12" fmla="*/ 843 w 1145"/>
                <a:gd name="T13" fmla="*/ 644 h 745"/>
                <a:gd name="T14" fmla="*/ 928 w 1145"/>
                <a:gd name="T15" fmla="*/ 632 h 745"/>
                <a:gd name="T16" fmla="*/ 1046 w 1145"/>
                <a:gd name="T17" fmla="*/ 614 h 745"/>
                <a:gd name="T18" fmla="*/ 1026 w 1145"/>
                <a:gd name="T19" fmla="*/ 595 h 745"/>
                <a:gd name="T20" fmla="*/ 1061 w 1145"/>
                <a:gd name="T21" fmla="*/ 584 h 745"/>
                <a:gd name="T22" fmla="*/ 1079 w 1145"/>
                <a:gd name="T23" fmla="*/ 546 h 745"/>
                <a:gd name="T24" fmla="*/ 1046 w 1145"/>
                <a:gd name="T25" fmla="*/ 536 h 745"/>
                <a:gd name="T26" fmla="*/ 1024 w 1145"/>
                <a:gd name="T27" fmla="*/ 514 h 745"/>
                <a:gd name="T28" fmla="*/ 1060 w 1145"/>
                <a:gd name="T29" fmla="*/ 528 h 745"/>
                <a:gd name="T30" fmla="*/ 1068 w 1145"/>
                <a:gd name="T31" fmla="*/ 502 h 745"/>
                <a:gd name="T32" fmla="*/ 1089 w 1145"/>
                <a:gd name="T33" fmla="*/ 509 h 745"/>
                <a:gd name="T34" fmla="*/ 1100 w 1145"/>
                <a:gd name="T35" fmla="*/ 520 h 745"/>
                <a:gd name="T36" fmla="*/ 1112 w 1145"/>
                <a:gd name="T37" fmla="*/ 500 h 745"/>
                <a:gd name="T38" fmla="*/ 1115 w 1145"/>
                <a:gd name="T39" fmla="*/ 520 h 745"/>
                <a:gd name="T40" fmla="*/ 1145 w 1145"/>
                <a:gd name="T41" fmla="*/ 490 h 745"/>
                <a:gd name="T42" fmla="*/ 1118 w 1145"/>
                <a:gd name="T43" fmla="*/ 479 h 745"/>
                <a:gd name="T44" fmla="*/ 1095 w 1145"/>
                <a:gd name="T45" fmla="*/ 454 h 745"/>
                <a:gd name="T46" fmla="*/ 1049 w 1145"/>
                <a:gd name="T47" fmla="*/ 458 h 745"/>
                <a:gd name="T48" fmla="*/ 1048 w 1145"/>
                <a:gd name="T49" fmla="*/ 436 h 745"/>
                <a:gd name="T50" fmla="*/ 1054 w 1145"/>
                <a:gd name="T51" fmla="*/ 388 h 745"/>
                <a:gd name="T52" fmla="*/ 1011 w 1145"/>
                <a:gd name="T53" fmla="*/ 384 h 745"/>
                <a:gd name="T54" fmla="*/ 962 w 1145"/>
                <a:gd name="T55" fmla="*/ 385 h 745"/>
                <a:gd name="T56" fmla="*/ 918 w 1145"/>
                <a:gd name="T57" fmla="*/ 379 h 745"/>
                <a:gd name="T58" fmla="*/ 918 w 1145"/>
                <a:gd name="T59" fmla="*/ 330 h 745"/>
                <a:gd name="T60" fmla="*/ 897 w 1145"/>
                <a:gd name="T61" fmla="*/ 274 h 745"/>
                <a:gd name="T62" fmla="*/ 872 w 1145"/>
                <a:gd name="T63" fmla="*/ 234 h 745"/>
                <a:gd name="T64" fmla="*/ 864 w 1145"/>
                <a:gd name="T65" fmla="*/ 183 h 745"/>
                <a:gd name="T66" fmla="*/ 857 w 1145"/>
                <a:gd name="T67" fmla="*/ 123 h 745"/>
                <a:gd name="T68" fmla="*/ 828 w 1145"/>
                <a:gd name="T69" fmla="*/ 85 h 745"/>
                <a:gd name="T70" fmla="*/ 760 w 1145"/>
                <a:gd name="T71" fmla="*/ 71 h 745"/>
                <a:gd name="T72" fmla="*/ 688 w 1145"/>
                <a:gd name="T73" fmla="*/ 67 h 745"/>
                <a:gd name="T74" fmla="*/ 617 w 1145"/>
                <a:gd name="T75" fmla="*/ 51 h 745"/>
                <a:gd name="T76" fmla="*/ 558 w 1145"/>
                <a:gd name="T77" fmla="*/ 24 h 745"/>
                <a:gd name="T78" fmla="*/ 495 w 1145"/>
                <a:gd name="T79" fmla="*/ 20 h 745"/>
                <a:gd name="T80" fmla="*/ 432 w 1145"/>
                <a:gd name="T81" fmla="*/ 0 h 745"/>
                <a:gd name="T82" fmla="*/ 380 w 1145"/>
                <a:gd name="T83" fmla="*/ 13 h 745"/>
                <a:gd name="T84" fmla="*/ 292 w 1145"/>
                <a:gd name="T85" fmla="*/ 7 h 745"/>
                <a:gd name="T86" fmla="*/ 250 w 1145"/>
                <a:gd name="T87" fmla="*/ 19 h 745"/>
                <a:gd name="T88" fmla="*/ 167 w 1145"/>
                <a:gd name="T89" fmla="*/ 56 h 745"/>
                <a:gd name="T90" fmla="*/ 145 w 1145"/>
                <a:gd name="T91" fmla="*/ 123 h 745"/>
                <a:gd name="T92" fmla="*/ 96 w 1145"/>
                <a:gd name="T93" fmla="*/ 179 h 745"/>
                <a:gd name="T94" fmla="*/ 43 w 1145"/>
                <a:gd name="T95" fmla="*/ 278 h 745"/>
                <a:gd name="T96" fmla="*/ 61 w 1145"/>
                <a:gd name="T97" fmla="*/ 324 h 745"/>
                <a:gd name="T98" fmla="*/ 53 w 1145"/>
                <a:gd name="T99" fmla="*/ 356 h 745"/>
                <a:gd name="T100" fmla="*/ 57 w 1145"/>
                <a:gd name="T101" fmla="*/ 386 h 745"/>
                <a:gd name="T102" fmla="*/ 70 w 1145"/>
                <a:gd name="T103" fmla="*/ 410 h 745"/>
                <a:gd name="T104" fmla="*/ 39 w 1145"/>
                <a:gd name="T105" fmla="*/ 425 h 745"/>
                <a:gd name="T106" fmla="*/ 58 w 1145"/>
                <a:gd name="T107" fmla="*/ 451 h 745"/>
                <a:gd name="T108" fmla="*/ 46 w 1145"/>
                <a:gd name="T109" fmla="*/ 460 h 745"/>
                <a:gd name="T110" fmla="*/ 47 w 1145"/>
                <a:gd name="T111" fmla="*/ 475 h 745"/>
                <a:gd name="T112" fmla="*/ 42 w 1145"/>
                <a:gd name="T113" fmla="*/ 486 h 745"/>
                <a:gd name="T114" fmla="*/ 19 w 1145"/>
                <a:gd name="T115" fmla="*/ 497 h 745"/>
                <a:gd name="T116" fmla="*/ 0 w 1145"/>
                <a:gd name="T117" fmla="*/ 515 h 745"/>
                <a:gd name="T118" fmla="*/ 45 w 1145"/>
                <a:gd name="T119" fmla="*/ 539 h 745"/>
                <a:gd name="T120" fmla="*/ 88 w 1145"/>
                <a:gd name="T121" fmla="*/ 541 h 745"/>
                <a:gd name="T122" fmla="*/ 126 w 1145"/>
                <a:gd name="T123" fmla="*/ 577 h 745"/>
                <a:gd name="T124" fmla="*/ 151 w 1145"/>
                <a:gd name="T125" fmla="*/ 659 h 7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45"/>
                <a:gd name="T190" fmla="*/ 0 h 745"/>
                <a:gd name="T191" fmla="*/ 1145 w 1145"/>
                <a:gd name="T192" fmla="*/ 745 h 7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45" h="745">
                  <a:moveTo>
                    <a:pt x="159" y="673"/>
                  </a:moveTo>
                  <a:lnTo>
                    <a:pt x="168" y="673"/>
                  </a:lnTo>
                  <a:lnTo>
                    <a:pt x="189" y="672"/>
                  </a:lnTo>
                  <a:lnTo>
                    <a:pt x="202" y="668"/>
                  </a:lnTo>
                  <a:lnTo>
                    <a:pt x="216" y="671"/>
                  </a:lnTo>
                  <a:lnTo>
                    <a:pt x="236" y="680"/>
                  </a:lnTo>
                  <a:lnTo>
                    <a:pt x="258" y="689"/>
                  </a:lnTo>
                  <a:lnTo>
                    <a:pt x="281" y="690"/>
                  </a:lnTo>
                  <a:lnTo>
                    <a:pt x="297" y="689"/>
                  </a:lnTo>
                  <a:lnTo>
                    <a:pt x="298" y="688"/>
                  </a:lnTo>
                  <a:lnTo>
                    <a:pt x="339" y="694"/>
                  </a:lnTo>
                  <a:lnTo>
                    <a:pt x="364" y="700"/>
                  </a:lnTo>
                  <a:lnTo>
                    <a:pt x="396" y="709"/>
                  </a:lnTo>
                  <a:lnTo>
                    <a:pt x="420" y="714"/>
                  </a:lnTo>
                  <a:lnTo>
                    <a:pt x="424" y="715"/>
                  </a:lnTo>
                  <a:lnTo>
                    <a:pt x="458" y="727"/>
                  </a:lnTo>
                  <a:lnTo>
                    <a:pt x="482" y="727"/>
                  </a:lnTo>
                  <a:lnTo>
                    <a:pt x="508" y="724"/>
                  </a:lnTo>
                  <a:lnTo>
                    <a:pt x="530" y="730"/>
                  </a:lnTo>
                  <a:lnTo>
                    <a:pt x="543" y="742"/>
                  </a:lnTo>
                  <a:lnTo>
                    <a:pt x="557" y="745"/>
                  </a:lnTo>
                  <a:lnTo>
                    <a:pt x="574" y="743"/>
                  </a:lnTo>
                  <a:lnTo>
                    <a:pt x="580" y="728"/>
                  </a:lnTo>
                  <a:lnTo>
                    <a:pt x="579" y="690"/>
                  </a:lnTo>
                  <a:lnTo>
                    <a:pt x="580" y="685"/>
                  </a:lnTo>
                  <a:lnTo>
                    <a:pt x="588" y="674"/>
                  </a:lnTo>
                  <a:lnTo>
                    <a:pt x="602" y="665"/>
                  </a:lnTo>
                  <a:lnTo>
                    <a:pt x="621" y="667"/>
                  </a:lnTo>
                  <a:lnTo>
                    <a:pt x="642" y="670"/>
                  </a:lnTo>
                  <a:lnTo>
                    <a:pt x="666" y="660"/>
                  </a:lnTo>
                  <a:lnTo>
                    <a:pt x="681" y="642"/>
                  </a:lnTo>
                  <a:lnTo>
                    <a:pt x="689" y="630"/>
                  </a:lnTo>
                  <a:lnTo>
                    <a:pt x="699" y="628"/>
                  </a:lnTo>
                  <a:lnTo>
                    <a:pt x="710" y="624"/>
                  </a:lnTo>
                  <a:lnTo>
                    <a:pt x="722" y="631"/>
                  </a:lnTo>
                  <a:lnTo>
                    <a:pt x="728" y="638"/>
                  </a:lnTo>
                  <a:lnTo>
                    <a:pt x="746" y="634"/>
                  </a:lnTo>
                  <a:lnTo>
                    <a:pt x="764" y="630"/>
                  </a:lnTo>
                  <a:lnTo>
                    <a:pt x="784" y="629"/>
                  </a:lnTo>
                  <a:lnTo>
                    <a:pt x="807" y="629"/>
                  </a:lnTo>
                  <a:lnTo>
                    <a:pt x="825" y="634"/>
                  </a:lnTo>
                  <a:lnTo>
                    <a:pt x="843" y="644"/>
                  </a:lnTo>
                  <a:lnTo>
                    <a:pt x="856" y="656"/>
                  </a:lnTo>
                  <a:lnTo>
                    <a:pt x="879" y="665"/>
                  </a:lnTo>
                  <a:lnTo>
                    <a:pt x="898" y="660"/>
                  </a:lnTo>
                  <a:lnTo>
                    <a:pt x="911" y="649"/>
                  </a:lnTo>
                  <a:lnTo>
                    <a:pt x="915" y="644"/>
                  </a:lnTo>
                  <a:lnTo>
                    <a:pt x="928" y="632"/>
                  </a:lnTo>
                  <a:lnTo>
                    <a:pt x="953" y="620"/>
                  </a:lnTo>
                  <a:lnTo>
                    <a:pt x="982" y="617"/>
                  </a:lnTo>
                  <a:lnTo>
                    <a:pt x="1004" y="618"/>
                  </a:lnTo>
                  <a:lnTo>
                    <a:pt x="1011" y="617"/>
                  </a:lnTo>
                  <a:lnTo>
                    <a:pt x="1018" y="617"/>
                  </a:lnTo>
                  <a:lnTo>
                    <a:pt x="1046" y="614"/>
                  </a:lnTo>
                  <a:lnTo>
                    <a:pt x="1044" y="606"/>
                  </a:lnTo>
                  <a:lnTo>
                    <a:pt x="1040" y="604"/>
                  </a:lnTo>
                  <a:lnTo>
                    <a:pt x="1035" y="604"/>
                  </a:lnTo>
                  <a:lnTo>
                    <a:pt x="1025" y="602"/>
                  </a:lnTo>
                  <a:lnTo>
                    <a:pt x="1023" y="599"/>
                  </a:lnTo>
                  <a:lnTo>
                    <a:pt x="1026" y="595"/>
                  </a:lnTo>
                  <a:lnTo>
                    <a:pt x="1034" y="594"/>
                  </a:lnTo>
                  <a:lnTo>
                    <a:pt x="1043" y="594"/>
                  </a:lnTo>
                  <a:lnTo>
                    <a:pt x="1052" y="594"/>
                  </a:lnTo>
                  <a:lnTo>
                    <a:pt x="1055" y="592"/>
                  </a:lnTo>
                  <a:lnTo>
                    <a:pt x="1058" y="589"/>
                  </a:lnTo>
                  <a:lnTo>
                    <a:pt x="1061" y="584"/>
                  </a:lnTo>
                  <a:lnTo>
                    <a:pt x="1064" y="577"/>
                  </a:lnTo>
                  <a:lnTo>
                    <a:pt x="1067" y="568"/>
                  </a:lnTo>
                  <a:lnTo>
                    <a:pt x="1072" y="562"/>
                  </a:lnTo>
                  <a:lnTo>
                    <a:pt x="1078" y="556"/>
                  </a:lnTo>
                  <a:lnTo>
                    <a:pt x="1082" y="547"/>
                  </a:lnTo>
                  <a:lnTo>
                    <a:pt x="1079" y="546"/>
                  </a:lnTo>
                  <a:lnTo>
                    <a:pt x="1073" y="544"/>
                  </a:lnTo>
                  <a:lnTo>
                    <a:pt x="1067" y="541"/>
                  </a:lnTo>
                  <a:lnTo>
                    <a:pt x="1061" y="536"/>
                  </a:lnTo>
                  <a:lnTo>
                    <a:pt x="1058" y="535"/>
                  </a:lnTo>
                  <a:lnTo>
                    <a:pt x="1053" y="535"/>
                  </a:lnTo>
                  <a:lnTo>
                    <a:pt x="1046" y="536"/>
                  </a:lnTo>
                  <a:lnTo>
                    <a:pt x="1038" y="536"/>
                  </a:lnTo>
                  <a:lnTo>
                    <a:pt x="1034" y="534"/>
                  </a:lnTo>
                  <a:lnTo>
                    <a:pt x="1028" y="529"/>
                  </a:lnTo>
                  <a:lnTo>
                    <a:pt x="1023" y="521"/>
                  </a:lnTo>
                  <a:lnTo>
                    <a:pt x="1023" y="515"/>
                  </a:lnTo>
                  <a:lnTo>
                    <a:pt x="1024" y="514"/>
                  </a:lnTo>
                  <a:lnTo>
                    <a:pt x="1031" y="517"/>
                  </a:lnTo>
                  <a:lnTo>
                    <a:pt x="1037" y="522"/>
                  </a:lnTo>
                  <a:lnTo>
                    <a:pt x="1041" y="526"/>
                  </a:lnTo>
                  <a:lnTo>
                    <a:pt x="1048" y="528"/>
                  </a:lnTo>
                  <a:lnTo>
                    <a:pt x="1054" y="529"/>
                  </a:lnTo>
                  <a:lnTo>
                    <a:pt x="1060" y="528"/>
                  </a:lnTo>
                  <a:lnTo>
                    <a:pt x="1065" y="528"/>
                  </a:lnTo>
                  <a:lnTo>
                    <a:pt x="1070" y="526"/>
                  </a:lnTo>
                  <a:lnTo>
                    <a:pt x="1071" y="520"/>
                  </a:lnTo>
                  <a:lnTo>
                    <a:pt x="1070" y="512"/>
                  </a:lnTo>
                  <a:lnTo>
                    <a:pt x="1066" y="506"/>
                  </a:lnTo>
                  <a:lnTo>
                    <a:pt x="1068" y="502"/>
                  </a:lnTo>
                  <a:lnTo>
                    <a:pt x="1072" y="494"/>
                  </a:lnTo>
                  <a:lnTo>
                    <a:pt x="1078" y="491"/>
                  </a:lnTo>
                  <a:lnTo>
                    <a:pt x="1084" y="492"/>
                  </a:lnTo>
                  <a:lnTo>
                    <a:pt x="1088" y="496"/>
                  </a:lnTo>
                  <a:lnTo>
                    <a:pt x="1090" y="502"/>
                  </a:lnTo>
                  <a:lnTo>
                    <a:pt x="1089" y="509"/>
                  </a:lnTo>
                  <a:lnTo>
                    <a:pt x="1090" y="516"/>
                  </a:lnTo>
                  <a:lnTo>
                    <a:pt x="1090" y="523"/>
                  </a:lnTo>
                  <a:lnTo>
                    <a:pt x="1094" y="527"/>
                  </a:lnTo>
                  <a:lnTo>
                    <a:pt x="1097" y="529"/>
                  </a:lnTo>
                  <a:lnTo>
                    <a:pt x="1100" y="526"/>
                  </a:lnTo>
                  <a:lnTo>
                    <a:pt x="1100" y="520"/>
                  </a:lnTo>
                  <a:lnTo>
                    <a:pt x="1100" y="512"/>
                  </a:lnTo>
                  <a:lnTo>
                    <a:pt x="1097" y="506"/>
                  </a:lnTo>
                  <a:lnTo>
                    <a:pt x="1101" y="500"/>
                  </a:lnTo>
                  <a:lnTo>
                    <a:pt x="1106" y="498"/>
                  </a:lnTo>
                  <a:lnTo>
                    <a:pt x="1113" y="497"/>
                  </a:lnTo>
                  <a:lnTo>
                    <a:pt x="1112" y="500"/>
                  </a:lnTo>
                  <a:lnTo>
                    <a:pt x="1108" y="505"/>
                  </a:lnTo>
                  <a:lnTo>
                    <a:pt x="1106" y="511"/>
                  </a:lnTo>
                  <a:lnTo>
                    <a:pt x="1106" y="517"/>
                  </a:lnTo>
                  <a:lnTo>
                    <a:pt x="1109" y="523"/>
                  </a:lnTo>
                  <a:lnTo>
                    <a:pt x="1113" y="522"/>
                  </a:lnTo>
                  <a:lnTo>
                    <a:pt x="1115" y="520"/>
                  </a:lnTo>
                  <a:lnTo>
                    <a:pt x="1120" y="515"/>
                  </a:lnTo>
                  <a:lnTo>
                    <a:pt x="1125" y="509"/>
                  </a:lnTo>
                  <a:lnTo>
                    <a:pt x="1127" y="505"/>
                  </a:lnTo>
                  <a:lnTo>
                    <a:pt x="1133" y="500"/>
                  </a:lnTo>
                  <a:lnTo>
                    <a:pt x="1140" y="494"/>
                  </a:lnTo>
                  <a:lnTo>
                    <a:pt x="1145" y="490"/>
                  </a:lnTo>
                  <a:lnTo>
                    <a:pt x="1144" y="485"/>
                  </a:lnTo>
                  <a:lnTo>
                    <a:pt x="1142" y="485"/>
                  </a:lnTo>
                  <a:lnTo>
                    <a:pt x="1136" y="486"/>
                  </a:lnTo>
                  <a:lnTo>
                    <a:pt x="1126" y="486"/>
                  </a:lnTo>
                  <a:lnTo>
                    <a:pt x="1121" y="482"/>
                  </a:lnTo>
                  <a:lnTo>
                    <a:pt x="1118" y="479"/>
                  </a:lnTo>
                  <a:lnTo>
                    <a:pt x="1114" y="474"/>
                  </a:lnTo>
                  <a:lnTo>
                    <a:pt x="1112" y="469"/>
                  </a:lnTo>
                  <a:lnTo>
                    <a:pt x="1109" y="463"/>
                  </a:lnTo>
                  <a:lnTo>
                    <a:pt x="1106" y="460"/>
                  </a:lnTo>
                  <a:lnTo>
                    <a:pt x="1102" y="456"/>
                  </a:lnTo>
                  <a:lnTo>
                    <a:pt x="1095" y="454"/>
                  </a:lnTo>
                  <a:lnTo>
                    <a:pt x="1088" y="454"/>
                  </a:lnTo>
                  <a:lnTo>
                    <a:pt x="1085" y="454"/>
                  </a:lnTo>
                  <a:lnTo>
                    <a:pt x="1074" y="452"/>
                  </a:lnTo>
                  <a:lnTo>
                    <a:pt x="1065" y="454"/>
                  </a:lnTo>
                  <a:lnTo>
                    <a:pt x="1059" y="457"/>
                  </a:lnTo>
                  <a:lnTo>
                    <a:pt x="1049" y="458"/>
                  </a:lnTo>
                  <a:lnTo>
                    <a:pt x="1043" y="457"/>
                  </a:lnTo>
                  <a:lnTo>
                    <a:pt x="1040" y="454"/>
                  </a:lnTo>
                  <a:lnTo>
                    <a:pt x="1037" y="450"/>
                  </a:lnTo>
                  <a:lnTo>
                    <a:pt x="1038" y="445"/>
                  </a:lnTo>
                  <a:lnTo>
                    <a:pt x="1043" y="440"/>
                  </a:lnTo>
                  <a:lnTo>
                    <a:pt x="1048" y="436"/>
                  </a:lnTo>
                  <a:lnTo>
                    <a:pt x="1050" y="431"/>
                  </a:lnTo>
                  <a:lnTo>
                    <a:pt x="1052" y="426"/>
                  </a:lnTo>
                  <a:lnTo>
                    <a:pt x="1053" y="416"/>
                  </a:lnTo>
                  <a:lnTo>
                    <a:pt x="1054" y="409"/>
                  </a:lnTo>
                  <a:lnTo>
                    <a:pt x="1055" y="398"/>
                  </a:lnTo>
                  <a:lnTo>
                    <a:pt x="1054" y="388"/>
                  </a:lnTo>
                  <a:lnTo>
                    <a:pt x="1049" y="383"/>
                  </a:lnTo>
                  <a:lnTo>
                    <a:pt x="1043" y="382"/>
                  </a:lnTo>
                  <a:lnTo>
                    <a:pt x="1038" y="383"/>
                  </a:lnTo>
                  <a:lnTo>
                    <a:pt x="1031" y="384"/>
                  </a:lnTo>
                  <a:lnTo>
                    <a:pt x="1020" y="385"/>
                  </a:lnTo>
                  <a:lnTo>
                    <a:pt x="1011" y="384"/>
                  </a:lnTo>
                  <a:lnTo>
                    <a:pt x="1000" y="383"/>
                  </a:lnTo>
                  <a:lnTo>
                    <a:pt x="995" y="383"/>
                  </a:lnTo>
                  <a:lnTo>
                    <a:pt x="987" y="385"/>
                  </a:lnTo>
                  <a:lnTo>
                    <a:pt x="981" y="386"/>
                  </a:lnTo>
                  <a:lnTo>
                    <a:pt x="971" y="386"/>
                  </a:lnTo>
                  <a:lnTo>
                    <a:pt x="962" y="385"/>
                  </a:lnTo>
                  <a:lnTo>
                    <a:pt x="951" y="384"/>
                  </a:lnTo>
                  <a:lnTo>
                    <a:pt x="942" y="388"/>
                  </a:lnTo>
                  <a:lnTo>
                    <a:pt x="936" y="389"/>
                  </a:lnTo>
                  <a:lnTo>
                    <a:pt x="928" y="389"/>
                  </a:lnTo>
                  <a:lnTo>
                    <a:pt x="923" y="386"/>
                  </a:lnTo>
                  <a:lnTo>
                    <a:pt x="918" y="379"/>
                  </a:lnTo>
                  <a:lnTo>
                    <a:pt x="918" y="372"/>
                  </a:lnTo>
                  <a:lnTo>
                    <a:pt x="918" y="362"/>
                  </a:lnTo>
                  <a:lnTo>
                    <a:pt x="920" y="350"/>
                  </a:lnTo>
                  <a:lnTo>
                    <a:pt x="920" y="341"/>
                  </a:lnTo>
                  <a:lnTo>
                    <a:pt x="920" y="332"/>
                  </a:lnTo>
                  <a:lnTo>
                    <a:pt x="918" y="330"/>
                  </a:lnTo>
                  <a:lnTo>
                    <a:pt x="920" y="322"/>
                  </a:lnTo>
                  <a:lnTo>
                    <a:pt x="916" y="311"/>
                  </a:lnTo>
                  <a:lnTo>
                    <a:pt x="915" y="302"/>
                  </a:lnTo>
                  <a:lnTo>
                    <a:pt x="911" y="292"/>
                  </a:lnTo>
                  <a:lnTo>
                    <a:pt x="905" y="284"/>
                  </a:lnTo>
                  <a:lnTo>
                    <a:pt x="897" y="274"/>
                  </a:lnTo>
                  <a:lnTo>
                    <a:pt x="886" y="262"/>
                  </a:lnTo>
                  <a:lnTo>
                    <a:pt x="886" y="260"/>
                  </a:lnTo>
                  <a:lnTo>
                    <a:pt x="880" y="251"/>
                  </a:lnTo>
                  <a:lnTo>
                    <a:pt x="876" y="245"/>
                  </a:lnTo>
                  <a:lnTo>
                    <a:pt x="870" y="239"/>
                  </a:lnTo>
                  <a:lnTo>
                    <a:pt x="872" y="234"/>
                  </a:lnTo>
                  <a:lnTo>
                    <a:pt x="875" y="230"/>
                  </a:lnTo>
                  <a:lnTo>
                    <a:pt x="878" y="225"/>
                  </a:lnTo>
                  <a:lnTo>
                    <a:pt x="875" y="218"/>
                  </a:lnTo>
                  <a:lnTo>
                    <a:pt x="872" y="206"/>
                  </a:lnTo>
                  <a:lnTo>
                    <a:pt x="868" y="195"/>
                  </a:lnTo>
                  <a:lnTo>
                    <a:pt x="864" y="183"/>
                  </a:lnTo>
                  <a:lnTo>
                    <a:pt x="862" y="168"/>
                  </a:lnTo>
                  <a:lnTo>
                    <a:pt x="862" y="161"/>
                  </a:lnTo>
                  <a:lnTo>
                    <a:pt x="861" y="149"/>
                  </a:lnTo>
                  <a:lnTo>
                    <a:pt x="861" y="138"/>
                  </a:lnTo>
                  <a:lnTo>
                    <a:pt x="860" y="131"/>
                  </a:lnTo>
                  <a:lnTo>
                    <a:pt x="857" y="123"/>
                  </a:lnTo>
                  <a:lnTo>
                    <a:pt x="855" y="117"/>
                  </a:lnTo>
                  <a:lnTo>
                    <a:pt x="851" y="111"/>
                  </a:lnTo>
                  <a:lnTo>
                    <a:pt x="843" y="102"/>
                  </a:lnTo>
                  <a:lnTo>
                    <a:pt x="842" y="101"/>
                  </a:lnTo>
                  <a:lnTo>
                    <a:pt x="836" y="92"/>
                  </a:lnTo>
                  <a:lnTo>
                    <a:pt x="828" y="85"/>
                  </a:lnTo>
                  <a:lnTo>
                    <a:pt x="819" y="77"/>
                  </a:lnTo>
                  <a:lnTo>
                    <a:pt x="809" y="72"/>
                  </a:lnTo>
                  <a:lnTo>
                    <a:pt x="801" y="68"/>
                  </a:lnTo>
                  <a:lnTo>
                    <a:pt x="790" y="67"/>
                  </a:lnTo>
                  <a:lnTo>
                    <a:pt x="774" y="68"/>
                  </a:lnTo>
                  <a:lnTo>
                    <a:pt x="760" y="71"/>
                  </a:lnTo>
                  <a:lnTo>
                    <a:pt x="748" y="69"/>
                  </a:lnTo>
                  <a:lnTo>
                    <a:pt x="741" y="67"/>
                  </a:lnTo>
                  <a:lnTo>
                    <a:pt x="730" y="66"/>
                  </a:lnTo>
                  <a:lnTo>
                    <a:pt x="714" y="67"/>
                  </a:lnTo>
                  <a:lnTo>
                    <a:pt x="701" y="67"/>
                  </a:lnTo>
                  <a:lnTo>
                    <a:pt x="688" y="67"/>
                  </a:lnTo>
                  <a:lnTo>
                    <a:pt x="672" y="65"/>
                  </a:lnTo>
                  <a:lnTo>
                    <a:pt x="663" y="62"/>
                  </a:lnTo>
                  <a:lnTo>
                    <a:pt x="648" y="59"/>
                  </a:lnTo>
                  <a:lnTo>
                    <a:pt x="636" y="55"/>
                  </a:lnTo>
                  <a:lnTo>
                    <a:pt x="630" y="54"/>
                  </a:lnTo>
                  <a:lnTo>
                    <a:pt x="617" y="51"/>
                  </a:lnTo>
                  <a:lnTo>
                    <a:pt x="610" y="49"/>
                  </a:lnTo>
                  <a:lnTo>
                    <a:pt x="599" y="45"/>
                  </a:lnTo>
                  <a:lnTo>
                    <a:pt x="588" y="41"/>
                  </a:lnTo>
                  <a:lnTo>
                    <a:pt x="578" y="35"/>
                  </a:lnTo>
                  <a:lnTo>
                    <a:pt x="567" y="29"/>
                  </a:lnTo>
                  <a:lnTo>
                    <a:pt x="558" y="24"/>
                  </a:lnTo>
                  <a:lnTo>
                    <a:pt x="551" y="21"/>
                  </a:lnTo>
                  <a:lnTo>
                    <a:pt x="546" y="21"/>
                  </a:lnTo>
                  <a:lnTo>
                    <a:pt x="538" y="23"/>
                  </a:lnTo>
                  <a:lnTo>
                    <a:pt x="525" y="24"/>
                  </a:lnTo>
                  <a:lnTo>
                    <a:pt x="510" y="24"/>
                  </a:lnTo>
                  <a:lnTo>
                    <a:pt x="495" y="20"/>
                  </a:lnTo>
                  <a:lnTo>
                    <a:pt x="482" y="17"/>
                  </a:lnTo>
                  <a:lnTo>
                    <a:pt x="479" y="15"/>
                  </a:lnTo>
                  <a:lnTo>
                    <a:pt x="471" y="14"/>
                  </a:lnTo>
                  <a:lnTo>
                    <a:pt x="453" y="7"/>
                  </a:lnTo>
                  <a:lnTo>
                    <a:pt x="441" y="2"/>
                  </a:lnTo>
                  <a:lnTo>
                    <a:pt x="432" y="0"/>
                  </a:lnTo>
                  <a:lnTo>
                    <a:pt x="425" y="1"/>
                  </a:lnTo>
                  <a:lnTo>
                    <a:pt x="418" y="6"/>
                  </a:lnTo>
                  <a:lnTo>
                    <a:pt x="405" y="11"/>
                  </a:lnTo>
                  <a:lnTo>
                    <a:pt x="398" y="12"/>
                  </a:lnTo>
                  <a:lnTo>
                    <a:pt x="390" y="12"/>
                  </a:lnTo>
                  <a:lnTo>
                    <a:pt x="380" y="13"/>
                  </a:lnTo>
                  <a:lnTo>
                    <a:pt x="368" y="14"/>
                  </a:lnTo>
                  <a:lnTo>
                    <a:pt x="353" y="12"/>
                  </a:lnTo>
                  <a:lnTo>
                    <a:pt x="332" y="8"/>
                  </a:lnTo>
                  <a:lnTo>
                    <a:pt x="315" y="9"/>
                  </a:lnTo>
                  <a:lnTo>
                    <a:pt x="303" y="9"/>
                  </a:lnTo>
                  <a:lnTo>
                    <a:pt x="292" y="7"/>
                  </a:lnTo>
                  <a:lnTo>
                    <a:pt x="282" y="3"/>
                  </a:lnTo>
                  <a:lnTo>
                    <a:pt x="272" y="2"/>
                  </a:lnTo>
                  <a:lnTo>
                    <a:pt x="263" y="1"/>
                  </a:lnTo>
                  <a:lnTo>
                    <a:pt x="257" y="8"/>
                  </a:lnTo>
                  <a:lnTo>
                    <a:pt x="252" y="15"/>
                  </a:lnTo>
                  <a:lnTo>
                    <a:pt x="250" y="19"/>
                  </a:lnTo>
                  <a:lnTo>
                    <a:pt x="245" y="25"/>
                  </a:lnTo>
                  <a:lnTo>
                    <a:pt x="232" y="33"/>
                  </a:lnTo>
                  <a:lnTo>
                    <a:pt x="216" y="41"/>
                  </a:lnTo>
                  <a:lnTo>
                    <a:pt x="197" y="49"/>
                  </a:lnTo>
                  <a:lnTo>
                    <a:pt x="180" y="55"/>
                  </a:lnTo>
                  <a:lnTo>
                    <a:pt x="167" y="56"/>
                  </a:lnTo>
                  <a:lnTo>
                    <a:pt x="159" y="66"/>
                  </a:lnTo>
                  <a:lnTo>
                    <a:pt x="153" y="79"/>
                  </a:lnTo>
                  <a:lnTo>
                    <a:pt x="149" y="95"/>
                  </a:lnTo>
                  <a:lnTo>
                    <a:pt x="145" y="111"/>
                  </a:lnTo>
                  <a:lnTo>
                    <a:pt x="145" y="122"/>
                  </a:lnTo>
                  <a:lnTo>
                    <a:pt x="145" y="123"/>
                  </a:lnTo>
                  <a:lnTo>
                    <a:pt x="143" y="132"/>
                  </a:lnTo>
                  <a:lnTo>
                    <a:pt x="137" y="140"/>
                  </a:lnTo>
                  <a:lnTo>
                    <a:pt x="124" y="150"/>
                  </a:lnTo>
                  <a:lnTo>
                    <a:pt x="113" y="156"/>
                  </a:lnTo>
                  <a:lnTo>
                    <a:pt x="103" y="165"/>
                  </a:lnTo>
                  <a:lnTo>
                    <a:pt x="96" y="179"/>
                  </a:lnTo>
                  <a:lnTo>
                    <a:pt x="89" y="194"/>
                  </a:lnTo>
                  <a:lnTo>
                    <a:pt x="85" y="217"/>
                  </a:lnTo>
                  <a:lnTo>
                    <a:pt x="84" y="234"/>
                  </a:lnTo>
                  <a:lnTo>
                    <a:pt x="78" y="245"/>
                  </a:lnTo>
                  <a:lnTo>
                    <a:pt x="58" y="270"/>
                  </a:lnTo>
                  <a:lnTo>
                    <a:pt x="43" y="278"/>
                  </a:lnTo>
                  <a:lnTo>
                    <a:pt x="48" y="287"/>
                  </a:lnTo>
                  <a:lnTo>
                    <a:pt x="48" y="289"/>
                  </a:lnTo>
                  <a:lnTo>
                    <a:pt x="51" y="298"/>
                  </a:lnTo>
                  <a:lnTo>
                    <a:pt x="53" y="308"/>
                  </a:lnTo>
                  <a:lnTo>
                    <a:pt x="55" y="317"/>
                  </a:lnTo>
                  <a:lnTo>
                    <a:pt x="61" y="324"/>
                  </a:lnTo>
                  <a:lnTo>
                    <a:pt x="66" y="330"/>
                  </a:lnTo>
                  <a:lnTo>
                    <a:pt x="64" y="332"/>
                  </a:lnTo>
                  <a:lnTo>
                    <a:pt x="57" y="334"/>
                  </a:lnTo>
                  <a:lnTo>
                    <a:pt x="54" y="341"/>
                  </a:lnTo>
                  <a:lnTo>
                    <a:pt x="54" y="347"/>
                  </a:lnTo>
                  <a:lnTo>
                    <a:pt x="53" y="356"/>
                  </a:lnTo>
                  <a:lnTo>
                    <a:pt x="52" y="362"/>
                  </a:lnTo>
                  <a:lnTo>
                    <a:pt x="53" y="366"/>
                  </a:lnTo>
                  <a:lnTo>
                    <a:pt x="59" y="371"/>
                  </a:lnTo>
                  <a:lnTo>
                    <a:pt x="65" y="378"/>
                  </a:lnTo>
                  <a:lnTo>
                    <a:pt x="66" y="383"/>
                  </a:lnTo>
                  <a:lnTo>
                    <a:pt x="57" y="386"/>
                  </a:lnTo>
                  <a:lnTo>
                    <a:pt x="49" y="389"/>
                  </a:lnTo>
                  <a:lnTo>
                    <a:pt x="46" y="396"/>
                  </a:lnTo>
                  <a:lnTo>
                    <a:pt x="47" y="400"/>
                  </a:lnTo>
                  <a:lnTo>
                    <a:pt x="53" y="404"/>
                  </a:lnTo>
                  <a:lnTo>
                    <a:pt x="61" y="408"/>
                  </a:lnTo>
                  <a:lnTo>
                    <a:pt x="70" y="410"/>
                  </a:lnTo>
                  <a:lnTo>
                    <a:pt x="66" y="418"/>
                  </a:lnTo>
                  <a:lnTo>
                    <a:pt x="59" y="419"/>
                  </a:lnTo>
                  <a:lnTo>
                    <a:pt x="51" y="414"/>
                  </a:lnTo>
                  <a:lnTo>
                    <a:pt x="43" y="415"/>
                  </a:lnTo>
                  <a:lnTo>
                    <a:pt x="39" y="419"/>
                  </a:lnTo>
                  <a:lnTo>
                    <a:pt x="39" y="425"/>
                  </a:lnTo>
                  <a:lnTo>
                    <a:pt x="37" y="432"/>
                  </a:lnTo>
                  <a:lnTo>
                    <a:pt x="36" y="436"/>
                  </a:lnTo>
                  <a:lnTo>
                    <a:pt x="43" y="439"/>
                  </a:lnTo>
                  <a:lnTo>
                    <a:pt x="53" y="440"/>
                  </a:lnTo>
                  <a:lnTo>
                    <a:pt x="63" y="445"/>
                  </a:lnTo>
                  <a:lnTo>
                    <a:pt x="58" y="451"/>
                  </a:lnTo>
                  <a:lnTo>
                    <a:pt x="48" y="449"/>
                  </a:lnTo>
                  <a:lnTo>
                    <a:pt x="39" y="444"/>
                  </a:lnTo>
                  <a:lnTo>
                    <a:pt x="34" y="444"/>
                  </a:lnTo>
                  <a:lnTo>
                    <a:pt x="36" y="448"/>
                  </a:lnTo>
                  <a:lnTo>
                    <a:pt x="40" y="457"/>
                  </a:lnTo>
                  <a:lnTo>
                    <a:pt x="46" y="460"/>
                  </a:lnTo>
                  <a:lnTo>
                    <a:pt x="49" y="466"/>
                  </a:lnTo>
                  <a:lnTo>
                    <a:pt x="39" y="464"/>
                  </a:lnTo>
                  <a:lnTo>
                    <a:pt x="30" y="469"/>
                  </a:lnTo>
                  <a:lnTo>
                    <a:pt x="30" y="474"/>
                  </a:lnTo>
                  <a:lnTo>
                    <a:pt x="36" y="474"/>
                  </a:lnTo>
                  <a:lnTo>
                    <a:pt x="47" y="475"/>
                  </a:lnTo>
                  <a:lnTo>
                    <a:pt x="58" y="478"/>
                  </a:lnTo>
                  <a:lnTo>
                    <a:pt x="69" y="480"/>
                  </a:lnTo>
                  <a:lnTo>
                    <a:pt x="71" y="484"/>
                  </a:lnTo>
                  <a:lnTo>
                    <a:pt x="61" y="486"/>
                  </a:lnTo>
                  <a:lnTo>
                    <a:pt x="53" y="488"/>
                  </a:lnTo>
                  <a:lnTo>
                    <a:pt x="42" y="486"/>
                  </a:lnTo>
                  <a:lnTo>
                    <a:pt x="33" y="487"/>
                  </a:lnTo>
                  <a:lnTo>
                    <a:pt x="33" y="490"/>
                  </a:lnTo>
                  <a:lnTo>
                    <a:pt x="41" y="493"/>
                  </a:lnTo>
                  <a:lnTo>
                    <a:pt x="39" y="498"/>
                  </a:lnTo>
                  <a:lnTo>
                    <a:pt x="29" y="497"/>
                  </a:lnTo>
                  <a:lnTo>
                    <a:pt x="19" y="497"/>
                  </a:lnTo>
                  <a:lnTo>
                    <a:pt x="16" y="499"/>
                  </a:lnTo>
                  <a:lnTo>
                    <a:pt x="21" y="505"/>
                  </a:lnTo>
                  <a:lnTo>
                    <a:pt x="24" y="510"/>
                  </a:lnTo>
                  <a:lnTo>
                    <a:pt x="17" y="511"/>
                  </a:lnTo>
                  <a:lnTo>
                    <a:pt x="9" y="511"/>
                  </a:lnTo>
                  <a:lnTo>
                    <a:pt x="0" y="515"/>
                  </a:lnTo>
                  <a:lnTo>
                    <a:pt x="0" y="527"/>
                  </a:lnTo>
                  <a:lnTo>
                    <a:pt x="5" y="538"/>
                  </a:lnTo>
                  <a:lnTo>
                    <a:pt x="13" y="541"/>
                  </a:lnTo>
                  <a:lnTo>
                    <a:pt x="23" y="542"/>
                  </a:lnTo>
                  <a:lnTo>
                    <a:pt x="34" y="540"/>
                  </a:lnTo>
                  <a:lnTo>
                    <a:pt x="45" y="539"/>
                  </a:lnTo>
                  <a:lnTo>
                    <a:pt x="57" y="535"/>
                  </a:lnTo>
                  <a:lnTo>
                    <a:pt x="72" y="532"/>
                  </a:lnTo>
                  <a:lnTo>
                    <a:pt x="81" y="529"/>
                  </a:lnTo>
                  <a:lnTo>
                    <a:pt x="81" y="536"/>
                  </a:lnTo>
                  <a:lnTo>
                    <a:pt x="81" y="541"/>
                  </a:lnTo>
                  <a:lnTo>
                    <a:pt x="88" y="541"/>
                  </a:lnTo>
                  <a:lnTo>
                    <a:pt x="95" y="544"/>
                  </a:lnTo>
                  <a:lnTo>
                    <a:pt x="97" y="547"/>
                  </a:lnTo>
                  <a:lnTo>
                    <a:pt x="106" y="554"/>
                  </a:lnTo>
                  <a:lnTo>
                    <a:pt x="109" y="559"/>
                  </a:lnTo>
                  <a:lnTo>
                    <a:pt x="119" y="565"/>
                  </a:lnTo>
                  <a:lnTo>
                    <a:pt x="126" y="577"/>
                  </a:lnTo>
                  <a:lnTo>
                    <a:pt x="130" y="594"/>
                  </a:lnTo>
                  <a:lnTo>
                    <a:pt x="130" y="612"/>
                  </a:lnTo>
                  <a:lnTo>
                    <a:pt x="133" y="629"/>
                  </a:lnTo>
                  <a:lnTo>
                    <a:pt x="139" y="642"/>
                  </a:lnTo>
                  <a:lnTo>
                    <a:pt x="147" y="652"/>
                  </a:lnTo>
                  <a:lnTo>
                    <a:pt x="151" y="659"/>
                  </a:lnTo>
                  <a:lnTo>
                    <a:pt x="159" y="673"/>
                  </a:lnTo>
                  <a:close/>
                </a:path>
              </a:pathLst>
            </a:custGeom>
            <a:solidFill>
              <a:srgbClr val="CCFFCC">
                <a:alpha val="50195"/>
              </a:srgbClr>
            </a:solidFill>
            <a:ln w="9525">
              <a:solidFill>
                <a:srgbClr val="000000"/>
              </a:solidFill>
              <a:round/>
              <a:headEnd/>
              <a:tailEnd/>
            </a:ln>
          </p:spPr>
          <p:txBody>
            <a:bodyPr/>
            <a:lstStyle/>
            <a:p>
              <a:endParaRPr lang="es-MX"/>
            </a:p>
          </p:txBody>
        </p:sp>
        <p:sp>
          <p:nvSpPr>
            <p:cNvPr id="11287" name="Freeform 15"/>
            <p:cNvSpPr>
              <a:spLocks noChangeAspect="1"/>
            </p:cNvSpPr>
            <p:nvPr/>
          </p:nvSpPr>
          <p:spPr bwMode="auto">
            <a:xfrm>
              <a:off x="3488" y="3393"/>
              <a:ext cx="512" cy="297"/>
            </a:xfrm>
            <a:custGeom>
              <a:avLst/>
              <a:gdLst>
                <a:gd name="T0" fmla="*/ 699 w 938"/>
                <a:gd name="T1" fmla="*/ 585 h 619"/>
                <a:gd name="T2" fmla="*/ 655 w 938"/>
                <a:gd name="T3" fmla="*/ 602 h 619"/>
                <a:gd name="T4" fmla="*/ 639 w 938"/>
                <a:gd name="T5" fmla="*/ 598 h 619"/>
                <a:gd name="T6" fmla="*/ 666 w 938"/>
                <a:gd name="T7" fmla="*/ 554 h 619"/>
                <a:gd name="T8" fmla="*/ 687 w 938"/>
                <a:gd name="T9" fmla="*/ 503 h 619"/>
                <a:gd name="T10" fmla="*/ 722 w 938"/>
                <a:gd name="T11" fmla="*/ 469 h 619"/>
                <a:gd name="T12" fmla="*/ 672 w 938"/>
                <a:gd name="T13" fmla="*/ 454 h 619"/>
                <a:gd name="T14" fmla="*/ 635 w 938"/>
                <a:gd name="T15" fmla="*/ 452 h 619"/>
                <a:gd name="T16" fmla="*/ 553 w 938"/>
                <a:gd name="T17" fmla="*/ 424 h 619"/>
                <a:gd name="T18" fmla="*/ 494 w 938"/>
                <a:gd name="T19" fmla="*/ 362 h 619"/>
                <a:gd name="T20" fmla="*/ 446 w 938"/>
                <a:gd name="T21" fmla="*/ 318 h 619"/>
                <a:gd name="T22" fmla="*/ 416 w 938"/>
                <a:gd name="T23" fmla="*/ 296 h 619"/>
                <a:gd name="T24" fmla="*/ 386 w 938"/>
                <a:gd name="T25" fmla="*/ 280 h 619"/>
                <a:gd name="T26" fmla="*/ 333 w 938"/>
                <a:gd name="T27" fmla="*/ 272 h 619"/>
                <a:gd name="T28" fmla="*/ 305 w 938"/>
                <a:gd name="T29" fmla="*/ 246 h 619"/>
                <a:gd name="T30" fmla="*/ 261 w 938"/>
                <a:gd name="T31" fmla="*/ 238 h 619"/>
                <a:gd name="T32" fmla="*/ 211 w 938"/>
                <a:gd name="T33" fmla="*/ 232 h 619"/>
                <a:gd name="T34" fmla="*/ 158 w 938"/>
                <a:gd name="T35" fmla="*/ 221 h 619"/>
                <a:gd name="T36" fmla="*/ 116 w 938"/>
                <a:gd name="T37" fmla="*/ 216 h 619"/>
                <a:gd name="T38" fmla="*/ 80 w 938"/>
                <a:gd name="T39" fmla="*/ 209 h 619"/>
                <a:gd name="T40" fmla="*/ 43 w 938"/>
                <a:gd name="T41" fmla="*/ 222 h 619"/>
                <a:gd name="T42" fmla="*/ 8 w 938"/>
                <a:gd name="T43" fmla="*/ 218 h 619"/>
                <a:gd name="T44" fmla="*/ 21 w 938"/>
                <a:gd name="T45" fmla="*/ 177 h 619"/>
                <a:gd name="T46" fmla="*/ 15 w 938"/>
                <a:gd name="T47" fmla="*/ 99 h 619"/>
                <a:gd name="T48" fmla="*/ 39 w 938"/>
                <a:gd name="T49" fmla="*/ 59 h 619"/>
                <a:gd name="T50" fmla="*/ 107 w 938"/>
                <a:gd name="T51" fmla="*/ 66 h 619"/>
                <a:gd name="T52" fmla="*/ 169 w 938"/>
                <a:gd name="T53" fmla="*/ 74 h 619"/>
                <a:gd name="T54" fmla="*/ 291 w 938"/>
                <a:gd name="T55" fmla="*/ 100 h 619"/>
                <a:gd name="T56" fmla="*/ 379 w 938"/>
                <a:gd name="T57" fmla="*/ 110 h 619"/>
                <a:gd name="T58" fmla="*/ 445 w 938"/>
                <a:gd name="T59" fmla="*/ 129 h 619"/>
                <a:gd name="T60" fmla="*/ 459 w 938"/>
                <a:gd name="T61" fmla="*/ 60 h 619"/>
                <a:gd name="T62" fmla="*/ 537 w 938"/>
                <a:gd name="T63" fmla="*/ 46 h 619"/>
                <a:gd name="T64" fmla="*/ 581 w 938"/>
                <a:gd name="T65" fmla="*/ 10 h 619"/>
                <a:gd name="T66" fmla="*/ 635 w 938"/>
                <a:gd name="T67" fmla="*/ 16 h 619"/>
                <a:gd name="T68" fmla="*/ 714 w 938"/>
                <a:gd name="T69" fmla="*/ 30 h 619"/>
                <a:gd name="T70" fmla="*/ 782 w 938"/>
                <a:gd name="T71" fmla="*/ 35 h 619"/>
                <a:gd name="T72" fmla="*/ 853 w 938"/>
                <a:gd name="T73" fmla="*/ 3 h 619"/>
                <a:gd name="T74" fmla="*/ 917 w 938"/>
                <a:gd name="T75" fmla="*/ 0 h 619"/>
                <a:gd name="T76" fmla="*/ 913 w 938"/>
                <a:gd name="T77" fmla="*/ 35 h 619"/>
                <a:gd name="T78" fmla="*/ 897 w 938"/>
                <a:gd name="T79" fmla="*/ 51 h 619"/>
                <a:gd name="T80" fmla="*/ 888 w 938"/>
                <a:gd name="T81" fmla="*/ 35 h 619"/>
                <a:gd name="T82" fmla="*/ 879 w 938"/>
                <a:gd name="T83" fmla="*/ 42 h 619"/>
                <a:gd name="T84" fmla="*/ 895 w 938"/>
                <a:gd name="T85" fmla="*/ 77 h 619"/>
                <a:gd name="T86" fmla="*/ 901 w 938"/>
                <a:gd name="T87" fmla="*/ 132 h 619"/>
                <a:gd name="T88" fmla="*/ 906 w 938"/>
                <a:gd name="T89" fmla="*/ 179 h 619"/>
                <a:gd name="T90" fmla="*/ 918 w 938"/>
                <a:gd name="T91" fmla="*/ 190 h 619"/>
                <a:gd name="T92" fmla="*/ 923 w 938"/>
                <a:gd name="T93" fmla="*/ 212 h 619"/>
                <a:gd name="T94" fmla="*/ 931 w 938"/>
                <a:gd name="T95" fmla="*/ 227 h 619"/>
                <a:gd name="T96" fmla="*/ 918 w 938"/>
                <a:gd name="T97" fmla="*/ 238 h 619"/>
                <a:gd name="T98" fmla="*/ 915 w 938"/>
                <a:gd name="T99" fmla="*/ 275 h 619"/>
                <a:gd name="T100" fmla="*/ 913 w 938"/>
                <a:gd name="T101" fmla="*/ 314 h 619"/>
                <a:gd name="T102" fmla="*/ 915 w 938"/>
                <a:gd name="T103" fmla="*/ 361 h 619"/>
                <a:gd name="T104" fmla="*/ 908 w 938"/>
                <a:gd name="T105" fmla="*/ 404 h 619"/>
                <a:gd name="T106" fmla="*/ 895 w 938"/>
                <a:gd name="T107" fmla="*/ 440 h 619"/>
                <a:gd name="T108" fmla="*/ 871 w 938"/>
                <a:gd name="T109" fmla="*/ 484 h 619"/>
                <a:gd name="T110" fmla="*/ 815 w 938"/>
                <a:gd name="T111" fmla="*/ 517 h 619"/>
                <a:gd name="T112" fmla="*/ 763 w 938"/>
                <a:gd name="T113" fmla="*/ 557 h 619"/>
                <a:gd name="T114" fmla="*/ 725 w 938"/>
                <a:gd name="T115" fmla="*/ 602 h 6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38"/>
                <a:gd name="T175" fmla="*/ 0 h 619"/>
                <a:gd name="T176" fmla="*/ 938 w 938"/>
                <a:gd name="T177" fmla="*/ 619 h 6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38" h="619">
                  <a:moveTo>
                    <a:pt x="711" y="619"/>
                  </a:moveTo>
                  <a:lnTo>
                    <a:pt x="705" y="613"/>
                  </a:lnTo>
                  <a:lnTo>
                    <a:pt x="702" y="599"/>
                  </a:lnTo>
                  <a:lnTo>
                    <a:pt x="699" y="585"/>
                  </a:lnTo>
                  <a:lnTo>
                    <a:pt x="691" y="583"/>
                  </a:lnTo>
                  <a:lnTo>
                    <a:pt x="674" y="586"/>
                  </a:lnTo>
                  <a:lnTo>
                    <a:pt x="660" y="592"/>
                  </a:lnTo>
                  <a:lnTo>
                    <a:pt x="655" y="602"/>
                  </a:lnTo>
                  <a:lnTo>
                    <a:pt x="657" y="610"/>
                  </a:lnTo>
                  <a:lnTo>
                    <a:pt x="651" y="613"/>
                  </a:lnTo>
                  <a:lnTo>
                    <a:pt x="642" y="607"/>
                  </a:lnTo>
                  <a:lnTo>
                    <a:pt x="639" y="598"/>
                  </a:lnTo>
                  <a:lnTo>
                    <a:pt x="647" y="586"/>
                  </a:lnTo>
                  <a:lnTo>
                    <a:pt x="651" y="575"/>
                  </a:lnTo>
                  <a:lnTo>
                    <a:pt x="660" y="561"/>
                  </a:lnTo>
                  <a:lnTo>
                    <a:pt x="666" y="554"/>
                  </a:lnTo>
                  <a:lnTo>
                    <a:pt x="668" y="548"/>
                  </a:lnTo>
                  <a:lnTo>
                    <a:pt x="677" y="537"/>
                  </a:lnTo>
                  <a:lnTo>
                    <a:pt x="680" y="520"/>
                  </a:lnTo>
                  <a:lnTo>
                    <a:pt x="687" y="503"/>
                  </a:lnTo>
                  <a:lnTo>
                    <a:pt x="699" y="494"/>
                  </a:lnTo>
                  <a:lnTo>
                    <a:pt x="716" y="488"/>
                  </a:lnTo>
                  <a:lnTo>
                    <a:pt x="725" y="479"/>
                  </a:lnTo>
                  <a:lnTo>
                    <a:pt x="722" y="469"/>
                  </a:lnTo>
                  <a:lnTo>
                    <a:pt x="713" y="461"/>
                  </a:lnTo>
                  <a:lnTo>
                    <a:pt x="699" y="458"/>
                  </a:lnTo>
                  <a:lnTo>
                    <a:pt x="684" y="453"/>
                  </a:lnTo>
                  <a:lnTo>
                    <a:pt x="672" y="454"/>
                  </a:lnTo>
                  <a:lnTo>
                    <a:pt x="656" y="451"/>
                  </a:lnTo>
                  <a:lnTo>
                    <a:pt x="648" y="452"/>
                  </a:lnTo>
                  <a:lnTo>
                    <a:pt x="645" y="453"/>
                  </a:lnTo>
                  <a:lnTo>
                    <a:pt x="635" y="452"/>
                  </a:lnTo>
                  <a:lnTo>
                    <a:pt x="611" y="447"/>
                  </a:lnTo>
                  <a:lnTo>
                    <a:pt x="582" y="442"/>
                  </a:lnTo>
                  <a:lnTo>
                    <a:pt x="559" y="430"/>
                  </a:lnTo>
                  <a:lnTo>
                    <a:pt x="553" y="424"/>
                  </a:lnTo>
                  <a:lnTo>
                    <a:pt x="542" y="409"/>
                  </a:lnTo>
                  <a:lnTo>
                    <a:pt x="525" y="394"/>
                  </a:lnTo>
                  <a:lnTo>
                    <a:pt x="513" y="379"/>
                  </a:lnTo>
                  <a:lnTo>
                    <a:pt x="494" y="362"/>
                  </a:lnTo>
                  <a:lnTo>
                    <a:pt x="483" y="347"/>
                  </a:lnTo>
                  <a:lnTo>
                    <a:pt x="467" y="332"/>
                  </a:lnTo>
                  <a:lnTo>
                    <a:pt x="451" y="322"/>
                  </a:lnTo>
                  <a:lnTo>
                    <a:pt x="446" y="318"/>
                  </a:lnTo>
                  <a:lnTo>
                    <a:pt x="441" y="311"/>
                  </a:lnTo>
                  <a:lnTo>
                    <a:pt x="437" y="299"/>
                  </a:lnTo>
                  <a:lnTo>
                    <a:pt x="427" y="298"/>
                  </a:lnTo>
                  <a:lnTo>
                    <a:pt x="416" y="296"/>
                  </a:lnTo>
                  <a:lnTo>
                    <a:pt x="410" y="291"/>
                  </a:lnTo>
                  <a:lnTo>
                    <a:pt x="399" y="287"/>
                  </a:lnTo>
                  <a:lnTo>
                    <a:pt x="393" y="284"/>
                  </a:lnTo>
                  <a:lnTo>
                    <a:pt x="386" y="280"/>
                  </a:lnTo>
                  <a:lnTo>
                    <a:pt x="373" y="276"/>
                  </a:lnTo>
                  <a:lnTo>
                    <a:pt x="357" y="278"/>
                  </a:lnTo>
                  <a:lnTo>
                    <a:pt x="342" y="275"/>
                  </a:lnTo>
                  <a:lnTo>
                    <a:pt x="333" y="272"/>
                  </a:lnTo>
                  <a:lnTo>
                    <a:pt x="327" y="260"/>
                  </a:lnTo>
                  <a:lnTo>
                    <a:pt x="315" y="250"/>
                  </a:lnTo>
                  <a:lnTo>
                    <a:pt x="314" y="249"/>
                  </a:lnTo>
                  <a:lnTo>
                    <a:pt x="305" y="246"/>
                  </a:lnTo>
                  <a:lnTo>
                    <a:pt x="290" y="244"/>
                  </a:lnTo>
                  <a:lnTo>
                    <a:pt x="283" y="243"/>
                  </a:lnTo>
                  <a:lnTo>
                    <a:pt x="271" y="238"/>
                  </a:lnTo>
                  <a:lnTo>
                    <a:pt x="261" y="238"/>
                  </a:lnTo>
                  <a:lnTo>
                    <a:pt x="249" y="237"/>
                  </a:lnTo>
                  <a:lnTo>
                    <a:pt x="241" y="234"/>
                  </a:lnTo>
                  <a:lnTo>
                    <a:pt x="229" y="234"/>
                  </a:lnTo>
                  <a:lnTo>
                    <a:pt x="211" y="232"/>
                  </a:lnTo>
                  <a:lnTo>
                    <a:pt x="194" y="232"/>
                  </a:lnTo>
                  <a:lnTo>
                    <a:pt x="189" y="230"/>
                  </a:lnTo>
                  <a:lnTo>
                    <a:pt x="175" y="225"/>
                  </a:lnTo>
                  <a:lnTo>
                    <a:pt x="158" y="221"/>
                  </a:lnTo>
                  <a:lnTo>
                    <a:pt x="143" y="218"/>
                  </a:lnTo>
                  <a:lnTo>
                    <a:pt x="135" y="214"/>
                  </a:lnTo>
                  <a:lnTo>
                    <a:pt x="123" y="218"/>
                  </a:lnTo>
                  <a:lnTo>
                    <a:pt x="116" y="216"/>
                  </a:lnTo>
                  <a:lnTo>
                    <a:pt x="105" y="219"/>
                  </a:lnTo>
                  <a:lnTo>
                    <a:pt x="96" y="219"/>
                  </a:lnTo>
                  <a:lnTo>
                    <a:pt x="91" y="213"/>
                  </a:lnTo>
                  <a:lnTo>
                    <a:pt x="80" y="209"/>
                  </a:lnTo>
                  <a:lnTo>
                    <a:pt x="71" y="213"/>
                  </a:lnTo>
                  <a:lnTo>
                    <a:pt x="63" y="218"/>
                  </a:lnTo>
                  <a:lnTo>
                    <a:pt x="51" y="224"/>
                  </a:lnTo>
                  <a:lnTo>
                    <a:pt x="43" y="222"/>
                  </a:lnTo>
                  <a:lnTo>
                    <a:pt x="33" y="222"/>
                  </a:lnTo>
                  <a:lnTo>
                    <a:pt x="22" y="218"/>
                  </a:lnTo>
                  <a:lnTo>
                    <a:pt x="16" y="216"/>
                  </a:lnTo>
                  <a:lnTo>
                    <a:pt x="8" y="218"/>
                  </a:lnTo>
                  <a:lnTo>
                    <a:pt x="0" y="218"/>
                  </a:lnTo>
                  <a:lnTo>
                    <a:pt x="10" y="198"/>
                  </a:lnTo>
                  <a:lnTo>
                    <a:pt x="16" y="189"/>
                  </a:lnTo>
                  <a:lnTo>
                    <a:pt x="21" y="177"/>
                  </a:lnTo>
                  <a:lnTo>
                    <a:pt x="22" y="161"/>
                  </a:lnTo>
                  <a:lnTo>
                    <a:pt x="19" y="142"/>
                  </a:lnTo>
                  <a:lnTo>
                    <a:pt x="15" y="118"/>
                  </a:lnTo>
                  <a:lnTo>
                    <a:pt x="15" y="99"/>
                  </a:lnTo>
                  <a:lnTo>
                    <a:pt x="20" y="84"/>
                  </a:lnTo>
                  <a:lnTo>
                    <a:pt x="24" y="70"/>
                  </a:lnTo>
                  <a:lnTo>
                    <a:pt x="30" y="59"/>
                  </a:lnTo>
                  <a:lnTo>
                    <a:pt x="39" y="59"/>
                  </a:lnTo>
                  <a:lnTo>
                    <a:pt x="60" y="58"/>
                  </a:lnTo>
                  <a:lnTo>
                    <a:pt x="73" y="54"/>
                  </a:lnTo>
                  <a:lnTo>
                    <a:pt x="87" y="57"/>
                  </a:lnTo>
                  <a:lnTo>
                    <a:pt x="107" y="66"/>
                  </a:lnTo>
                  <a:lnTo>
                    <a:pt x="129" y="75"/>
                  </a:lnTo>
                  <a:lnTo>
                    <a:pt x="152" y="76"/>
                  </a:lnTo>
                  <a:lnTo>
                    <a:pt x="168" y="75"/>
                  </a:lnTo>
                  <a:lnTo>
                    <a:pt x="169" y="74"/>
                  </a:lnTo>
                  <a:lnTo>
                    <a:pt x="210" y="80"/>
                  </a:lnTo>
                  <a:lnTo>
                    <a:pt x="235" y="86"/>
                  </a:lnTo>
                  <a:lnTo>
                    <a:pt x="267" y="95"/>
                  </a:lnTo>
                  <a:lnTo>
                    <a:pt x="291" y="100"/>
                  </a:lnTo>
                  <a:lnTo>
                    <a:pt x="295" y="101"/>
                  </a:lnTo>
                  <a:lnTo>
                    <a:pt x="329" y="113"/>
                  </a:lnTo>
                  <a:lnTo>
                    <a:pt x="353" y="113"/>
                  </a:lnTo>
                  <a:lnTo>
                    <a:pt x="379" y="110"/>
                  </a:lnTo>
                  <a:lnTo>
                    <a:pt x="401" y="116"/>
                  </a:lnTo>
                  <a:lnTo>
                    <a:pt x="414" y="128"/>
                  </a:lnTo>
                  <a:lnTo>
                    <a:pt x="428" y="131"/>
                  </a:lnTo>
                  <a:lnTo>
                    <a:pt x="445" y="129"/>
                  </a:lnTo>
                  <a:lnTo>
                    <a:pt x="451" y="114"/>
                  </a:lnTo>
                  <a:lnTo>
                    <a:pt x="450" y="76"/>
                  </a:lnTo>
                  <a:lnTo>
                    <a:pt x="451" y="71"/>
                  </a:lnTo>
                  <a:lnTo>
                    <a:pt x="459" y="60"/>
                  </a:lnTo>
                  <a:lnTo>
                    <a:pt x="473" y="51"/>
                  </a:lnTo>
                  <a:lnTo>
                    <a:pt x="492" y="53"/>
                  </a:lnTo>
                  <a:lnTo>
                    <a:pt x="513" y="56"/>
                  </a:lnTo>
                  <a:lnTo>
                    <a:pt x="537" y="46"/>
                  </a:lnTo>
                  <a:lnTo>
                    <a:pt x="552" y="28"/>
                  </a:lnTo>
                  <a:lnTo>
                    <a:pt x="560" y="16"/>
                  </a:lnTo>
                  <a:lnTo>
                    <a:pt x="570" y="14"/>
                  </a:lnTo>
                  <a:lnTo>
                    <a:pt x="581" y="10"/>
                  </a:lnTo>
                  <a:lnTo>
                    <a:pt x="593" y="17"/>
                  </a:lnTo>
                  <a:lnTo>
                    <a:pt x="599" y="24"/>
                  </a:lnTo>
                  <a:lnTo>
                    <a:pt x="617" y="20"/>
                  </a:lnTo>
                  <a:lnTo>
                    <a:pt x="635" y="16"/>
                  </a:lnTo>
                  <a:lnTo>
                    <a:pt x="655" y="15"/>
                  </a:lnTo>
                  <a:lnTo>
                    <a:pt x="678" y="15"/>
                  </a:lnTo>
                  <a:lnTo>
                    <a:pt x="696" y="20"/>
                  </a:lnTo>
                  <a:lnTo>
                    <a:pt x="714" y="30"/>
                  </a:lnTo>
                  <a:lnTo>
                    <a:pt x="727" y="42"/>
                  </a:lnTo>
                  <a:lnTo>
                    <a:pt x="750" y="51"/>
                  </a:lnTo>
                  <a:lnTo>
                    <a:pt x="769" y="46"/>
                  </a:lnTo>
                  <a:lnTo>
                    <a:pt x="782" y="35"/>
                  </a:lnTo>
                  <a:lnTo>
                    <a:pt x="786" y="30"/>
                  </a:lnTo>
                  <a:lnTo>
                    <a:pt x="799" y="18"/>
                  </a:lnTo>
                  <a:lnTo>
                    <a:pt x="824" y="6"/>
                  </a:lnTo>
                  <a:lnTo>
                    <a:pt x="853" y="3"/>
                  </a:lnTo>
                  <a:lnTo>
                    <a:pt x="875" y="4"/>
                  </a:lnTo>
                  <a:lnTo>
                    <a:pt x="882" y="3"/>
                  </a:lnTo>
                  <a:lnTo>
                    <a:pt x="889" y="3"/>
                  </a:lnTo>
                  <a:lnTo>
                    <a:pt x="917" y="0"/>
                  </a:lnTo>
                  <a:lnTo>
                    <a:pt x="917" y="9"/>
                  </a:lnTo>
                  <a:lnTo>
                    <a:pt x="917" y="17"/>
                  </a:lnTo>
                  <a:lnTo>
                    <a:pt x="915" y="28"/>
                  </a:lnTo>
                  <a:lnTo>
                    <a:pt x="913" y="35"/>
                  </a:lnTo>
                  <a:lnTo>
                    <a:pt x="911" y="40"/>
                  </a:lnTo>
                  <a:lnTo>
                    <a:pt x="907" y="45"/>
                  </a:lnTo>
                  <a:lnTo>
                    <a:pt x="901" y="48"/>
                  </a:lnTo>
                  <a:lnTo>
                    <a:pt x="897" y="51"/>
                  </a:lnTo>
                  <a:lnTo>
                    <a:pt x="894" y="52"/>
                  </a:lnTo>
                  <a:lnTo>
                    <a:pt x="890" y="47"/>
                  </a:lnTo>
                  <a:lnTo>
                    <a:pt x="889" y="41"/>
                  </a:lnTo>
                  <a:lnTo>
                    <a:pt x="888" y="35"/>
                  </a:lnTo>
                  <a:lnTo>
                    <a:pt x="885" y="30"/>
                  </a:lnTo>
                  <a:lnTo>
                    <a:pt x="883" y="27"/>
                  </a:lnTo>
                  <a:lnTo>
                    <a:pt x="879" y="29"/>
                  </a:lnTo>
                  <a:lnTo>
                    <a:pt x="879" y="42"/>
                  </a:lnTo>
                  <a:lnTo>
                    <a:pt x="881" y="51"/>
                  </a:lnTo>
                  <a:lnTo>
                    <a:pt x="879" y="62"/>
                  </a:lnTo>
                  <a:lnTo>
                    <a:pt x="887" y="69"/>
                  </a:lnTo>
                  <a:lnTo>
                    <a:pt x="895" y="77"/>
                  </a:lnTo>
                  <a:lnTo>
                    <a:pt x="903" y="88"/>
                  </a:lnTo>
                  <a:lnTo>
                    <a:pt x="907" y="96"/>
                  </a:lnTo>
                  <a:lnTo>
                    <a:pt x="905" y="112"/>
                  </a:lnTo>
                  <a:lnTo>
                    <a:pt x="901" y="132"/>
                  </a:lnTo>
                  <a:lnTo>
                    <a:pt x="903" y="149"/>
                  </a:lnTo>
                  <a:lnTo>
                    <a:pt x="907" y="160"/>
                  </a:lnTo>
                  <a:lnTo>
                    <a:pt x="908" y="170"/>
                  </a:lnTo>
                  <a:lnTo>
                    <a:pt x="906" y="179"/>
                  </a:lnTo>
                  <a:lnTo>
                    <a:pt x="906" y="184"/>
                  </a:lnTo>
                  <a:lnTo>
                    <a:pt x="909" y="188"/>
                  </a:lnTo>
                  <a:lnTo>
                    <a:pt x="915" y="185"/>
                  </a:lnTo>
                  <a:lnTo>
                    <a:pt x="918" y="190"/>
                  </a:lnTo>
                  <a:lnTo>
                    <a:pt x="917" y="203"/>
                  </a:lnTo>
                  <a:lnTo>
                    <a:pt x="914" y="213"/>
                  </a:lnTo>
                  <a:lnTo>
                    <a:pt x="917" y="216"/>
                  </a:lnTo>
                  <a:lnTo>
                    <a:pt x="923" y="212"/>
                  </a:lnTo>
                  <a:lnTo>
                    <a:pt x="927" y="212"/>
                  </a:lnTo>
                  <a:lnTo>
                    <a:pt x="933" y="218"/>
                  </a:lnTo>
                  <a:lnTo>
                    <a:pt x="938" y="220"/>
                  </a:lnTo>
                  <a:lnTo>
                    <a:pt x="931" y="227"/>
                  </a:lnTo>
                  <a:lnTo>
                    <a:pt x="923" y="230"/>
                  </a:lnTo>
                  <a:lnTo>
                    <a:pt x="917" y="230"/>
                  </a:lnTo>
                  <a:lnTo>
                    <a:pt x="913" y="232"/>
                  </a:lnTo>
                  <a:lnTo>
                    <a:pt x="918" y="238"/>
                  </a:lnTo>
                  <a:lnTo>
                    <a:pt x="924" y="248"/>
                  </a:lnTo>
                  <a:lnTo>
                    <a:pt x="924" y="256"/>
                  </a:lnTo>
                  <a:lnTo>
                    <a:pt x="919" y="266"/>
                  </a:lnTo>
                  <a:lnTo>
                    <a:pt x="915" y="275"/>
                  </a:lnTo>
                  <a:lnTo>
                    <a:pt x="914" y="287"/>
                  </a:lnTo>
                  <a:lnTo>
                    <a:pt x="915" y="296"/>
                  </a:lnTo>
                  <a:lnTo>
                    <a:pt x="915" y="306"/>
                  </a:lnTo>
                  <a:lnTo>
                    <a:pt x="913" y="314"/>
                  </a:lnTo>
                  <a:lnTo>
                    <a:pt x="912" y="323"/>
                  </a:lnTo>
                  <a:lnTo>
                    <a:pt x="915" y="336"/>
                  </a:lnTo>
                  <a:lnTo>
                    <a:pt x="915" y="347"/>
                  </a:lnTo>
                  <a:lnTo>
                    <a:pt x="915" y="361"/>
                  </a:lnTo>
                  <a:lnTo>
                    <a:pt x="914" y="369"/>
                  </a:lnTo>
                  <a:lnTo>
                    <a:pt x="915" y="381"/>
                  </a:lnTo>
                  <a:lnTo>
                    <a:pt x="913" y="395"/>
                  </a:lnTo>
                  <a:lnTo>
                    <a:pt x="908" y="404"/>
                  </a:lnTo>
                  <a:lnTo>
                    <a:pt x="905" y="410"/>
                  </a:lnTo>
                  <a:lnTo>
                    <a:pt x="902" y="425"/>
                  </a:lnTo>
                  <a:lnTo>
                    <a:pt x="897" y="434"/>
                  </a:lnTo>
                  <a:lnTo>
                    <a:pt x="895" y="440"/>
                  </a:lnTo>
                  <a:lnTo>
                    <a:pt x="893" y="447"/>
                  </a:lnTo>
                  <a:lnTo>
                    <a:pt x="891" y="461"/>
                  </a:lnTo>
                  <a:lnTo>
                    <a:pt x="887" y="472"/>
                  </a:lnTo>
                  <a:lnTo>
                    <a:pt x="871" y="484"/>
                  </a:lnTo>
                  <a:lnTo>
                    <a:pt x="858" y="490"/>
                  </a:lnTo>
                  <a:lnTo>
                    <a:pt x="842" y="497"/>
                  </a:lnTo>
                  <a:lnTo>
                    <a:pt x="827" y="508"/>
                  </a:lnTo>
                  <a:lnTo>
                    <a:pt x="815" y="517"/>
                  </a:lnTo>
                  <a:lnTo>
                    <a:pt x="801" y="527"/>
                  </a:lnTo>
                  <a:lnTo>
                    <a:pt x="791" y="535"/>
                  </a:lnTo>
                  <a:lnTo>
                    <a:pt x="776" y="547"/>
                  </a:lnTo>
                  <a:lnTo>
                    <a:pt x="763" y="557"/>
                  </a:lnTo>
                  <a:lnTo>
                    <a:pt x="750" y="569"/>
                  </a:lnTo>
                  <a:lnTo>
                    <a:pt x="739" y="583"/>
                  </a:lnTo>
                  <a:lnTo>
                    <a:pt x="731" y="593"/>
                  </a:lnTo>
                  <a:lnTo>
                    <a:pt x="725" y="602"/>
                  </a:lnTo>
                  <a:lnTo>
                    <a:pt x="721" y="605"/>
                  </a:lnTo>
                  <a:lnTo>
                    <a:pt x="711" y="619"/>
                  </a:lnTo>
                  <a:close/>
                </a:path>
              </a:pathLst>
            </a:custGeom>
            <a:solidFill>
              <a:srgbClr val="CCFFCC">
                <a:alpha val="50195"/>
              </a:srgbClr>
            </a:solidFill>
            <a:ln w="9525">
              <a:solidFill>
                <a:srgbClr val="000000"/>
              </a:solidFill>
              <a:round/>
              <a:headEnd/>
              <a:tailEnd/>
            </a:ln>
          </p:spPr>
          <p:txBody>
            <a:bodyPr/>
            <a:lstStyle/>
            <a:p>
              <a:endParaRPr lang="es-MX"/>
            </a:p>
          </p:txBody>
        </p:sp>
        <p:sp>
          <p:nvSpPr>
            <p:cNvPr id="11288" name="Freeform 16"/>
            <p:cNvSpPr>
              <a:spLocks noChangeAspect="1"/>
            </p:cNvSpPr>
            <p:nvPr/>
          </p:nvSpPr>
          <p:spPr bwMode="auto">
            <a:xfrm>
              <a:off x="1579" y="1760"/>
              <a:ext cx="676" cy="350"/>
            </a:xfrm>
            <a:custGeom>
              <a:avLst/>
              <a:gdLst>
                <a:gd name="T0" fmla="*/ 886 w 1240"/>
                <a:gd name="T1" fmla="*/ 726 h 726"/>
                <a:gd name="T2" fmla="*/ 867 w 1240"/>
                <a:gd name="T3" fmla="*/ 703 h 726"/>
                <a:gd name="T4" fmla="*/ 829 w 1240"/>
                <a:gd name="T5" fmla="*/ 699 h 726"/>
                <a:gd name="T6" fmla="*/ 786 w 1240"/>
                <a:gd name="T7" fmla="*/ 690 h 726"/>
                <a:gd name="T8" fmla="*/ 741 w 1240"/>
                <a:gd name="T9" fmla="*/ 690 h 726"/>
                <a:gd name="T10" fmla="*/ 699 w 1240"/>
                <a:gd name="T11" fmla="*/ 687 h 726"/>
                <a:gd name="T12" fmla="*/ 661 w 1240"/>
                <a:gd name="T13" fmla="*/ 691 h 726"/>
                <a:gd name="T14" fmla="*/ 624 w 1240"/>
                <a:gd name="T15" fmla="*/ 699 h 726"/>
                <a:gd name="T16" fmla="*/ 585 w 1240"/>
                <a:gd name="T17" fmla="*/ 704 h 726"/>
                <a:gd name="T18" fmla="*/ 555 w 1240"/>
                <a:gd name="T19" fmla="*/ 673 h 726"/>
                <a:gd name="T20" fmla="*/ 557 w 1240"/>
                <a:gd name="T21" fmla="*/ 637 h 726"/>
                <a:gd name="T22" fmla="*/ 557 w 1240"/>
                <a:gd name="T23" fmla="*/ 555 h 726"/>
                <a:gd name="T24" fmla="*/ 569 w 1240"/>
                <a:gd name="T25" fmla="*/ 491 h 726"/>
                <a:gd name="T26" fmla="*/ 567 w 1240"/>
                <a:gd name="T27" fmla="*/ 450 h 726"/>
                <a:gd name="T28" fmla="*/ 577 w 1240"/>
                <a:gd name="T29" fmla="*/ 417 h 726"/>
                <a:gd name="T30" fmla="*/ 553 w 1240"/>
                <a:gd name="T31" fmla="*/ 434 h 726"/>
                <a:gd name="T32" fmla="*/ 505 w 1240"/>
                <a:gd name="T33" fmla="*/ 477 h 726"/>
                <a:gd name="T34" fmla="*/ 468 w 1240"/>
                <a:gd name="T35" fmla="*/ 510 h 726"/>
                <a:gd name="T36" fmla="*/ 413 w 1240"/>
                <a:gd name="T37" fmla="*/ 523 h 726"/>
                <a:gd name="T38" fmla="*/ 347 w 1240"/>
                <a:gd name="T39" fmla="*/ 524 h 726"/>
                <a:gd name="T40" fmla="*/ 296 w 1240"/>
                <a:gd name="T41" fmla="*/ 518 h 726"/>
                <a:gd name="T42" fmla="*/ 293 w 1240"/>
                <a:gd name="T43" fmla="*/ 476 h 726"/>
                <a:gd name="T44" fmla="*/ 274 w 1240"/>
                <a:gd name="T45" fmla="*/ 445 h 726"/>
                <a:gd name="T46" fmla="*/ 247 w 1240"/>
                <a:gd name="T47" fmla="*/ 414 h 726"/>
                <a:gd name="T48" fmla="*/ 202 w 1240"/>
                <a:gd name="T49" fmla="*/ 399 h 726"/>
                <a:gd name="T50" fmla="*/ 157 w 1240"/>
                <a:gd name="T51" fmla="*/ 402 h 726"/>
                <a:gd name="T52" fmla="*/ 131 w 1240"/>
                <a:gd name="T53" fmla="*/ 393 h 726"/>
                <a:gd name="T54" fmla="*/ 154 w 1240"/>
                <a:gd name="T55" fmla="*/ 367 h 726"/>
                <a:gd name="T56" fmla="*/ 161 w 1240"/>
                <a:gd name="T57" fmla="*/ 326 h 726"/>
                <a:gd name="T58" fmla="*/ 136 w 1240"/>
                <a:gd name="T59" fmla="*/ 290 h 726"/>
                <a:gd name="T60" fmla="*/ 109 w 1240"/>
                <a:gd name="T61" fmla="*/ 263 h 726"/>
                <a:gd name="T62" fmla="*/ 92 w 1240"/>
                <a:gd name="T63" fmla="*/ 233 h 726"/>
                <a:gd name="T64" fmla="*/ 66 w 1240"/>
                <a:gd name="T65" fmla="*/ 192 h 726"/>
                <a:gd name="T66" fmla="*/ 34 w 1240"/>
                <a:gd name="T67" fmla="*/ 139 h 726"/>
                <a:gd name="T68" fmla="*/ 42 w 1240"/>
                <a:gd name="T69" fmla="*/ 120 h 726"/>
                <a:gd name="T70" fmla="*/ 8 w 1240"/>
                <a:gd name="T71" fmla="*/ 88 h 726"/>
                <a:gd name="T72" fmla="*/ 7 w 1240"/>
                <a:gd name="T73" fmla="*/ 61 h 726"/>
                <a:gd name="T74" fmla="*/ 38 w 1240"/>
                <a:gd name="T75" fmla="*/ 43 h 726"/>
                <a:gd name="T76" fmla="*/ 32 w 1240"/>
                <a:gd name="T77" fmla="*/ 12 h 726"/>
                <a:gd name="T78" fmla="*/ 220 w 1240"/>
                <a:gd name="T79" fmla="*/ 84 h 726"/>
                <a:gd name="T80" fmla="*/ 1209 w 1240"/>
                <a:gd name="T81" fmla="*/ 486 h 726"/>
                <a:gd name="T82" fmla="*/ 1230 w 1240"/>
                <a:gd name="T83" fmla="*/ 509 h 726"/>
                <a:gd name="T84" fmla="*/ 1193 w 1240"/>
                <a:gd name="T85" fmla="*/ 534 h 726"/>
                <a:gd name="T86" fmla="*/ 1176 w 1240"/>
                <a:gd name="T87" fmla="*/ 554 h 726"/>
                <a:gd name="T88" fmla="*/ 1134 w 1240"/>
                <a:gd name="T89" fmla="*/ 578 h 726"/>
                <a:gd name="T90" fmla="*/ 1104 w 1240"/>
                <a:gd name="T91" fmla="*/ 590 h 726"/>
                <a:gd name="T92" fmla="*/ 1091 w 1240"/>
                <a:gd name="T93" fmla="*/ 606 h 726"/>
                <a:gd name="T94" fmla="*/ 1060 w 1240"/>
                <a:gd name="T95" fmla="*/ 632 h 726"/>
                <a:gd name="T96" fmla="*/ 1042 w 1240"/>
                <a:gd name="T97" fmla="*/ 647 h 726"/>
                <a:gd name="T98" fmla="*/ 1018 w 1240"/>
                <a:gd name="T99" fmla="*/ 641 h 726"/>
                <a:gd name="T100" fmla="*/ 984 w 1240"/>
                <a:gd name="T101" fmla="*/ 655 h 726"/>
                <a:gd name="T102" fmla="*/ 958 w 1240"/>
                <a:gd name="T103" fmla="*/ 689 h 726"/>
                <a:gd name="T104" fmla="*/ 923 w 1240"/>
                <a:gd name="T105" fmla="*/ 711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40"/>
                <a:gd name="T160" fmla="*/ 0 h 726"/>
                <a:gd name="T161" fmla="*/ 1240 w 1240"/>
                <a:gd name="T162" fmla="*/ 726 h 7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40" h="726">
                  <a:moveTo>
                    <a:pt x="912" y="717"/>
                  </a:moveTo>
                  <a:lnTo>
                    <a:pt x="901" y="722"/>
                  </a:lnTo>
                  <a:lnTo>
                    <a:pt x="886" y="726"/>
                  </a:lnTo>
                  <a:lnTo>
                    <a:pt x="875" y="719"/>
                  </a:lnTo>
                  <a:lnTo>
                    <a:pt x="870" y="708"/>
                  </a:lnTo>
                  <a:lnTo>
                    <a:pt x="867" y="703"/>
                  </a:lnTo>
                  <a:lnTo>
                    <a:pt x="858" y="703"/>
                  </a:lnTo>
                  <a:lnTo>
                    <a:pt x="847" y="703"/>
                  </a:lnTo>
                  <a:lnTo>
                    <a:pt x="829" y="699"/>
                  </a:lnTo>
                  <a:lnTo>
                    <a:pt x="816" y="695"/>
                  </a:lnTo>
                  <a:lnTo>
                    <a:pt x="793" y="691"/>
                  </a:lnTo>
                  <a:lnTo>
                    <a:pt x="786" y="690"/>
                  </a:lnTo>
                  <a:lnTo>
                    <a:pt x="774" y="689"/>
                  </a:lnTo>
                  <a:lnTo>
                    <a:pt x="754" y="689"/>
                  </a:lnTo>
                  <a:lnTo>
                    <a:pt x="741" y="690"/>
                  </a:lnTo>
                  <a:lnTo>
                    <a:pt x="723" y="692"/>
                  </a:lnTo>
                  <a:lnTo>
                    <a:pt x="711" y="691"/>
                  </a:lnTo>
                  <a:lnTo>
                    <a:pt x="699" y="687"/>
                  </a:lnTo>
                  <a:lnTo>
                    <a:pt x="683" y="685"/>
                  </a:lnTo>
                  <a:lnTo>
                    <a:pt x="669" y="689"/>
                  </a:lnTo>
                  <a:lnTo>
                    <a:pt x="661" y="691"/>
                  </a:lnTo>
                  <a:lnTo>
                    <a:pt x="652" y="692"/>
                  </a:lnTo>
                  <a:lnTo>
                    <a:pt x="639" y="695"/>
                  </a:lnTo>
                  <a:lnTo>
                    <a:pt x="624" y="699"/>
                  </a:lnTo>
                  <a:lnTo>
                    <a:pt x="611" y="703"/>
                  </a:lnTo>
                  <a:lnTo>
                    <a:pt x="599" y="710"/>
                  </a:lnTo>
                  <a:lnTo>
                    <a:pt x="585" y="704"/>
                  </a:lnTo>
                  <a:lnTo>
                    <a:pt x="571" y="696"/>
                  </a:lnTo>
                  <a:lnTo>
                    <a:pt x="558" y="685"/>
                  </a:lnTo>
                  <a:lnTo>
                    <a:pt x="555" y="673"/>
                  </a:lnTo>
                  <a:lnTo>
                    <a:pt x="556" y="659"/>
                  </a:lnTo>
                  <a:lnTo>
                    <a:pt x="556" y="645"/>
                  </a:lnTo>
                  <a:lnTo>
                    <a:pt x="557" y="637"/>
                  </a:lnTo>
                  <a:lnTo>
                    <a:pt x="557" y="615"/>
                  </a:lnTo>
                  <a:lnTo>
                    <a:pt x="557" y="588"/>
                  </a:lnTo>
                  <a:lnTo>
                    <a:pt x="557" y="555"/>
                  </a:lnTo>
                  <a:lnTo>
                    <a:pt x="558" y="529"/>
                  </a:lnTo>
                  <a:lnTo>
                    <a:pt x="559" y="511"/>
                  </a:lnTo>
                  <a:lnTo>
                    <a:pt x="569" y="491"/>
                  </a:lnTo>
                  <a:lnTo>
                    <a:pt x="575" y="477"/>
                  </a:lnTo>
                  <a:lnTo>
                    <a:pt x="571" y="462"/>
                  </a:lnTo>
                  <a:lnTo>
                    <a:pt x="567" y="450"/>
                  </a:lnTo>
                  <a:lnTo>
                    <a:pt x="571" y="439"/>
                  </a:lnTo>
                  <a:lnTo>
                    <a:pt x="579" y="426"/>
                  </a:lnTo>
                  <a:lnTo>
                    <a:pt x="577" y="417"/>
                  </a:lnTo>
                  <a:lnTo>
                    <a:pt x="573" y="420"/>
                  </a:lnTo>
                  <a:lnTo>
                    <a:pt x="562" y="426"/>
                  </a:lnTo>
                  <a:lnTo>
                    <a:pt x="553" y="434"/>
                  </a:lnTo>
                  <a:lnTo>
                    <a:pt x="541" y="446"/>
                  </a:lnTo>
                  <a:lnTo>
                    <a:pt x="523" y="462"/>
                  </a:lnTo>
                  <a:lnTo>
                    <a:pt x="505" y="477"/>
                  </a:lnTo>
                  <a:lnTo>
                    <a:pt x="491" y="494"/>
                  </a:lnTo>
                  <a:lnTo>
                    <a:pt x="483" y="500"/>
                  </a:lnTo>
                  <a:lnTo>
                    <a:pt x="468" y="510"/>
                  </a:lnTo>
                  <a:lnTo>
                    <a:pt x="453" y="517"/>
                  </a:lnTo>
                  <a:lnTo>
                    <a:pt x="433" y="521"/>
                  </a:lnTo>
                  <a:lnTo>
                    <a:pt x="413" y="523"/>
                  </a:lnTo>
                  <a:lnTo>
                    <a:pt x="389" y="524"/>
                  </a:lnTo>
                  <a:lnTo>
                    <a:pt x="358" y="524"/>
                  </a:lnTo>
                  <a:lnTo>
                    <a:pt x="347" y="524"/>
                  </a:lnTo>
                  <a:lnTo>
                    <a:pt x="326" y="524"/>
                  </a:lnTo>
                  <a:lnTo>
                    <a:pt x="307" y="522"/>
                  </a:lnTo>
                  <a:lnTo>
                    <a:pt x="296" y="518"/>
                  </a:lnTo>
                  <a:lnTo>
                    <a:pt x="290" y="509"/>
                  </a:lnTo>
                  <a:lnTo>
                    <a:pt x="293" y="492"/>
                  </a:lnTo>
                  <a:lnTo>
                    <a:pt x="293" y="476"/>
                  </a:lnTo>
                  <a:lnTo>
                    <a:pt x="289" y="467"/>
                  </a:lnTo>
                  <a:lnTo>
                    <a:pt x="278" y="456"/>
                  </a:lnTo>
                  <a:lnTo>
                    <a:pt x="274" y="445"/>
                  </a:lnTo>
                  <a:lnTo>
                    <a:pt x="271" y="433"/>
                  </a:lnTo>
                  <a:lnTo>
                    <a:pt x="262" y="426"/>
                  </a:lnTo>
                  <a:lnTo>
                    <a:pt x="247" y="414"/>
                  </a:lnTo>
                  <a:lnTo>
                    <a:pt x="233" y="409"/>
                  </a:lnTo>
                  <a:lnTo>
                    <a:pt x="218" y="405"/>
                  </a:lnTo>
                  <a:lnTo>
                    <a:pt x="202" y="399"/>
                  </a:lnTo>
                  <a:lnTo>
                    <a:pt x="188" y="401"/>
                  </a:lnTo>
                  <a:lnTo>
                    <a:pt x="174" y="401"/>
                  </a:lnTo>
                  <a:lnTo>
                    <a:pt x="157" y="402"/>
                  </a:lnTo>
                  <a:lnTo>
                    <a:pt x="140" y="404"/>
                  </a:lnTo>
                  <a:lnTo>
                    <a:pt x="130" y="399"/>
                  </a:lnTo>
                  <a:lnTo>
                    <a:pt x="131" y="393"/>
                  </a:lnTo>
                  <a:lnTo>
                    <a:pt x="136" y="387"/>
                  </a:lnTo>
                  <a:lnTo>
                    <a:pt x="144" y="375"/>
                  </a:lnTo>
                  <a:lnTo>
                    <a:pt x="154" y="367"/>
                  </a:lnTo>
                  <a:lnTo>
                    <a:pt x="162" y="355"/>
                  </a:lnTo>
                  <a:lnTo>
                    <a:pt x="163" y="339"/>
                  </a:lnTo>
                  <a:lnTo>
                    <a:pt x="161" y="326"/>
                  </a:lnTo>
                  <a:lnTo>
                    <a:pt x="152" y="314"/>
                  </a:lnTo>
                  <a:lnTo>
                    <a:pt x="144" y="306"/>
                  </a:lnTo>
                  <a:lnTo>
                    <a:pt x="136" y="290"/>
                  </a:lnTo>
                  <a:lnTo>
                    <a:pt x="126" y="282"/>
                  </a:lnTo>
                  <a:lnTo>
                    <a:pt x="115" y="277"/>
                  </a:lnTo>
                  <a:lnTo>
                    <a:pt x="109" y="263"/>
                  </a:lnTo>
                  <a:lnTo>
                    <a:pt x="107" y="249"/>
                  </a:lnTo>
                  <a:lnTo>
                    <a:pt x="101" y="240"/>
                  </a:lnTo>
                  <a:lnTo>
                    <a:pt x="92" y="233"/>
                  </a:lnTo>
                  <a:lnTo>
                    <a:pt x="80" y="218"/>
                  </a:lnTo>
                  <a:lnTo>
                    <a:pt x="72" y="205"/>
                  </a:lnTo>
                  <a:lnTo>
                    <a:pt x="66" y="192"/>
                  </a:lnTo>
                  <a:lnTo>
                    <a:pt x="62" y="177"/>
                  </a:lnTo>
                  <a:lnTo>
                    <a:pt x="61" y="166"/>
                  </a:lnTo>
                  <a:lnTo>
                    <a:pt x="34" y="139"/>
                  </a:lnTo>
                  <a:lnTo>
                    <a:pt x="35" y="136"/>
                  </a:lnTo>
                  <a:lnTo>
                    <a:pt x="41" y="128"/>
                  </a:lnTo>
                  <a:lnTo>
                    <a:pt x="42" y="120"/>
                  </a:lnTo>
                  <a:lnTo>
                    <a:pt x="32" y="106"/>
                  </a:lnTo>
                  <a:lnTo>
                    <a:pt x="20" y="98"/>
                  </a:lnTo>
                  <a:lnTo>
                    <a:pt x="8" y="88"/>
                  </a:lnTo>
                  <a:lnTo>
                    <a:pt x="0" y="78"/>
                  </a:lnTo>
                  <a:lnTo>
                    <a:pt x="4" y="69"/>
                  </a:lnTo>
                  <a:lnTo>
                    <a:pt x="7" y="61"/>
                  </a:lnTo>
                  <a:lnTo>
                    <a:pt x="13" y="54"/>
                  </a:lnTo>
                  <a:lnTo>
                    <a:pt x="28" y="49"/>
                  </a:lnTo>
                  <a:lnTo>
                    <a:pt x="38" y="43"/>
                  </a:lnTo>
                  <a:lnTo>
                    <a:pt x="42" y="33"/>
                  </a:lnTo>
                  <a:lnTo>
                    <a:pt x="37" y="20"/>
                  </a:lnTo>
                  <a:lnTo>
                    <a:pt x="32" y="12"/>
                  </a:lnTo>
                  <a:lnTo>
                    <a:pt x="28" y="0"/>
                  </a:lnTo>
                  <a:lnTo>
                    <a:pt x="132" y="44"/>
                  </a:lnTo>
                  <a:lnTo>
                    <a:pt x="220" y="84"/>
                  </a:lnTo>
                  <a:lnTo>
                    <a:pt x="604" y="176"/>
                  </a:lnTo>
                  <a:lnTo>
                    <a:pt x="899" y="348"/>
                  </a:lnTo>
                  <a:lnTo>
                    <a:pt x="1209" y="486"/>
                  </a:lnTo>
                  <a:lnTo>
                    <a:pt x="1240" y="500"/>
                  </a:lnTo>
                  <a:lnTo>
                    <a:pt x="1236" y="504"/>
                  </a:lnTo>
                  <a:lnTo>
                    <a:pt x="1230" y="509"/>
                  </a:lnTo>
                  <a:lnTo>
                    <a:pt x="1219" y="516"/>
                  </a:lnTo>
                  <a:lnTo>
                    <a:pt x="1204" y="525"/>
                  </a:lnTo>
                  <a:lnTo>
                    <a:pt x="1193" y="534"/>
                  </a:lnTo>
                  <a:lnTo>
                    <a:pt x="1187" y="545"/>
                  </a:lnTo>
                  <a:lnTo>
                    <a:pt x="1185" y="547"/>
                  </a:lnTo>
                  <a:lnTo>
                    <a:pt x="1176" y="554"/>
                  </a:lnTo>
                  <a:lnTo>
                    <a:pt x="1164" y="567"/>
                  </a:lnTo>
                  <a:lnTo>
                    <a:pt x="1145" y="576"/>
                  </a:lnTo>
                  <a:lnTo>
                    <a:pt x="1134" y="578"/>
                  </a:lnTo>
                  <a:lnTo>
                    <a:pt x="1123" y="581"/>
                  </a:lnTo>
                  <a:lnTo>
                    <a:pt x="1114" y="589"/>
                  </a:lnTo>
                  <a:lnTo>
                    <a:pt x="1104" y="590"/>
                  </a:lnTo>
                  <a:lnTo>
                    <a:pt x="1102" y="591"/>
                  </a:lnTo>
                  <a:lnTo>
                    <a:pt x="1097" y="596"/>
                  </a:lnTo>
                  <a:lnTo>
                    <a:pt x="1091" y="606"/>
                  </a:lnTo>
                  <a:lnTo>
                    <a:pt x="1079" y="615"/>
                  </a:lnTo>
                  <a:lnTo>
                    <a:pt x="1068" y="624"/>
                  </a:lnTo>
                  <a:lnTo>
                    <a:pt x="1060" y="632"/>
                  </a:lnTo>
                  <a:lnTo>
                    <a:pt x="1057" y="648"/>
                  </a:lnTo>
                  <a:lnTo>
                    <a:pt x="1049" y="647"/>
                  </a:lnTo>
                  <a:lnTo>
                    <a:pt x="1042" y="647"/>
                  </a:lnTo>
                  <a:lnTo>
                    <a:pt x="1030" y="644"/>
                  </a:lnTo>
                  <a:lnTo>
                    <a:pt x="1019" y="642"/>
                  </a:lnTo>
                  <a:lnTo>
                    <a:pt x="1018" y="641"/>
                  </a:lnTo>
                  <a:lnTo>
                    <a:pt x="1006" y="641"/>
                  </a:lnTo>
                  <a:lnTo>
                    <a:pt x="993" y="647"/>
                  </a:lnTo>
                  <a:lnTo>
                    <a:pt x="984" y="655"/>
                  </a:lnTo>
                  <a:lnTo>
                    <a:pt x="976" y="667"/>
                  </a:lnTo>
                  <a:lnTo>
                    <a:pt x="967" y="679"/>
                  </a:lnTo>
                  <a:lnTo>
                    <a:pt x="958" y="689"/>
                  </a:lnTo>
                  <a:lnTo>
                    <a:pt x="946" y="697"/>
                  </a:lnTo>
                  <a:lnTo>
                    <a:pt x="930" y="707"/>
                  </a:lnTo>
                  <a:lnTo>
                    <a:pt x="923" y="711"/>
                  </a:lnTo>
                  <a:lnTo>
                    <a:pt x="912" y="717"/>
                  </a:lnTo>
                  <a:close/>
                </a:path>
              </a:pathLst>
            </a:custGeom>
            <a:solidFill>
              <a:srgbClr val="CCFFCC">
                <a:alpha val="50195"/>
              </a:srgbClr>
            </a:solidFill>
            <a:ln w="9525">
              <a:solidFill>
                <a:srgbClr val="000000"/>
              </a:solidFill>
              <a:round/>
              <a:headEnd/>
              <a:tailEnd/>
            </a:ln>
          </p:spPr>
          <p:txBody>
            <a:bodyPr/>
            <a:lstStyle/>
            <a:p>
              <a:endParaRPr lang="es-MX"/>
            </a:p>
          </p:txBody>
        </p:sp>
        <p:sp>
          <p:nvSpPr>
            <p:cNvPr id="11289" name="Freeform 17"/>
            <p:cNvSpPr>
              <a:spLocks noChangeAspect="1"/>
            </p:cNvSpPr>
            <p:nvPr/>
          </p:nvSpPr>
          <p:spPr bwMode="auto">
            <a:xfrm>
              <a:off x="2454" y="672"/>
              <a:ext cx="559" cy="596"/>
            </a:xfrm>
            <a:custGeom>
              <a:avLst/>
              <a:gdLst>
                <a:gd name="T0" fmla="*/ 219 w 1027"/>
                <a:gd name="T1" fmla="*/ 519 h 1237"/>
                <a:gd name="T2" fmla="*/ 148 w 1027"/>
                <a:gd name="T3" fmla="*/ 533 h 1237"/>
                <a:gd name="T4" fmla="*/ 70 w 1027"/>
                <a:gd name="T5" fmla="*/ 503 h 1237"/>
                <a:gd name="T6" fmla="*/ 64 w 1027"/>
                <a:gd name="T7" fmla="*/ 399 h 1237"/>
                <a:gd name="T8" fmla="*/ 99 w 1027"/>
                <a:gd name="T9" fmla="*/ 304 h 1237"/>
                <a:gd name="T10" fmla="*/ 46 w 1027"/>
                <a:gd name="T11" fmla="*/ 240 h 1237"/>
                <a:gd name="T12" fmla="*/ 9 w 1027"/>
                <a:gd name="T13" fmla="*/ 188 h 1237"/>
                <a:gd name="T14" fmla="*/ 94 w 1027"/>
                <a:gd name="T15" fmla="*/ 200 h 1237"/>
                <a:gd name="T16" fmla="*/ 168 w 1027"/>
                <a:gd name="T17" fmla="*/ 236 h 1237"/>
                <a:gd name="T18" fmla="*/ 269 w 1027"/>
                <a:gd name="T19" fmla="*/ 271 h 1237"/>
                <a:gd name="T20" fmla="*/ 330 w 1027"/>
                <a:gd name="T21" fmla="*/ 283 h 1237"/>
                <a:gd name="T22" fmla="*/ 340 w 1027"/>
                <a:gd name="T23" fmla="*/ 224 h 1237"/>
                <a:gd name="T24" fmla="*/ 429 w 1027"/>
                <a:gd name="T25" fmla="*/ 206 h 1237"/>
                <a:gd name="T26" fmla="*/ 490 w 1027"/>
                <a:gd name="T27" fmla="*/ 195 h 1237"/>
                <a:gd name="T28" fmla="*/ 550 w 1027"/>
                <a:gd name="T29" fmla="*/ 164 h 1237"/>
                <a:gd name="T30" fmla="*/ 605 w 1027"/>
                <a:gd name="T31" fmla="*/ 133 h 1237"/>
                <a:gd name="T32" fmla="*/ 669 w 1027"/>
                <a:gd name="T33" fmla="*/ 91 h 1237"/>
                <a:gd name="T34" fmla="*/ 702 w 1027"/>
                <a:gd name="T35" fmla="*/ 28 h 1237"/>
                <a:gd name="T36" fmla="*/ 700 w 1027"/>
                <a:gd name="T37" fmla="*/ 3 h 1237"/>
                <a:gd name="T38" fmla="*/ 794 w 1027"/>
                <a:gd name="T39" fmla="*/ 3 h 1237"/>
                <a:gd name="T40" fmla="*/ 818 w 1027"/>
                <a:gd name="T41" fmla="*/ 68 h 1237"/>
                <a:gd name="T42" fmla="*/ 821 w 1027"/>
                <a:gd name="T43" fmla="*/ 136 h 1237"/>
                <a:gd name="T44" fmla="*/ 870 w 1027"/>
                <a:gd name="T45" fmla="*/ 177 h 1237"/>
                <a:gd name="T46" fmla="*/ 899 w 1027"/>
                <a:gd name="T47" fmla="*/ 226 h 1237"/>
                <a:gd name="T48" fmla="*/ 890 w 1027"/>
                <a:gd name="T49" fmla="*/ 276 h 1237"/>
                <a:gd name="T50" fmla="*/ 855 w 1027"/>
                <a:gd name="T51" fmla="*/ 313 h 1237"/>
                <a:gd name="T52" fmla="*/ 836 w 1027"/>
                <a:gd name="T53" fmla="*/ 393 h 1237"/>
                <a:gd name="T54" fmla="*/ 834 w 1027"/>
                <a:gd name="T55" fmla="*/ 476 h 1237"/>
                <a:gd name="T56" fmla="*/ 870 w 1027"/>
                <a:gd name="T57" fmla="*/ 547 h 1237"/>
                <a:gd name="T58" fmla="*/ 891 w 1027"/>
                <a:gd name="T59" fmla="*/ 635 h 1237"/>
                <a:gd name="T60" fmla="*/ 970 w 1027"/>
                <a:gd name="T61" fmla="*/ 702 h 1237"/>
                <a:gd name="T62" fmla="*/ 844 w 1027"/>
                <a:gd name="T63" fmla="*/ 924 h 1237"/>
                <a:gd name="T64" fmla="*/ 797 w 1027"/>
                <a:gd name="T65" fmla="*/ 971 h 1237"/>
                <a:gd name="T66" fmla="*/ 770 w 1027"/>
                <a:gd name="T67" fmla="*/ 1033 h 1237"/>
                <a:gd name="T68" fmla="*/ 741 w 1027"/>
                <a:gd name="T69" fmla="*/ 1093 h 1237"/>
                <a:gd name="T70" fmla="*/ 701 w 1027"/>
                <a:gd name="T71" fmla="*/ 1127 h 1237"/>
                <a:gd name="T72" fmla="*/ 654 w 1027"/>
                <a:gd name="T73" fmla="*/ 1100 h 1237"/>
                <a:gd name="T74" fmla="*/ 614 w 1027"/>
                <a:gd name="T75" fmla="*/ 1067 h 1237"/>
                <a:gd name="T76" fmla="*/ 555 w 1027"/>
                <a:gd name="T77" fmla="*/ 1093 h 1237"/>
                <a:gd name="T78" fmla="*/ 525 w 1027"/>
                <a:gd name="T79" fmla="*/ 1169 h 1237"/>
                <a:gd name="T80" fmla="*/ 514 w 1027"/>
                <a:gd name="T81" fmla="*/ 1237 h 1237"/>
                <a:gd name="T82" fmla="*/ 447 w 1027"/>
                <a:gd name="T83" fmla="*/ 1189 h 1237"/>
                <a:gd name="T84" fmla="*/ 388 w 1027"/>
                <a:gd name="T85" fmla="*/ 1136 h 1237"/>
                <a:gd name="T86" fmla="*/ 370 w 1027"/>
                <a:gd name="T87" fmla="*/ 1103 h 1237"/>
                <a:gd name="T88" fmla="*/ 395 w 1027"/>
                <a:gd name="T89" fmla="*/ 1088 h 1237"/>
                <a:gd name="T90" fmla="*/ 375 w 1027"/>
                <a:gd name="T91" fmla="*/ 1014 h 1237"/>
                <a:gd name="T92" fmla="*/ 366 w 1027"/>
                <a:gd name="T93" fmla="*/ 938 h 1237"/>
                <a:gd name="T94" fmla="*/ 362 w 1027"/>
                <a:gd name="T95" fmla="*/ 824 h 1237"/>
                <a:gd name="T96" fmla="*/ 328 w 1027"/>
                <a:gd name="T97" fmla="*/ 745 h 1237"/>
                <a:gd name="T98" fmla="*/ 282 w 1027"/>
                <a:gd name="T99" fmla="*/ 660 h 1237"/>
                <a:gd name="T100" fmla="*/ 243 w 1027"/>
                <a:gd name="T101" fmla="*/ 590 h 12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27"/>
                <a:gd name="T154" fmla="*/ 0 h 1237"/>
                <a:gd name="T155" fmla="*/ 1027 w 1027"/>
                <a:gd name="T156" fmla="*/ 1237 h 12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27" h="1237">
                  <a:moveTo>
                    <a:pt x="209" y="573"/>
                  </a:moveTo>
                  <a:lnTo>
                    <a:pt x="222" y="559"/>
                  </a:lnTo>
                  <a:lnTo>
                    <a:pt x="222" y="546"/>
                  </a:lnTo>
                  <a:lnTo>
                    <a:pt x="221" y="530"/>
                  </a:lnTo>
                  <a:lnTo>
                    <a:pt x="219" y="519"/>
                  </a:lnTo>
                  <a:lnTo>
                    <a:pt x="206" y="517"/>
                  </a:lnTo>
                  <a:lnTo>
                    <a:pt x="190" y="519"/>
                  </a:lnTo>
                  <a:lnTo>
                    <a:pt x="172" y="525"/>
                  </a:lnTo>
                  <a:lnTo>
                    <a:pt x="160" y="529"/>
                  </a:lnTo>
                  <a:lnTo>
                    <a:pt x="148" y="533"/>
                  </a:lnTo>
                  <a:lnTo>
                    <a:pt x="136" y="529"/>
                  </a:lnTo>
                  <a:lnTo>
                    <a:pt x="113" y="523"/>
                  </a:lnTo>
                  <a:lnTo>
                    <a:pt x="107" y="521"/>
                  </a:lnTo>
                  <a:lnTo>
                    <a:pt x="84" y="515"/>
                  </a:lnTo>
                  <a:lnTo>
                    <a:pt x="70" y="503"/>
                  </a:lnTo>
                  <a:lnTo>
                    <a:pt x="71" y="480"/>
                  </a:lnTo>
                  <a:lnTo>
                    <a:pt x="74" y="453"/>
                  </a:lnTo>
                  <a:lnTo>
                    <a:pt x="68" y="427"/>
                  </a:lnTo>
                  <a:lnTo>
                    <a:pt x="66" y="410"/>
                  </a:lnTo>
                  <a:lnTo>
                    <a:pt x="64" y="399"/>
                  </a:lnTo>
                  <a:lnTo>
                    <a:pt x="64" y="383"/>
                  </a:lnTo>
                  <a:lnTo>
                    <a:pt x="72" y="365"/>
                  </a:lnTo>
                  <a:lnTo>
                    <a:pt x="87" y="344"/>
                  </a:lnTo>
                  <a:lnTo>
                    <a:pt x="95" y="326"/>
                  </a:lnTo>
                  <a:lnTo>
                    <a:pt x="99" y="304"/>
                  </a:lnTo>
                  <a:lnTo>
                    <a:pt x="90" y="278"/>
                  </a:lnTo>
                  <a:lnTo>
                    <a:pt x="83" y="261"/>
                  </a:lnTo>
                  <a:lnTo>
                    <a:pt x="72" y="247"/>
                  </a:lnTo>
                  <a:lnTo>
                    <a:pt x="68" y="241"/>
                  </a:lnTo>
                  <a:lnTo>
                    <a:pt x="46" y="240"/>
                  </a:lnTo>
                  <a:lnTo>
                    <a:pt x="32" y="236"/>
                  </a:lnTo>
                  <a:lnTo>
                    <a:pt x="16" y="225"/>
                  </a:lnTo>
                  <a:lnTo>
                    <a:pt x="4" y="213"/>
                  </a:lnTo>
                  <a:lnTo>
                    <a:pt x="0" y="195"/>
                  </a:lnTo>
                  <a:lnTo>
                    <a:pt x="9" y="188"/>
                  </a:lnTo>
                  <a:lnTo>
                    <a:pt x="26" y="187"/>
                  </a:lnTo>
                  <a:lnTo>
                    <a:pt x="46" y="189"/>
                  </a:lnTo>
                  <a:lnTo>
                    <a:pt x="64" y="188"/>
                  </a:lnTo>
                  <a:lnTo>
                    <a:pt x="77" y="187"/>
                  </a:lnTo>
                  <a:lnTo>
                    <a:pt x="94" y="200"/>
                  </a:lnTo>
                  <a:lnTo>
                    <a:pt x="107" y="216"/>
                  </a:lnTo>
                  <a:lnTo>
                    <a:pt x="125" y="224"/>
                  </a:lnTo>
                  <a:lnTo>
                    <a:pt x="144" y="229"/>
                  </a:lnTo>
                  <a:lnTo>
                    <a:pt x="161" y="234"/>
                  </a:lnTo>
                  <a:lnTo>
                    <a:pt x="168" y="236"/>
                  </a:lnTo>
                  <a:lnTo>
                    <a:pt x="190" y="244"/>
                  </a:lnTo>
                  <a:lnTo>
                    <a:pt x="207" y="247"/>
                  </a:lnTo>
                  <a:lnTo>
                    <a:pt x="226" y="244"/>
                  </a:lnTo>
                  <a:lnTo>
                    <a:pt x="245" y="248"/>
                  </a:lnTo>
                  <a:lnTo>
                    <a:pt x="269" y="271"/>
                  </a:lnTo>
                  <a:lnTo>
                    <a:pt x="280" y="286"/>
                  </a:lnTo>
                  <a:lnTo>
                    <a:pt x="294" y="286"/>
                  </a:lnTo>
                  <a:lnTo>
                    <a:pt x="306" y="285"/>
                  </a:lnTo>
                  <a:lnTo>
                    <a:pt x="320" y="284"/>
                  </a:lnTo>
                  <a:lnTo>
                    <a:pt x="330" y="283"/>
                  </a:lnTo>
                  <a:lnTo>
                    <a:pt x="333" y="273"/>
                  </a:lnTo>
                  <a:lnTo>
                    <a:pt x="324" y="252"/>
                  </a:lnTo>
                  <a:lnTo>
                    <a:pt x="330" y="238"/>
                  </a:lnTo>
                  <a:lnTo>
                    <a:pt x="334" y="229"/>
                  </a:lnTo>
                  <a:lnTo>
                    <a:pt x="340" y="224"/>
                  </a:lnTo>
                  <a:lnTo>
                    <a:pt x="345" y="223"/>
                  </a:lnTo>
                  <a:lnTo>
                    <a:pt x="374" y="217"/>
                  </a:lnTo>
                  <a:lnTo>
                    <a:pt x="387" y="208"/>
                  </a:lnTo>
                  <a:lnTo>
                    <a:pt x="408" y="206"/>
                  </a:lnTo>
                  <a:lnTo>
                    <a:pt x="429" y="206"/>
                  </a:lnTo>
                  <a:lnTo>
                    <a:pt x="441" y="207"/>
                  </a:lnTo>
                  <a:lnTo>
                    <a:pt x="455" y="201"/>
                  </a:lnTo>
                  <a:lnTo>
                    <a:pt x="468" y="201"/>
                  </a:lnTo>
                  <a:lnTo>
                    <a:pt x="480" y="200"/>
                  </a:lnTo>
                  <a:lnTo>
                    <a:pt x="490" y="195"/>
                  </a:lnTo>
                  <a:lnTo>
                    <a:pt x="496" y="193"/>
                  </a:lnTo>
                  <a:lnTo>
                    <a:pt x="504" y="183"/>
                  </a:lnTo>
                  <a:lnTo>
                    <a:pt x="522" y="177"/>
                  </a:lnTo>
                  <a:lnTo>
                    <a:pt x="543" y="175"/>
                  </a:lnTo>
                  <a:lnTo>
                    <a:pt x="550" y="164"/>
                  </a:lnTo>
                  <a:lnTo>
                    <a:pt x="551" y="151"/>
                  </a:lnTo>
                  <a:lnTo>
                    <a:pt x="568" y="146"/>
                  </a:lnTo>
                  <a:lnTo>
                    <a:pt x="580" y="138"/>
                  </a:lnTo>
                  <a:lnTo>
                    <a:pt x="590" y="129"/>
                  </a:lnTo>
                  <a:lnTo>
                    <a:pt x="605" y="133"/>
                  </a:lnTo>
                  <a:lnTo>
                    <a:pt x="626" y="133"/>
                  </a:lnTo>
                  <a:lnTo>
                    <a:pt x="638" y="128"/>
                  </a:lnTo>
                  <a:lnTo>
                    <a:pt x="645" y="126"/>
                  </a:lnTo>
                  <a:lnTo>
                    <a:pt x="656" y="105"/>
                  </a:lnTo>
                  <a:lnTo>
                    <a:pt x="669" y="91"/>
                  </a:lnTo>
                  <a:lnTo>
                    <a:pt x="695" y="74"/>
                  </a:lnTo>
                  <a:lnTo>
                    <a:pt x="707" y="58"/>
                  </a:lnTo>
                  <a:lnTo>
                    <a:pt x="710" y="51"/>
                  </a:lnTo>
                  <a:lnTo>
                    <a:pt x="707" y="38"/>
                  </a:lnTo>
                  <a:lnTo>
                    <a:pt x="702" y="28"/>
                  </a:lnTo>
                  <a:lnTo>
                    <a:pt x="693" y="19"/>
                  </a:lnTo>
                  <a:lnTo>
                    <a:pt x="684" y="9"/>
                  </a:lnTo>
                  <a:lnTo>
                    <a:pt x="682" y="2"/>
                  </a:lnTo>
                  <a:lnTo>
                    <a:pt x="684" y="0"/>
                  </a:lnTo>
                  <a:lnTo>
                    <a:pt x="700" y="3"/>
                  </a:lnTo>
                  <a:lnTo>
                    <a:pt x="719" y="6"/>
                  </a:lnTo>
                  <a:lnTo>
                    <a:pt x="747" y="6"/>
                  </a:lnTo>
                  <a:lnTo>
                    <a:pt x="766" y="3"/>
                  </a:lnTo>
                  <a:lnTo>
                    <a:pt x="783" y="0"/>
                  </a:lnTo>
                  <a:lnTo>
                    <a:pt x="794" y="3"/>
                  </a:lnTo>
                  <a:lnTo>
                    <a:pt x="801" y="15"/>
                  </a:lnTo>
                  <a:lnTo>
                    <a:pt x="810" y="22"/>
                  </a:lnTo>
                  <a:lnTo>
                    <a:pt x="816" y="28"/>
                  </a:lnTo>
                  <a:lnTo>
                    <a:pt x="819" y="48"/>
                  </a:lnTo>
                  <a:lnTo>
                    <a:pt x="818" y="68"/>
                  </a:lnTo>
                  <a:lnTo>
                    <a:pt x="815" y="91"/>
                  </a:lnTo>
                  <a:lnTo>
                    <a:pt x="803" y="110"/>
                  </a:lnTo>
                  <a:lnTo>
                    <a:pt x="794" y="124"/>
                  </a:lnTo>
                  <a:lnTo>
                    <a:pt x="804" y="135"/>
                  </a:lnTo>
                  <a:lnTo>
                    <a:pt x="821" y="136"/>
                  </a:lnTo>
                  <a:lnTo>
                    <a:pt x="834" y="138"/>
                  </a:lnTo>
                  <a:lnTo>
                    <a:pt x="850" y="144"/>
                  </a:lnTo>
                  <a:lnTo>
                    <a:pt x="866" y="152"/>
                  </a:lnTo>
                  <a:lnTo>
                    <a:pt x="870" y="162"/>
                  </a:lnTo>
                  <a:lnTo>
                    <a:pt x="870" y="177"/>
                  </a:lnTo>
                  <a:lnTo>
                    <a:pt x="875" y="192"/>
                  </a:lnTo>
                  <a:lnTo>
                    <a:pt x="885" y="205"/>
                  </a:lnTo>
                  <a:lnTo>
                    <a:pt x="890" y="217"/>
                  </a:lnTo>
                  <a:lnTo>
                    <a:pt x="898" y="225"/>
                  </a:lnTo>
                  <a:lnTo>
                    <a:pt x="899" y="226"/>
                  </a:lnTo>
                  <a:lnTo>
                    <a:pt x="913" y="241"/>
                  </a:lnTo>
                  <a:lnTo>
                    <a:pt x="907" y="247"/>
                  </a:lnTo>
                  <a:lnTo>
                    <a:pt x="902" y="252"/>
                  </a:lnTo>
                  <a:lnTo>
                    <a:pt x="897" y="270"/>
                  </a:lnTo>
                  <a:lnTo>
                    <a:pt x="890" y="276"/>
                  </a:lnTo>
                  <a:lnTo>
                    <a:pt x="883" y="284"/>
                  </a:lnTo>
                  <a:lnTo>
                    <a:pt x="874" y="294"/>
                  </a:lnTo>
                  <a:lnTo>
                    <a:pt x="862" y="298"/>
                  </a:lnTo>
                  <a:lnTo>
                    <a:pt x="854" y="303"/>
                  </a:lnTo>
                  <a:lnTo>
                    <a:pt x="855" y="313"/>
                  </a:lnTo>
                  <a:lnTo>
                    <a:pt x="856" y="327"/>
                  </a:lnTo>
                  <a:lnTo>
                    <a:pt x="856" y="338"/>
                  </a:lnTo>
                  <a:lnTo>
                    <a:pt x="851" y="355"/>
                  </a:lnTo>
                  <a:lnTo>
                    <a:pt x="843" y="371"/>
                  </a:lnTo>
                  <a:lnTo>
                    <a:pt x="836" y="393"/>
                  </a:lnTo>
                  <a:lnTo>
                    <a:pt x="830" y="421"/>
                  </a:lnTo>
                  <a:lnTo>
                    <a:pt x="827" y="439"/>
                  </a:lnTo>
                  <a:lnTo>
                    <a:pt x="827" y="443"/>
                  </a:lnTo>
                  <a:lnTo>
                    <a:pt x="831" y="459"/>
                  </a:lnTo>
                  <a:lnTo>
                    <a:pt x="834" y="476"/>
                  </a:lnTo>
                  <a:lnTo>
                    <a:pt x="839" y="493"/>
                  </a:lnTo>
                  <a:lnTo>
                    <a:pt x="842" y="511"/>
                  </a:lnTo>
                  <a:lnTo>
                    <a:pt x="852" y="528"/>
                  </a:lnTo>
                  <a:lnTo>
                    <a:pt x="861" y="531"/>
                  </a:lnTo>
                  <a:lnTo>
                    <a:pt x="870" y="547"/>
                  </a:lnTo>
                  <a:lnTo>
                    <a:pt x="873" y="565"/>
                  </a:lnTo>
                  <a:lnTo>
                    <a:pt x="872" y="590"/>
                  </a:lnTo>
                  <a:lnTo>
                    <a:pt x="873" y="608"/>
                  </a:lnTo>
                  <a:lnTo>
                    <a:pt x="881" y="624"/>
                  </a:lnTo>
                  <a:lnTo>
                    <a:pt x="891" y="635"/>
                  </a:lnTo>
                  <a:lnTo>
                    <a:pt x="898" y="636"/>
                  </a:lnTo>
                  <a:lnTo>
                    <a:pt x="917" y="655"/>
                  </a:lnTo>
                  <a:lnTo>
                    <a:pt x="934" y="674"/>
                  </a:lnTo>
                  <a:lnTo>
                    <a:pt x="950" y="691"/>
                  </a:lnTo>
                  <a:lnTo>
                    <a:pt x="970" y="702"/>
                  </a:lnTo>
                  <a:lnTo>
                    <a:pt x="987" y="707"/>
                  </a:lnTo>
                  <a:lnTo>
                    <a:pt x="1003" y="710"/>
                  </a:lnTo>
                  <a:lnTo>
                    <a:pt x="1010" y="713"/>
                  </a:lnTo>
                  <a:lnTo>
                    <a:pt x="1027" y="908"/>
                  </a:lnTo>
                  <a:lnTo>
                    <a:pt x="844" y="924"/>
                  </a:lnTo>
                  <a:lnTo>
                    <a:pt x="837" y="927"/>
                  </a:lnTo>
                  <a:lnTo>
                    <a:pt x="826" y="937"/>
                  </a:lnTo>
                  <a:lnTo>
                    <a:pt x="816" y="944"/>
                  </a:lnTo>
                  <a:lnTo>
                    <a:pt x="806" y="956"/>
                  </a:lnTo>
                  <a:lnTo>
                    <a:pt x="797" y="971"/>
                  </a:lnTo>
                  <a:lnTo>
                    <a:pt x="794" y="993"/>
                  </a:lnTo>
                  <a:lnTo>
                    <a:pt x="789" y="1008"/>
                  </a:lnTo>
                  <a:lnTo>
                    <a:pt x="784" y="1017"/>
                  </a:lnTo>
                  <a:lnTo>
                    <a:pt x="782" y="1021"/>
                  </a:lnTo>
                  <a:lnTo>
                    <a:pt x="770" y="1033"/>
                  </a:lnTo>
                  <a:lnTo>
                    <a:pt x="756" y="1044"/>
                  </a:lnTo>
                  <a:lnTo>
                    <a:pt x="743" y="1055"/>
                  </a:lnTo>
                  <a:lnTo>
                    <a:pt x="738" y="1069"/>
                  </a:lnTo>
                  <a:lnTo>
                    <a:pt x="736" y="1081"/>
                  </a:lnTo>
                  <a:lnTo>
                    <a:pt x="741" y="1093"/>
                  </a:lnTo>
                  <a:lnTo>
                    <a:pt x="738" y="1102"/>
                  </a:lnTo>
                  <a:lnTo>
                    <a:pt x="730" y="1111"/>
                  </a:lnTo>
                  <a:lnTo>
                    <a:pt x="718" y="1116"/>
                  </a:lnTo>
                  <a:lnTo>
                    <a:pt x="712" y="1124"/>
                  </a:lnTo>
                  <a:lnTo>
                    <a:pt x="701" y="1127"/>
                  </a:lnTo>
                  <a:lnTo>
                    <a:pt x="693" y="1129"/>
                  </a:lnTo>
                  <a:lnTo>
                    <a:pt x="683" y="1129"/>
                  </a:lnTo>
                  <a:lnTo>
                    <a:pt x="672" y="1124"/>
                  </a:lnTo>
                  <a:lnTo>
                    <a:pt x="664" y="1115"/>
                  </a:lnTo>
                  <a:lnTo>
                    <a:pt x="654" y="1100"/>
                  </a:lnTo>
                  <a:lnTo>
                    <a:pt x="647" y="1092"/>
                  </a:lnTo>
                  <a:lnTo>
                    <a:pt x="640" y="1084"/>
                  </a:lnTo>
                  <a:lnTo>
                    <a:pt x="633" y="1075"/>
                  </a:lnTo>
                  <a:lnTo>
                    <a:pt x="623" y="1070"/>
                  </a:lnTo>
                  <a:lnTo>
                    <a:pt x="614" y="1067"/>
                  </a:lnTo>
                  <a:lnTo>
                    <a:pt x="606" y="1064"/>
                  </a:lnTo>
                  <a:lnTo>
                    <a:pt x="597" y="1067"/>
                  </a:lnTo>
                  <a:lnTo>
                    <a:pt x="584" y="1075"/>
                  </a:lnTo>
                  <a:lnTo>
                    <a:pt x="569" y="1086"/>
                  </a:lnTo>
                  <a:lnTo>
                    <a:pt x="555" y="1093"/>
                  </a:lnTo>
                  <a:lnTo>
                    <a:pt x="542" y="1104"/>
                  </a:lnTo>
                  <a:lnTo>
                    <a:pt x="533" y="1115"/>
                  </a:lnTo>
                  <a:lnTo>
                    <a:pt x="527" y="1130"/>
                  </a:lnTo>
                  <a:lnTo>
                    <a:pt x="526" y="1144"/>
                  </a:lnTo>
                  <a:lnTo>
                    <a:pt x="525" y="1169"/>
                  </a:lnTo>
                  <a:lnTo>
                    <a:pt x="524" y="1188"/>
                  </a:lnTo>
                  <a:lnTo>
                    <a:pt x="518" y="1210"/>
                  </a:lnTo>
                  <a:lnTo>
                    <a:pt x="519" y="1224"/>
                  </a:lnTo>
                  <a:lnTo>
                    <a:pt x="521" y="1235"/>
                  </a:lnTo>
                  <a:lnTo>
                    <a:pt x="514" y="1237"/>
                  </a:lnTo>
                  <a:lnTo>
                    <a:pt x="496" y="1231"/>
                  </a:lnTo>
                  <a:lnTo>
                    <a:pt x="483" y="1226"/>
                  </a:lnTo>
                  <a:lnTo>
                    <a:pt x="470" y="1218"/>
                  </a:lnTo>
                  <a:lnTo>
                    <a:pt x="459" y="1207"/>
                  </a:lnTo>
                  <a:lnTo>
                    <a:pt x="447" y="1189"/>
                  </a:lnTo>
                  <a:lnTo>
                    <a:pt x="438" y="1180"/>
                  </a:lnTo>
                  <a:lnTo>
                    <a:pt x="430" y="1175"/>
                  </a:lnTo>
                  <a:lnTo>
                    <a:pt x="414" y="1165"/>
                  </a:lnTo>
                  <a:lnTo>
                    <a:pt x="401" y="1152"/>
                  </a:lnTo>
                  <a:lnTo>
                    <a:pt x="388" y="1136"/>
                  </a:lnTo>
                  <a:lnTo>
                    <a:pt x="376" y="1126"/>
                  </a:lnTo>
                  <a:lnTo>
                    <a:pt x="366" y="1121"/>
                  </a:lnTo>
                  <a:lnTo>
                    <a:pt x="362" y="1112"/>
                  </a:lnTo>
                  <a:lnTo>
                    <a:pt x="364" y="1105"/>
                  </a:lnTo>
                  <a:lnTo>
                    <a:pt x="370" y="1103"/>
                  </a:lnTo>
                  <a:lnTo>
                    <a:pt x="375" y="1105"/>
                  </a:lnTo>
                  <a:lnTo>
                    <a:pt x="382" y="1102"/>
                  </a:lnTo>
                  <a:lnTo>
                    <a:pt x="387" y="1098"/>
                  </a:lnTo>
                  <a:lnTo>
                    <a:pt x="392" y="1094"/>
                  </a:lnTo>
                  <a:lnTo>
                    <a:pt x="395" y="1088"/>
                  </a:lnTo>
                  <a:lnTo>
                    <a:pt x="394" y="1078"/>
                  </a:lnTo>
                  <a:lnTo>
                    <a:pt x="390" y="1066"/>
                  </a:lnTo>
                  <a:lnTo>
                    <a:pt x="383" y="1049"/>
                  </a:lnTo>
                  <a:lnTo>
                    <a:pt x="378" y="1032"/>
                  </a:lnTo>
                  <a:lnTo>
                    <a:pt x="375" y="1014"/>
                  </a:lnTo>
                  <a:lnTo>
                    <a:pt x="375" y="998"/>
                  </a:lnTo>
                  <a:lnTo>
                    <a:pt x="375" y="980"/>
                  </a:lnTo>
                  <a:lnTo>
                    <a:pt x="372" y="963"/>
                  </a:lnTo>
                  <a:lnTo>
                    <a:pt x="368" y="947"/>
                  </a:lnTo>
                  <a:lnTo>
                    <a:pt x="366" y="938"/>
                  </a:lnTo>
                  <a:lnTo>
                    <a:pt x="363" y="921"/>
                  </a:lnTo>
                  <a:lnTo>
                    <a:pt x="359" y="899"/>
                  </a:lnTo>
                  <a:lnTo>
                    <a:pt x="358" y="871"/>
                  </a:lnTo>
                  <a:lnTo>
                    <a:pt x="359" y="847"/>
                  </a:lnTo>
                  <a:lnTo>
                    <a:pt x="362" y="824"/>
                  </a:lnTo>
                  <a:lnTo>
                    <a:pt x="363" y="811"/>
                  </a:lnTo>
                  <a:lnTo>
                    <a:pt x="354" y="792"/>
                  </a:lnTo>
                  <a:lnTo>
                    <a:pt x="341" y="775"/>
                  </a:lnTo>
                  <a:lnTo>
                    <a:pt x="335" y="761"/>
                  </a:lnTo>
                  <a:lnTo>
                    <a:pt x="328" y="745"/>
                  </a:lnTo>
                  <a:lnTo>
                    <a:pt x="315" y="726"/>
                  </a:lnTo>
                  <a:lnTo>
                    <a:pt x="304" y="710"/>
                  </a:lnTo>
                  <a:lnTo>
                    <a:pt x="298" y="702"/>
                  </a:lnTo>
                  <a:lnTo>
                    <a:pt x="291" y="687"/>
                  </a:lnTo>
                  <a:lnTo>
                    <a:pt x="282" y="660"/>
                  </a:lnTo>
                  <a:lnTo>
                    <a:pt x="278" y="635"/>
                  </a:lnTo>
                  <a:lnTo>
                    <a:pt x="270" y="614"/>
                  </a:lnTo>
                  <a:lnTo>
                    <a:pt x="262" y="596"/>
                  </a:lnTo>
                  <a:lnTo>
                    <a:pt x="252" y="590"/>
                  </a:lnTo>
                  <a:lnTo>
                    <a:pt x="243" y="590"/>
                  </a:lnTo>
                  <a:lnTo>
                    <a:pt x="226" y="594"/>
                  </a:lnTo>
                  <a:lnTo>
                    <a:pt x="216" y="593"/>
                  </a:lnTo>
                  <a:lnTo>
                    <a:pt x="209" y="573"/>
                  </a:lnTo>
                  <a:close/>
                </a:path>
              </a:pathLst>
            </a:custGeom>
            <a:solidFill>
              <a:srgbClr val="CCFFCC">
                <a:alpha val="50195"/>
              </a:srgbClr>
            </a:solidFill>
            <a:ln w="9525">
              <a:solidFill>
                <a:srgbClr val="000000"/>
              </a:solidFill>
              <a:round/>
              <a:headEnd/>
              <a:tailEnd/>
            </a:ln>
          </p:spPr>
          <p:txBody>
            <a:bodyPr/>
            <a:lstStyle/>
            <a:p>
              <a:endParaRPr lang="es-MX"/>
            </a:p>
          </p:txBody>
        </p:sp>
        <p:sp>
          <p:nvSpPr>
            <p:cNvPr id="11290" name="Freeform 18"/>
            <p:cNvSpPr>
              <a:spLocks noChangeAspect="1"/>
            </p:cNvSpPr>
            <p:nvPr/>
          </p:nvSpPr>
          <p:spPr bwMode="auto">
            <a:xfrm>
              <a:off x="1594" y="949"/>
              <a:ext cx="1687" cy="1046"/>
            </a:xfrm>
            <a:custGeom>
              <a:avLst/>
              <a:gdLst>
                <a:gd name="T0" fmla="*/ 1680 w 3091"/>
                <a:gd name="T1" fmla="*/ 24 h 2172"/>
                <a:gd name="T2" fmla="*/ 1628 w 3091"/>
                <a:gd name="T3" fmla="*/ 130 h 2172"/>
                <a:gd name="T4" fmla="*/ 1542 w 3091"/>
                <a:gd name="T5" fmla="*/ 155 h 2172"/>
                <a:gd name="T6" fmla="*/ 1456 w 3091"/>
                <a:gd name="T7" fmla="*/ 220 h 2172"/>
                <a:gd name="T8" fmla="*/ 1395 w 3091"/>
                <a:gd name="T9" fmla="*/ 203 h 2172"/>
                <a:gd name="T10" fmla="*/ 1274 w 3091"/>
                <a:gd name="T11" fmla="*/ 242 h 2172"/>
                <a:gd name="T12" fmla="*/ 1148 w 3091"/>
                <a:gd name="T13" fmla="*/ 177 h 2172"/>
                <a:gd name="T14" fmla="*/ 1097 w 3091"/>
                <a:gd name="T15" fmla="*/ 12 h 2172"/>
                <a:gd name="T16" fmla="*/ 977 w 3091"/>
                <a:gd name="T17" fmla="*/ 53 h 2172"/>
                <a:gd name="T18" fmla="*/ 914 w 3091"/>
                <a:gd name="T19" fmla="*/ 84 h 2172"/>
                <a:gd name="T20" fmla="*/ 705 w 3091"/>
                <a:gd name="T21" fmla="*/ 81 h 2172"/>
                <a:gd name="T22" fmla="*/ 746 w 3091"/>
                <a:gd name="T23" fmla="*/ 220 h 2172"/>
                <a:gd name="T24" fmla="*/ 720 w 3091"/>
                <a:gd name="T25" fmla="*/ 279 h 2172"/>
                <a:gd name="T26" fmla="*/ 637 w 3091"/>
                <a:gd name="T27" fmla="*/ 460 h 2172"/>
                <a:gd name="T28" fmla="*/ 721 w 3091"/>
                <a:gd name="T29" fmla="*/ 607 h 2172"/>
                <a:gd name="T30" fmla="*/ 657 w 3091"/>
                <a:gd name="T31" fmla="*/ 1113 h 2172"/>
                <a:gd name="T32" fmla="*/ 591 w 3091"/>
                <a:gd name="T33" fmla="*/ 1180 h 2172"/>
                <a:gd name="T34" fmla="*/ 521 w 3091"/>
                <a:gd name="T35" fmla="*/ 1145 h 2172"/>
                <a:gd name="T36" fmla="*/ 461 w 3091"/>
                <a:gd name="T37" fmla="*/ 1196 h 2172"/>
                <a:gd name="T38" fmla="*/ 375 w 3091"/>
                <a:gd name="T39" fmla="*/ 1215 h 2172"/>
                <a:gd name="T40" fmla="*/ 232 w 3091"/>
                <a:gd name="T41" fmla="*/ 1267 h 2172"/>
                <a:gd name="T42" fmla="*/ 136 w 3091"/>
                <a:gd name="T43" fmla="*/ 1370 h 2172"/>
                <a:gd name="T44" fmla="*/ 102 w 3091"/>
                <a:gd name="T45" fmla="*/ 1536 h 2172"/>
                <a:gd name="T46" fmla="*/ 21 w 3091"/>
                <a:gd name="T47" fmla="*/ 1636 h 2172"/>
                <a:gd name="T48" fmla="*/ 1187 w 3091"/>
                <a:gd name="T49" fmla="*/ 2163 h 2172"/>
                <a:gd name="T50" fmla="*/ 1308 w 3091"/>
                <a:gd name="T51" fmla="*/ 2099 h 2172"/>
                <a:gd name="T52" fmla="*/ 1411 w 3091"/>
                <a:gd name="T53" fmla="*/ 2105 h 2172"/>
                <a:gd name="T54" fmla="*/ 1494 w 3091"/>
                <a:gd name="T55" fmla="*/ 2097 h 2172"/>
                <a:gd name="T56" fmla="*/ 1567 w 3091"/>
                <a:gd name="T57" fmla="*/ 2027 h 2172"/>
                <a:gd name="T58" fmla="*/ 1663 w 3091"/>
                <a:gd name="T59" fmla="*/ 1974 h 2172"/>
                <a:gd name="T60" fmla="*/ 1720 w 3091"/>
                <a:gd name="T61" fmla="*/ 1907 h 2172"/>
                <a:gd name="T62" fmla="*/ 1784 w 3091"/>
                <a:gd name="T63" fmla="*/ 1845 h 2172"/>
                <a:gd name="T64" fmla="*/ 1908 w 3091"/>
                <a:gd name="T65" fmla="*/ 1882 h 2172"/>
                <a:gd name="T66" fmla="*/ 1993 w 3091"/>
                <a:gd name="T67" fmla="*/ 1962 h 2172"/>
                <a:gd name="T68" fmla="*/ 2054 w 3091"/>
                <a:gd name="T69" fmla="*/ 1979 h 2172"/>
                <a:gd name="T70" fmla="*/ 2668 w 3091"/>
                <a:gd name="T71" fmla="*/ 1983 h 2172"/>
                <a:gd name="T72" fmla="*/ 2695 w 3091"/>
                <a:gd name="T73" fmla="*/ 1869 h 2172"/>
                <a:gd name="T74" fmla="*/ 2718 w 3091"/>
                <a:gd name="T75" fmla="*/ 1729 h 2172"/>
                <a:gd name="T76" fmla="*/ 2691 w 3091"/>
                <a:gd name="T77" fmla="*/ 1576 h 2172"/>
                <a:gd name="T78" fmla="*/ 3028 w 3091"/>
                <a:gd name="T79" fmla="*/ 869 h 2172"/>
                <a:gd name="T80" fmla="*/ 3071 w 3091"/>
                <a:gd name="T81" fmla="*/ 748 h 2172"/>
                <a:gd name="T82" fmla="*/ 2975 w 3091"/>
                <a:gd name="T83" fmla="*/ 749 h 2172"/>
                <a:gd name="T84" fmla="*/ 2850 w 3091"/>
                <a:gd name="T85" fmla="*/ 693 h 2172"/>
                <a:gd name="T86" fmla="*/ 2728 w 3091"/>
                <a:gd name="T87" fmla="*/ 652 h 2172"/>
                <a:gd name="T88" fmla="*/ 2671 w 3091"/>
                <a:gd name="T89" fmla="*/ 557 h 2172"/>
                <a:gd name="T90" fmla="*/ 2620 w 3091"/>
                <a:gd name="T91" fmla="*/ 497 h 2172"/>
                <a:gd name="T92" fmla="*/ 2363 w 3091"/>
                <a:gd name="T93" fmla="*/ 435 h 2172"/>
                <a:gd name="T94" fmla="*/ 2312 w 3091"/>
                <a:gd name="T95" fmla="*/ 529 h 2172"/>
                <a:gd name="T96" fmla="*/ 2228 w 3091"/>
                <a:gd name="T97" fmla="*/ 527 h 2172"/>
                <a:gd name="T98" fmla="*/ 2143 w 3091"/>
                <a:gd name="T99" fmla="*/ 513 h 2172"/>
                <a:gd name="T100" fmla="*/ 2093 w 3091"/>
                <a:gd name="T101" fmla="*/ 651 h 2172"/>
                <a:gd name="T102" fmla="*/ 2004 w 3091"/>
                <a:gd name="T103" fmla="*/ 602 h 2172"/>
                <a:gd name="T104" fmla="*/ 1949 w 3091"/>
                <a:gd name="T105" fmla="*/ 532 h 2172"/>
                <a:gd name="T106" fmla="*/ 1949 w 3091"/>
                <a:gd name="T107" fmla="*/ 441 h 2172"/>
                <a:gd name="T108" fmla="*/ 1933 w 3091"/>
                <a:gd name="T109" fmla="*/ 274 h 2172"/>
                <a:gd name="T110" fmla="*/ 1872 w 3091"/>
                <a:gd name="T111" fmla="*/ 129 h 2172"/>
                <a:gd name="T112" fmla="*/ 1790 w 3091"/>
                <a:gd name="T113" fmla="*/ 20 h 21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91"/>
                <a:gd name="T172" fmla="*/ 0 h 2172"/>
                <a:gd name="T173" fmla="*/ 3091 w 3091"/>
                <a:gd name="T174" fmla="*/ 2172 h 21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91" h="2172">
                  <a:moveTo>
                    <a:pt x="1783" y="0"/>
                  </a:moveTo>
                  <a:lnTo>
                    <a:pt x="1766" y="3"/>
                  </a:lnTo>
                  <a:lnTo>
                    <a:pt x="1747" y="6"/>
                  </a:lnTo>
                  <a:lnTo>
                    <a:pt x="1741" y="9"/>
                  </a:lnTo>
                  <a:lnTo>
                    <a:pt x="1733" y="17"/>
                  </a:lnTo>
                  <a:lnTo>
                    <a:pt x="1727" y="26"/>
                  </a:lnTo>
                  <a:lnTo>
                    <a:pt x="1704" y="28"/>
                  </a:lnTo>
                  <a:lnTo>
                    <a:pt x="1692" y="26"/>
                  </a:lnTo>
                  <a:lnTo>
                    <a:pt x="1680" y="24"/>
                  </a:lnTo>
                  <a:lnTo>
                    <a:pt x="1678" y="30"/>
                  </a:lnTo>
                  <a:lnTo>
                    <a:pt x="1678" y="39"/>
                  </a:lnTo>
                  <a:lnTo>
                    <a:pt x="1675" y="47"/>
                  </a:lnTo>
                  <a:lnTo>
                    <a:pt x="1676" y="64"/>
                  </a:lnTo>
                  <a:lnTo>
                    <a:pt x="1672" y="82"/>
                  </a:lnTo>
                  <a:lnTo>
                    <a:pt x="1663" y="99"/>
                  </a:lnTo>
                  <a:lnTo>
                    <a:pt x="1651" y="108"/>
                  </a:lnTo>
                  <a:lnTo>
                    <a:pt x="1636" y="119"/>
                  </a:lnTo>
                  <a:lnTo>
                    <a:pt x="1628" y="130"/>
                  </a:lnTo>
                  <a:lnTo>
                    <a:pt x="1624" y="135"/>
                  </a:lnTo>
                  <a:lnTo>
                    <a:pt x="1620" y="130"/>
                  </a:lnTo>
                  <a:lnTo>
                    <a:pt x="1624" y="116"/>
                  </a:lnTo>
                  <a:lnTo>
                    <a:pt x="1621" y="111"/>
                  </a:lnTo>
                  <a:lnTo>
                    <a:pt x="1612" y="118"/>
                  </a:lnTo>
                  <a:lnTo>
                    <a:pt x="1598" y="134"/>
                  </a:lnTo>
                  <a:lnTo>
                    <a:pt x="1584" y="146"/>
                  </a:lnTo>
                  <a:lnTo>
                    <a:pt x="1562" y="152"/>
                  </a:lnTo>
                  <a:lnTo>
                    <a:pt x="1542" y="155"/>
                  </a:lnTo>
                  <a:lnTo>
                    <a:pt x="1524" y="171"/>
                  </a:lnTo>
                  <a:lnTo>
                    <a:pt x="1513" y="182"/>
                  </a:lnTo>
                  <a:lnTo>
                    <a:pt x="1512" y="183"/>
                  </a:lnTo>
                  <a:lnTo>
                    <a:pt x="1502" y="182"/>
                  </a:lnTo>
                  <a:lnTo>
                    <a:pt x="1490" y="180"/>
                  </a:lnTo>
                  <a:lnTo>
                    <a:pt x="1486" y="196"/>
                  </a:lnTo>
                  <a:lnTo>
                    <a:pt x="1483" y="213"/>
                  </a:lnTo>
                  <a:lnTo>
                    <a:pt x="1470" y="216"/>
                  </a:lnTo>
                  <a:lnTo>
                    <a:pt x="1456" y="220"/>
                  </a:lnTo>
                  <a:lnTo>
                    <a:pt x="1442" y="233"/>
                  </a:lnTo>
                  <a:lnTo>
                    <a:pt x="1438" y="246"/>
                  </a:lnTo>
                  <a:lnTo>
                    <a:pt x="1428" y="257"/>
                  </a:lnTo>
                  <a:lnTo>
                    <a:pt x="1416" y="260"/>
                  </a:lnTo>
                  <a:lnTo>
                    <a:pt x="1414" y="248"/>
                  </a:lnTo>
                  <a:lnTo>
                    <a:pt x="1421" y="233"/>
                  </a:lnTo>
                  <a:lnTo>
                    <a:pt x="1422" y="216"/>
                  </a:lnTo>
                  <a:lnTo>
                    <a:pt x="1412" y="207"/>
                  </a:lnTo>
                  <a:lnTo>
                    <a:pt x="1395" y="203"/>
                  </a:lnTo>
                  <a:lnTo>
                    <a:pt x="1379" y="207"/>
                  </a:lnTo>
                  <a:lnTo>
                    <a:pt x="1369" y="208"/>
                  </a:lnTo>
                  <a:lnTo>
                    <a:pt x="1351" y="225"/>
                  </a:lnTo>
                  <a:lnTo>
                    <a:pt x="1338" y="237"/>
                  </a:lnTo>
                  <a:lnTo>
                    <a:pt x="1320" y="242"/>
                  </a:lnTo>
                  <a:lnTo>
                    <a:pt x="1305" y="237"/>
                  </a:lnTo>
                  <a:lnTo>
                    <a:pt x="1292" y="234"/>
                  </a:lnTo>
                  <a:lnTo>
                    <a:pt x="1283" y="240"/>
                  </a:lnTo>
                  <a:lnTo>
                    <a:pt x="1274" y="242"/>
                  </a:lnTo>
                  <a:lnTo>
                    <a:pt x="1260" y="230"/>
                  </a:lnTo>
                  <a:lnTo>
                    <a:pt x="1241" y="213"/>
                  </a:lnTo>
                  <a:lnTo>
                    <a:pt x="1236" y="210"/>
                  </a:lnTo>
                  <a:lnTo>
                    <a:pt x="1225" y="200"/>
                  </a:lnTo>
                  <a:lnTo>
                    <a:pt x="1207" y="182"/>
                  </a:lnTo>
                  <a:lnTo>
                    <a:pt x="1194" y="172"/>
                  </a:lnTo>
                  <a:lnTo>
                    <a:pt x="1177" y="172"/>
                  </a:lnTo>
                  <a:lnTo>
                    <a:pt x="1161" y="178"/>
                  </a:lnTo>
                  <a:lnTo>
                    <a:pt x="1148" y="177"/>
                  </a:lnTo>
                  <a:lnTo>
                    <a:pt x="1146" y="160"/>
                  </a:lnTo>
                  <a:lnTo>
                    <a:pt x="1148" y="140"/>
                  </a:lnTo>
                  <a:lnTo>
                    <a:pt x="1149" y="123"/>
                  </a:lnTo>
                  <a:lnTo>
                    <a:pt x="1148" y="100"/>
                  </a:lnTo>
                  <a:lnTo>
                    <a:pt x="1147" y="90"/>
                  </a:lnTo>
                  <a:lnTo>
                    <a:pt x="1135" y="70"/>
                  </a:lnTo>
                  <a:lnTo>
                    <a:pt x="1124" y="53"/>
                  </a:lnTo>
                  <a:lnTo>
                    <a:pt x="1112" y="32"/>
                  </a:lnTo>
                  <a:lnTo>
                    <a:pt x="1097" y="12"/>
                  </a:lnTo>
                  <a:lnTo>
                    <a:pt x="1081" y="11"/>
                  </a:lnTo>
                  <a:lnTo>
                    <a:pt x="1065" y="18"/>
                  </a:lnTo>
                  <a:lnTo>
                    <a:pt x="1053" y="32"/>
                  </a:lnTo>
                  <a:lnTo>
                    <a:pt x="1041" y="46"/>
                  </a:lnTo>
                  <a:lnTo>
                    <a:pt x="1027" y="66"/>
                  </a:lnTo>
                  <a:lnTo>
                    <a:pt x="1016" y="71"/>
                  </a:lnTo>
                  <a:lnTo>
                    <a:pt x="1001" y="75"/>
                  </a:lnTo>
                  <a:lnTo>
                    <a:pt x="985" y="68"/>
                  </a:lnTo>
                  <a:lnTo>
                    <a:pt x="977" y="53"/>
                  </a:lnTo>
                  <a:lnTo>
                    <a:pt x="965" y="36"/>
                  </a:lnTo>
                  <a:lnTo>
                    <a:pt x="955" y="30"/>
                  </a:lnTo>
                  <a:lnTo>
                    <a:pt x="948" y="36"/>
                  </a:lnTo>
                  <a:lnTo>
                    <a:pt x="938" y="48"/>
                  </a:lnTo>
                  <a:lnTo>
                    <a:pt x="936" y="65"/>
                  </a:lnTo>
                  <a:lnTo>
                    <a:pt x="942" y="74"/>
                  </a:lnTo>
                  <a:lnTo>
                    <a:pt x="944" y="81"/>
                  </a:lnTo>
                  <a:lnTo>
                    <a:pt x="933" y="83"/>
                  </a:lnTo>
                  <a:lnTo>
                    <a:pt x="914" y="84"/>
                  </a:lnTo>
                  <a:lnTo>
                    <a:pt x="894" y="86"/>
                  </a:lnTo>
                  <a:lnTo>
                    <a:pt x="877" y="86"/>
                  </a:lnTo>
                  <a:lnTo>
                    <a:pt x="857" y="86"/>
                  </a:lnTo>
                  <a:lnTo>
                    <a:pt x="831" y="83"/>
                  </a:lnTo>
                  <a:lnTo>
                    <a:pt x="794" y="84"/>
                  </a:lnTo>
                  <a:lnTo>
                    <a:pt x="765" y="84"/>
                  </a:lnTo>
                  <a:lnTo>
                    <a:pt x="749" y="81"/>
                  </a:lnTo>
                  <a:lnTo>
                    <a:pt x="728" y="78"/>
                  </a:lnTo>
                  <a:lnTo>
                    <a:pt x="705" y="81"/>
                  </a:lnTo>
                  <a:lnTo>
                    <a:pt x="686" y="83"/>
                  </a:lnTo>
                  <a:lnTo>
                    <a:pt x="655" y="104"/>
                  </a:lnTo>
                  <a:lnTo>
                    <a:pt x="656" y="177"/>
                  </a:lnTo>
                  <a:lnTo>
                    <a:pt x="660" y="216"/>
                  </a:lnTo>
                  <a:lnTo>
                    <a:pt x="662" y="218"/>
                  </a:lnTo>
                  <a:lnTo>
                    <a:pt x="674" y="218"/>
                  </a:lnTo>
                  <a:lnTo>
                    <a:pt x="699" y="220"/>
                  </a:lnTo>
                  <a:lnTo>
                    <a:pt x="722" y="221"/>
                  </a:lnTo>
                  <a:lnTo>
                    <a:pt x="746" y="220"/>
                  </a:lnTo>
                  <a:lnTo>
                    <a:pt x="764" y="228"/>
                  </a:lnTo>
                  <a:lnTo>
                    <a:pt x="776" y="243"/>
                  </a:lnTo>
                  <a:lnTo>
                    <a:pt x="779" y="267"/>
                  </a:lnTo>
                  <a:lnTo>
                    <a:pt x="782" y="282"/>
                  </a:lnTo>
                  <a:lnTo>
                    <a:pt x="773" y="297"/>
                  </a:lnTo>
                  <a:lnTo>
                    <a:pt x="757" y="296"/>
                  </a:lnTo>
                  <a:lnTo>
                    <a:pt x="738" y="287"/>
                  </a:lnTo>
                  <a:lnTo>
                    <a:pt x="733" y="282"/>
                  </a:lnTo>
                  <a:lnTo>
                    <a:pt x="720" y="279"/>
                  </a:lnTo>
                  <a:lnTo>
                    <a:pt x="705" y="287"/>
                  </a:lnTo>
                  <a:lnTo>
                    <a:pt x="690" y="291"/>
                  </a:lnTo>
                  <a:lnTo>
                    <a:pt x="675" y="296"/>
                  </a:lnTo>
                  <a:lnTo>
                    <a:pt x="649" y="302"/>
                  </a:lnTo>
                  <a:lnTo>
                    <a:pt x="631" y="306"/>
                  </a:lnTo>
                  <a:lnTo>
                    <a:pt x="626" y="315"/>
                  </a:lnTo>
                  <a:lnTo>
                    <a:pt x="626" y="436"/>
                  </a:lnTo>
                  <a:lnTo>
                    <a:pt x="629" y="447"/>
                  </a:lnTo>
                  <a:lnTo>
                    <a:pt x="637" y="460"/>
                  </a:lnTo>
                  <a:lnTo>
                    <a:pt x="657" y="476"/>
                  </a:lnTo>
                  <a:lnTo>
                    <a:pt x="673" y="485"/>
                  </a:lnTo>
                  <a:lnTo>
                    <a:pt x="684" y="491"/>
                  </a:lnTo>
                  <a:lnTo>
                    <a:pt x="701" y="508"/>
                  </a:lnTo>
                  <a:lnTo>
                    <a:pt x="699" y="526"/>
                  </a:lnTo>
                  <a:lnTo>
                    <a:pt x="690" y="551"/>
                  </a:lnTo>
                  <a:lnTo>
                    <a:pt x="697" y="574"/>
                  </a:lnTo>
                  <a:lnTo>
                    <a:pt x="710" y="591"/>
                  </a:lnTo>
                  <a:lnTo>
                    <a:pt x="721" y="607"/>
                  </a:lnTo>
                  <a:lnTo>
                    <a:pt x="729" y="623"/>
                  </a:lnTo>
                  <a:lnTo>
                    <a:pt x="732" y="641"/>
                  </a:lnTo>
                  <a:lnTo>
                    <a:pt x="729" y="675"/>
                  </a:lnTo>
                  <a:lnTo>
                    <a:pt x="725" y="705"/>
                  </a:lnTo>
                  <a:lnTo>
                    <a:pt x="717" y="735"/>
                  </a:lnTo>
                  <a:lnTo>
                    <a:pt x="698" y="844"/>
                  </a:lnTo>
                  <a:lnTo>
                    <a:pt x="681" y="946"/>
                  </a:lnTo>
                  <a:lnTo>
                    <a:pt x="668" y="1023"/>
                  </a:lnTo>
                  <a:lnTo>
                    <a:pt x="657" y="1113"/>
                  </a:lnTo>
                  <a:lnTo>
                    <a:pt x="648" y="1155"/>
                  </a:lnTo>
                  <a:lnTo>
                    <a:pt x="643" y="1174"/>
                  </a:lnTo>
                  <a:lnTo>
                    <a:pt x="635" y="1180"/>
                  </a:lnTo>
                  <a:lnTo>
                    <a:pt x="629" y="1181"/>
                  </a:lnTo>
                  <a:lnTo>
                    <a:pt x="621" y="1177"/>
                  </a:lnTo>
                  <a:lnTo>
                    <a:pt x="612" y="1175"/>
                  </a:lnTo>
                  <a:lnTo>
                    <a:pt x="607" y="1181"/>
                  </a:lnTo>
                  <a:lnTo>
                    <a:pt x="600" y="1186"/>
                  </a:lnTo>
                  <a:lnTo>
                    <a:pt x="591" y="1180"/>
                  </a:lnTo>
                  <a:lnTo>
                    <a:pt x="584" y="1168"/>
                  </a:lnTo>
                  <a:lnTo>
                    <a:pt x="582" y="1155"/>
                  </a:lnTo>
                  <a:lnTo>
                    <a:pt x="571" y="1156"/>
                  </a:lnTo>
                  <a:lnTo>
                    <a:pt x="559" y="1153"/>
                  </a:lnTo>
                  <a:lnTo>
                    <a:pt x="549" y="1157"/>
                  </a:lnTo>
                  <a:lnTo>
                    <a:pt x="539" y="1155"/>
                  </a:lnTo>
                  <a:lnTo>
                    <a:pt x="533" y="1161"/>
                  </a:lnTo>
                  <a:lnTo>
                    <a:pt x="527" y="1155"/>
                  </a:lnTo>
                  <a:lnTo>
                    <a:pt x="521" y="1145"/>
                  </a:lnTo>
                  <a:lnTo>
                    <a:pt x="516" y="1147"/>
                  </a:lnTo>
                  <a:lnTo>
                    <a:pt x="515" y="1156"/>
                  </a:lnTo>
                  <a:lnTo>
                    <a:pt x="507" y="1155"/>
                  </a:lnTo>
                  <a:lnTo>
                    <a:pt x="495" y="1156"/>
                  </a:lnTo>
                  <a:lnTo>
                    <a:pt x="491" y="1167"/>
                  </a:lnTo>
                  <a:lnTo>
                    <a:pt x="483" y="1177"/>
                  </a:lnTo>
                  <a:lnTo>
                    <a:pt x="479" y="1179"/>
                  </a:lnTo>
                  <a:lnTo>
                    <a:pt x="471" y="1191"/>
                  </a:lnTo>
                  <a:lnTo>
                    <a:pt x="461" y="1196"/>
                  </a:lnTo>
                  <a:lnTo>
                    <a:pt x="446" y="1196"/>
                  </a:lnTo>
                  <a:lnTo>
                    <a:pt x="438" y="1197"/>
                  </a:lnTo>
                  <a:lnTo>
                    <a:pt x="429" y="1196"/>
                  </a:lnTo>
                  <a:lnTo>
                    <a:pt x="425" y="1202"/>
                  </a:lnTo>
                  <a:lnTo>
                    <a:pt x="417" y="1209"/>
                  </a:lnTo>
                  <a:lnTo>
                    <a:pt x="413" y="1209"/>
                  </a:lnTo>
                  <a:lnTo>
                    <a:pt x="407" y="1207"/>
                  </a:lnTo>
                  <a:lnTo>
                    <a:pt x="395" y="1210"/>
                  </a:lnTo>
                  <a:lnTo>
                    <a:pt x="375" y="1215"/>
                  </a:lnTo>
                  <a:lnTo>
                    <a:pt x="343" y="1219"/>
                  </a:lnTo>
                  <a:lnTo>
                    <a:pt x="339" y="1219"/>
                  </a:lnTo>
                  <a:lnTo>
                    <a:pt x="325" y="1222"/>
                  </a:lnTo>
                  <a:lnTo>
                    <a:pt x="307" y="1233"/>
                  </a:lnTo>
                  <a:lnTo>
                    <a:pt x="294" y="1236"/>
                  </a:lnTo>
                  <a:lnTo>
                    <a:pt x="283" y="1237"/>
                  </a:lnTo>
                  <a:lnTo>
                    <a:pt x="270" y="1246"/>
                  </a:lnTo>
                  <a:lnTo>
                    <a:pt x="252" y="1255"/>
                  </a:lnTo>
                  <a:lnTo>
                    <a:pt x="232" y="1267"/>
                  </a:lnTo>
                  <a:lnTo>
                    <a:pt x="218" y="1281"/>
                  </a:lnTo>
                  <a:lnTo>
                    <a:pt x="202" y="1294"/>
                  </a:lnTo>
                  <a:lnTo>
                    <a:pt x="196" y="1298"/>
                  </a:lnTo>
                  <a:lnTo>
                    <a:pt x="183" y="1305"/>
                  </a:lnTo>
                  <a:lnTo>
                    <a:pt x="162" y="1316"/>
                  </a:lnTo>
                  <a:lnTo>
                    <a:pt x="146" y="1323"/>
                  </a:lnTo>
                  <a:lnTo>
                    <a:pt x="144" y="1334"/>
                  </a:lnTo>
                  <a:lnTo>
                    <a:pt x="141" y="1354"/>
                  </a:lnTo>
                  <a:lnTo>
                    <a:pt x="136" y="1370"/>
                  </a:lnTo>
                  <a:lnTo>
                    <a:pt x="139" y="1395"/>
                  </a:lnTo>
                  <a:lnTo>
                    <a:pt x="129" y="1419"/>
                  </a:lnTo>
                  <a:lnTo>
                    <a:pt x="112" y="1443"/>
                  </a:lnTo>
                  <a:lnTo>
                    <a:pt x="99" y="1461"/>
                  </a:lnTo>
                  <a:lnTo>
                    <a:pt x="97" y="1467"/>
                  </a:lnTo>
                  <a:lnTo>
                    <a:pt x="93" y="1477"/>
                  </a:lnTo>
                  <a:lnTo>
                    <a:pt x="94" y="1497"/>
                  </a:lnTo>
                  <a:lnTo>
                    <a:pt x="98" y="1516"/>
                  </a:lnTo>
                  <a:lnTo>
                    <a:pt x="102" y="1536"/>
                  </a:lnTo>
                  <a:lnTo>
                    <a:pt x="105" y="1550"/>
                  </a:lnTo>
                  <a:lnTo>
                    <a:pt x="108" y="1562"/>
                  </a:lnTo>
                  <a:lnTo>
                    <a:pt x="104" y="1570"/>
                  </a:lnTo>
                  <a:lnTo>
                    <a:pt x="97" y="1581"/>
                  </a:lnTo>
                  <a:lnTo>
                    <a:pt x="78" y="1593"/>
                  </a:lnTo>
                  <a:lnTo>
                    <a:pt x="62" y="1600"/>
                  </a:lnTo>
                  <a:lnTo>
                    <a:pt x="49" y="1612"/>
                  </a:lnTo>
                  <a:lnTo>
                    <a:pt x="34" y="1624"/>
                  </a:lnTo>
                  <a:lnTo>
                    <a:pt x="21" y="1636"/>
                  </a:lnTo>
                  <a:lnTo>
                    <a:pt x="7" y="1658"/>
                  </a:lnTo>
                  <a:lnTo>
                    <a:pt x="1" y="1677"/>
                  </a:lnTo>
                  <a:lnTo>
                    <a:pt x="0" y="1686"/>
                  </a:lnTo>
                  <a:lnTo>
                    <a:pt x="104" y="1730"/>
                  </a:lnTo>
                  <a:lnTo>
                    <a:pt x="192" y="1770"/>
                  </a:lnTo>
                  <a:lnTo>
                    <a:pt x="576" y="1862"/>
                  </a:lnTo>
                  <a:lnTo>
                    <a:pt x="871" y="2034"/>
                  </a:lnTo>
                  <a:lnTo>
                    <a:pt x="1181" y="2172"/>
                  </a:lnTo>
                  <a:lnTo>
                    <a:pt x="1187" y="2163"/>
                  </a:lnTo>
                  <a:lnTo>
                    <a:pt x="1207" y="2153"/>
                  </a:lnTo>
                  <a:lnTo>
                    <a:pt x="1229" y="2148"/>
                  </a:lnTo>
                  <a:lnTo>
                    <a:pt x="1242" y="2133"/>
                  </a:lnTo>
                  <a:lnTo>
                    <a:pt x="1249" y="2119"/>
                  </a:lnTo>
                  <a:lnTo>
                    <a:pt x="1254" y="2108"/>
                  </a:lnTo>
                  <a:lnTo>
                    <a:pt x="1269" y="2101"/>
                  </a:lnTo>
                  <a:lnTo>
                    <a:pt x="1280" y="2101"/>
                  </a:lnTo>
                  <a:lnTo>
                    <a:pt x="1291" y="2100"/>
                  </a:lnTo>
                  <a:lnTo>
                    <a:pt x="1308" y="2099"/>
                  </a:lnTo>
                  <a:lnTo>
                    <a:pt x="1321" y="2097"/>
                  </a:lnTo>
                  <a:lnTo>
                    <a:pt x="1340" y="2101"/>
                  </a:lnTo>
                  <a:lnTo>
                    <a:pt x="1351" y="2109"/>
                  </a:lnTo>
                  <a:lnTo>
                    <a:pt x="1359" y="2120"/>
                  </a:lnTo>
                  <a:lnTo>
                    <a:pt x="1365" y="2127"/>
                  </a:lnTo>
                  <a:lnTo>
                    <a:pt x="1376" y="2121"/>
                  </a:lnTo>
                  <a:lnTo>
                    <a:pt x="1387" y="2109"/>
                  </a:lnTo>
                  <a:lnTo>
                    <a:pt x="1397" y="2105"/>
                  </a:lnTo>
                  <a:lnTo>
                    <a:pt x="1411" y="2105"/>
                  </a:lnTo>
                  <a:lnTo>
                    <a:pt x="1423" y="2107"/>
                  </a:lnTo>
                  <a:lnTo>
                    <a:pt x="1433" y="2099"/>
                  </a:lnTo>
                  <a:lnTo>
                    <a:pt x="1436" y="2091"/>
                  </a:lnTo>
                  <a:lnTo>
                    <a:pt x="1440" y="2087"/>
                  </a:lnTo>
                  <a:lnTo>
                    <a:pt x="1453" y="2073"/>
                  </a:lnTo>
                  <a:lnTo>
                    <a:pt x="1464" y="2077"/>
                  </a:lnTo>
                  <a:lnTo>
                    <a:pt x="1466" y="2091"/>
                  </a:lnTo>
                  <a:lnTo>
                    <a:pt x="1477" y="2102"/>
                  </a:lnTo>
                  <a:lnTo>
                    <a:pt x="1494" y="2097"/>
                  </a:lnTo>
                  <a:lnTo>
                    <a:pt x="1504" y="2085"/>
                  </a:lnTo>
                  <a:lnTo>
                    <a:pt x="1511" y="2077"/>
                  </a:lnTo>
                  <a:lnTo>
                    <a:pt x="1516" y="2061"/>
                  </a:lnTo>
                  <a:lnTo>
                    <a:pt x="1517" y="2048"/>
                  </a:lnTo>
                  <a:lnTo>
                    <a:pt x="1524" y="2033"/>
                  </a:lnTo>
                  <a:lnTo>
                    <a:pt x="1537" y="2025"/>
                  </a:lnTo>
                  <a:lnTo>
                    <a:pt x="1550" y="2024"/>
                  </a:lnTo>
                  <a:lnTo>
                    <a:pt x="1556" y="2027"/>
                  </a:lnTo>
                  <a:lnTo>
                    <a:pt x="1567" y="2027"/>
                  </a:lnTo>
                  <a:lnTo>
                    <a:pt x="1583" y="2021"/>
                  </a:lnTo>
                  <a:lnTo>
                    <a:pt x="1603" y="2019"/>
                  </a:lnTo>
                  <a:lnTo>
                    <a:pt x="1626" y="2021"/>
                  </a:lnTo>
                  <a:lnTo>
                    <a:pt x="1642" y="2017"/>
                  </a:lnTo>
                  <a:lnTo>
                    <a:pt x="1651" y="2006"/>
                  </a:lnTo>
                  <a:lnTo>
                    <a:pt x="1651" y="1993"/>
                  </a:lnTo>
                  <a:lnTo>
                    <a:pt x="1648" y="1983"/>
                  </a:lnTo>
                  <a:lnTo>
                    <a:pt x="1655" y="1976"/>
                  </a:lnTo>
                  <a:lnTo>
                    <a:pt x="1663" y="1974"/>
                  </a:lnTo>
                  <a:lnTo>
                    <a:pt x="1674" y="1974"/>
                  </a:lnTo>
                  <a:lnTo>
                    <a:pt x="1679" y="1967"/>
                  </a:lnTo>
                  <a:lnTo>
                    <a:pt x="1682" y="1959"/>
                  </a:lnTo>
                  <a:lnTo>
                    <a:pt x="1680" y="1952"/>
                  </a:lnTo>
                  <a:lnTo>
                    <a:pt x="1679" y="1939"/>
                  </a:lnTo>
                  <a:lnTo>
                    <a:pt x="1686" y="1925"/>
                  </a:lnTo>
                  <a:lnTo>
                    <a:pt x="1694" y="1911"/>
                  </a:lnTo>
                  <a:lnTo>
                    <a:pt x="1705" y="1908"/>
                  </a:lnTo>
                  <a:lnTo>
                    <a:pt x="1720" y="1907"/>
                  </a:lnTo>
                  <a:lnTo>
                    <a:pt x="1732" y="1899"/>
                  </a:lnTo>
                  <a:lnTo>
                    <a:pt x="1739" y="1888"/>
                  </a:lnTo>
                  <a:lnTo>
                    <a:pt x="1742" y="1881"/>
                  </a:lnTo>
                  <a:lnTo>
                    <a:pt x="1746" y="1878"/>
                  </a:lnTo>
                  <a:lnTo>
                    <a:pt x="1751" y="1866"/>
                  </a:lnTo>
                  <a:lnTo>
                    <a:pt x="1753" y="1858"/>
                  </a:lnTo>
                  <a:lnTo>
                    <a:pt x="1756" y="1849"/>
                  </a:lnTo>
                  <a:lnTo>
                    <a:pt x="1765" y="1846"/>
                  </a:lnTo>
                  <a:lnTo>
                    <a:pt x="1784" y="1845"/>
                  </a:lnTo>
                  <a:lnTo>
                    <a:pt x="1805" y="1844"/>
                  </a:lnTo>
                  <a:lnTo>
                    <a:pt x="1830" y="1844"/>
                  </a:lnTo>
                  <a:lnTo>
                    <a:pt x="1850" y="1844"/>
                  </a:lnTo>
                  <a:lnTo>
                    <a:pt x="1852" y="1845"/>
                  </a:lnTo>
                  <a:lnTo>
                    <a:pt x="1871" y="1846"/>
                  </a:lnTo>
                  <a:lnTo>
                    <a:pt x="1884" y="1849"/>
                  </a:lnTo>
                  <a:lnTo>
                    <a:pt x="1892" y="1861"/>
                  </a:lnTo>
                  <a:lnTo>
                    <a:pt x="1902" y="1873"/>
                  </a:lnTo>
                  <a:lnTo>
                    <a:pt x="1908" y="1882"/>
                  </a:lnTo>
                  <a:lnTo>
                    <a:pt x="1913" y="1899"/>
                  </a:lnTo>
                  <a:lnTo>
                    <a:pt x="1925" y="1902"/>
                  </a:lnTo>
                  <a:lnTo>
                    <a:pt x="1938" y="1904"/>
                  </a:lnTo>
                  <a:lnTo>
                    <a:pt x="1950" y="1910"/>
                  </a:lnTo>
                  <a:lnTo>
                    <a:pt x="1958" y="1921"/>
                  </a:lnTo>
                  <a:lnTo>
                    <a:pt x="1963" y="1935"/>
                  </a:lnTo>
                  <a:lnTo>
                    <a:pt x="1972" y="1947"/>
                  </a:lnTo>
                  <a:lnTo>
                    <a:pt x="1984" y="1955"/>
                  </a:lnTo>
                  <a:lnTo>
                    <a:pt x="1993" y="1962"/>
                  </a:lnTo>
                  <a:lnTo>
                    <a:pt x="1999" y="1965"/>
                  </a:lnTo>
                  <a:lnTo>
                    <a:pt x="2004" y="1970"/>
                  </a:lnTo>
                  <a:lnTo>
                    <a:pt x="2015" y="1985"/>
                  </a:lnTo>
                  <a:lnTo>
                    <a:pt x="2028" y="1997"/>
                  </a:lnTo>
                  <a:lnTo>
                    <a:pt x="2039" y="2001"/>
                  </a:lnTo>
                  <a:lnTo>
                    <a:pt x="2044" y="1994"/>
                  </a:lnTo>
                  <a:lnTo>
                    <a:pt x="2041" y="1986"/>
                  </a:lnTo>
                  <a:lnTo>
                    <a:pt x="2046" y="1980"/>
                  </a:lnTo>
                  <a:lnTo>
                    <a:pt x="2054" y="1979"/>
                  </a:lnTo>
                  <a:lnTo>
                    <a:pt x="2062" y="1974"/>
                  </a:lnTo>
                  <a:lnTo>
                    <a:pt x="2065" y="1969"/>
                  </a:lnTo>
                  <a:lnTo>
                    <a:pt x="2074" y="1970"/>
                  </a:lnTo>
                  <a:lnTo>
                    <a:pt x="2081" y="1975"/>
                  </a:lnTo>
                  <a:lnTo>
                    <a:pt x="2116" y="1988"/>
                  </a:lnTo>
                  <a:lnTo>
                    <a:pt x="2645" y="1988"/>
                  </a:lnTo>
                  <a:lnTo>
                    <a:pt x="2653" y="1988"/>
                  </a:lnTo>
                  <a:lnTo>
                    <a:pt x="2663" y="1986"/>
                  </a:lnTo>
                  <a:lnTo>
                    <a:pt x="2668" y="1983"/>
                  </a:lnTo>
                  <a:lnTo>
                    <a:pt x="2670" y="1981"/>
                  </a:lnTo>
                  <a:lnTo>
                    <a:pt x="2673" y="1974"/>
                  </a:lnTo>
                  <a:lnTo>
                    <a:pt x="2674" y="1958"/>
                  </a:lnTo>
                  <a:lnTo>
                    <a:pt x="2676" y="1946"/>
                  </a:lnTo>
                  <a:lnTo>
                    <a:pt x="2680" y="1940"/>
                  </a:lnTo>
                  <a:lnTo>
                    <a:pt x="2685" y="1925"/>
                  </a:lnTo>
                  <a:lnTo>
                    <a:pt x="2689" y="1909"/>
                  </a:lnTo>
                  <a:lnTo>
                    <a:pt x="2695" y="1885"/>
                  </a:lnTo>
                  <a:lnTo>
                    <a:pt x="2695" y="1869"/>
                  </a:lnTo>
                  <a:lnTo>
                    <a:pt x="2694" y="1856"/>
                  </a:lnTo>
                  <a:lnTo>
                    <a:pt x="2688" y="1843"/>
                  </a:lnTo>
                  <a:lnTo>
                    <a:pt x="2685" y="1826"/>
                  </a:lnTo>
                  <a:lnTo>
                    <a:pt x="2689" y="1815"/>
                  </a:lnTo>
                  <a:lnTo>
                    <a:pt x="2699" y="1802"/>
                  </a:lnTo>
                  <a:lnTo>
                    <a:pt x="2707" y="1784"/>
                  </a:lnTo>
                  <a:lnTo>
                    <a:pt x="2713" y="1765"/>
                  </a:lnTo>
                  <a:lnTo>
                    <a:pt x="2716" y="1749"/>
                  </a:lnTo>
                  <a:lnTo>
                    <a:pt x="2718" y="1729"/>
                  </a:lnTo>
                  <a:lnTo>
                    <a:pt x="2725" y="1719"/>
                  </a:lnTo>
                  <a:lnTo>
                    <a:pt x="2736" y="1698"/>
                  </a:lnTo>
                  <a:lnTo>
                    <a:pt x="2730" y="1682"/>
                  </a:lnTo>
                  <a:lnTo>
                    <a:pt x="2715" y="1656"/>
                  </a:lnTo>
                  <a:lnTo>
                    <a:pt x="2700" y="1636"/>
                  </a:lnTo>
                  <a:lnTo>
                    <a:pt x="2691" y="1621"/>
                  </a:lnTo>
                  <a:lnTo>
                    <a:pt x="2686" y="1603"/>
                  </a:lnTo>
                  <a:lnTo>
                    <a:pt x="2687" y="1588"/>
                  </a:lnTo>
                  <a:lnTo>
                    <a:pt x="2691" y="1576"/>
                  </a:lnTo>
                  <a:lnTo>
                    <a:pt x="2707" y="1548"/>
                  </a:lnTo>
                  <a:lnTo>
                    <a:pt x="2764" y="1423"/>
                  </a:lnTo>
                  <a:lnTo>
                    <a:pt x="2847" y="1248"/>
                  </a:lnTo>
                  <a:lnTo>
                    <a:pt x="2927" y="1078"/>
                  </a:lnTo>
                  <a:lnTo>
                    <a:pt x="2952" y="1027"/>
                  </a:lnTo>
                  <a:lnTo>
                    <a:pt x="2969" y="989"/>
                  </a:lnTo>
                  <a:lnTo>
                    <a:pt x="2987" y="951"/>
                  </a:lnTo>
                  <a:lnTo>
                    <a:pt x="3009" y="905"/>
                  </a:lnTo>
                  <a:lnTo>
                    <a:pt x="3028" y="869"/>
                  </a:lnTo>
                  <a:lnTo>
                    <a:pt x="3042" y="838"/>
                  </a:lnTo>
                  <a:lnTo>
                    <a:pt x="3046" y="818"/>
                  </a:lnTo>
                  <a:lnTo>
                    <a:pt x="3045" y="812"/>
                  </a:lnTo>
                  <a:lnTo>
                    <a:pt x="3046" y="806"/>
                  </a:lnTo>
                  <a:lnTo>
                    <a:pt x="3066" y="784"/>
                  </a:lnTo>
                  <a:lnTo>
                    <a:pt x="3082" y="770"/>
                  </a:lnTo>
                  <a:lnTo>
                    <a:pt x="3091" y="755"/>
                  </a:lnTo>
                  <a:lnTo>
                    <a:pt x="3084" y="748"/>
                  </a:lnTo>
                  <a:lnTo>
                    <a:pt x="3071" y="748"/>
                  </a:lnTo>
                  <a:lnTo>
                    <a:pt x="3060" y="754"/>
                  </a:lnTo>
                  <a:lnTo>
                    <a:pt x="3049" y="760"/>
                  </a:lnTo>
                  <a:lnTo>
                    <a:pt x="3039" y="764"/>
                  </a:lnTo>
                  <a:lnTo>
                    <a:pt x="3027" y="769"/>
                  </a:lnTo>
                  <a:lnTo>
                    <a:pt x="3003" y="777"/>
                  </a:lnTo>
                  <a:lnTo>
                    <a:pt x="2992" y="781"/>
                  </a:lnTo>
                  <a:lnTo>
                    <a:pt x="2985" y="775"/>
                  </a:lnTo>
                  <a:lnTo>
                    <a:pt x="2980" y="759"/>
                  </a:lnTo>
                  <a:lnTo>
                    <a:pt x="2975" y="749"/>
                  </a:lnTo>
                  <a:lnTo>
                    <a:pt x="2968" y="749"/>
                  </a:lnTo>
                  <a:lnTo>
                    <a:pt x="2953" y="745"/>
                  </a:lnTo>
                  <a:lnTo>
                    <a:pt x="2938" y="733"/>
                  </a:lnTo>
                  <a:lnTo>
                    <a:pt x="2927" y="724"/>
                  </a:lnTo>
                  <a:lnTo>
                    <a:pt x="2898" y="700"/>
                  </a:lnTo>
                  <a:lnTo>
                    <a:pt x="2884" y="691"/>
                  </a:lnTo>
                  <a:lnTo>
                    <a:pt x="2873" y="688"/>
                  </a:lnTo>
                  <a:lnTo>
                    <a:pt x="2865" y="687"/>
                  </a:lnTo>
                  <a:lnTo>
                    <a:pt x="2850" y="693"/>
                  </a:lnTo>
                  <a:lnTo>
                    <a:pt x="2836" y="695"/>
                  </a:lnTo>
                  <a:lnTo>
                    <a:pt x="2819" y="692"/>
                  </a:lnTo>
                  <a:lnTo>
                    <a:pt x="2799" y="686"/>
                  </a:lnTo>
                  <a:lnTo>
                    <a:pt x="2777" y="680"/>
                  </a:lnTo>
                  <a:lnTo>
                    <a:pt x="2763" y="681"/>
                  </a:lnTo>
                  <a:lnTo>
                    <a:pt x="2753" y="682"/>
                  </a:lnTo>
                  <a:lnTo>
                    <a:pt x="2743" y="673"/>
                  </a:lnTo>
                  <a:lnTo>
                    <a:pt x="2734" y="663"/>
                  </a:lnTo>
                  <a:lnTo>
                    <a:pt x="2728" y="652"/>
                  </a:lnTo>
                  <a:lnTo>
                    <a:pt x="2716" y="638"/>
                  </a:lnTo>
                  <a:lnTo>
                    <a:pt x="2704" y="627"/>
                  </a:lnTo>
                  <a:lnTo>
                    <a:pt x="2695" y="619"/>
                  </a:lnTo>
                  <a:lnTo>
                    <a:pt x="2692" y="610"/>
                  </a:lnTo>
                  <a:lnTo>
                    <a:pt x="2689" y="596"/>
                  </a:lnTo>
                  <a:lnTo>
                    <a:pt x="2685" y="586"/>
                  </a:lnTo>
                  <a:lnTo>
                    <a:pt x="2681" y="579"/>
                  </a:lnTo>
                  <a:lnTo>
                    <a:pt x="2676" y="571"/>
                  </a:lnTo>
                  <a:lnTo>
                    <a:pt x="2671" y="557"/>
                  </a:lnTo>
                  <a:lnTo>
                    <a:pt x="2665" y="545"/>
                  </a:lnTo>
                  <a:lnTo>
                    <a:pt x="2661" y="537"/>
                  </a:lnTo>
                  <a:lnTo>
                    <a:pt x="2650" y="527"/>
                  </a:lnTo>
                  <a:lnTo>
                    <a:pt x="2645" y="521"/>
                  </a:lnTo>
                  <a:lnTo>
                    <a:pt x="2639" y="518"/>
                  </a:lnTo>
                  <a:lnTo>
                    <a:pt x="2633" y="513"/>
                  </a:lnTo>
                  <a:lnTo>
                    <a:pt x="2626" y="508"/>
                  </a:lnTo>
                  <a:lnTo>
                    <a:pt x="2622" y="505"/>
                  </a:lnTo>
                  <a:lnTo>
                    <a:pt x="2620" y="497"/>
                  </a:lnTo>
                  <a:lnTo>
                    <a:pt x="2601" y="335"/>
                  </a:lnTo>
                  <a:lnTo>
                    <a:pt x="2418" y="351"/>
                  </a:lnTo>
                  <a:lnTo>
                    <a:pt x="2411" y="354"/>
                  </a:lnTo>
                  <a:lnTo>
                    <a:pt x="2400" y="364"/>
                  </a:lnTo>
                  <a:lnTo>
                    <a:pt x="2390" y="371"/>
                  </a:lnTo>
                  <a:lnTo>
                    <a:pt x="2380" y="383"/>
                  </a:lnTo>
                  <a:lnTo>
                    <a:pt x="2371" y="398"/>
                  </a:lnTo>
                  <a:lnTo>
                    <a:pt x="2368" y="420"/>
                  </a:lnTo>
                  <a:lnTo>
                    <a:pt x="2363" y="435"/>
                  </a:lnTo>
                  <a:lnTo>
                    <a:pt x="2358" y="444"/>
                  </a:lnTo>
                  <a:lnTo>
                    <a:pt x="2356" y="448"/>
                  </a:lnTo>
                  <a:lnTo>
                    <a:pt x="2344" y="460"/>
                  </a:lnTo>
                  <a:lnTo>
                    <a:pt x="2330" y="471"/>
                  </a:lnTo>
                  <a:lnTo>
                    <a:pt x="2317" y="482"/>
                  </a:lnTo>
                  <a:lnTo>
                    <a:pt x="2312" y="496"/>
                  </a:lnTo>
                  <a:lnTo>
                    <a:pt x="2310" y="508"/>
                  </a:lnTo>
                  <a:lnTo>
                    <a:pt x="2315" y="520"/>
                  </a:lnTo>
                  <a:lnTo>
                    <a:pt x="2312" y="529"/>
                  </a:lnTo>
                  <a:lnTo>
                    <a:pt x="2304" y="538"/>
                  </a:lnTo>
                  <a:lnTo>
                    <a:pt x="2292" y="543"/>
                  </a:lnTo>
                  <a:lnTo>
                    <a:pt x="2286" y="551"/>
                  </a:lnTo>
                  <a:lnTo>
                    <a:pt x="2275" y="554"/>
                  </a:lnTo>
                  <a:lnTo>
                    <a:pt x="2267" y="556"/>
                  </a:lnTo>
                  <a:lnTo>
                    <a:pt x="2257" y="556"/>
                  </a:lnTo>
                  <a:lnTo>
                    <a:pt x="2246" y="551"/>
                  </a:lnTo>
                  <a:lnTo>
                    <a:pt x="2238" y="542"/>
                  </a:lnTo>
                  <a:lnTo>
                    <a:pt x="2228" y="527"/>
                  </a:lnTo>
                  <a:lnTo>
                    <a:pt x="2221" y="519"/>
                  </a:lnTo>
                  <a:lnTo>
                    <a:pt x="2214" y="511"/>
                  </a:lnTo>
                  <a:lnTo>
                    <a:pt x="2207" y="502"/>
                  </a:lnTo>
                  <a:lnTo>
                    <a:pt x="2197" y="497"/>
                  </a:lnTo>
                  <a:lnTo>
                    <a:pt x="2188" y="494"/>
                  </a:lnTo>
                  <a:lnTo>
                    <a:pt x="2180" y="491"/>
                  </a:lnTo>
                  <a:lnTo>
                    <a:pt x="2171" y="494"/>
                  </a:lnTo>
                  <a:lnTo>
                    <a:pt x="2158" y="502"/>
                  </a:lnTo>
                  <a:lnTo>
                    <a:pt x="2143" y="513"/>
                  </a:lnTo>
                  <a:lnTo>
                    <a:pt x="2129" y="520"/>
                  </a:lnTo>
                  <a:lnTo>
                    <a:pt x="2116" y="531"/>
                  </a:lnTo>
                  <a:lnTo>
                    <a:pt x="2107" y="542"/>
                  </a:lnTo>
                  <a:lnTo>
                    <a:pt x="2101" y="557"/>
                  </a:lnTo>
                  <a:lnTo>
                    <a:pt x="2100" y="571"/>
                  </a:lnTo>
                  <a:lnTo>
                    <a:pt x="2099" y="596"/>
                  </a:lnTo>
                  <a:lnTo>
                    <a:pt x="2098" y="615"/>
                  </a:lnTo>
                  <a:lnTo>
                    <a:pt x="2092" y="637"/>
                  </a:lnTo>
                  <a:lnTo>
                    <a:pt x="2093" y="651"/>
                  </a:lnTo>
                  <a:lnTo>
                    <a:pt x="2095" y="662"/>
                  </a:lnTo>
                  <a:lnTo>
                    <a:pt x="2088" y="664"/>
                  </a:lnTo>
                  <a:lnTo>
                    <a:pt x="2070" y="658"/>
                  </a:lnTo>
                  <a:lnTo>
                    <a:pt x="2057" y="653"/>
                  </a:lnTo>
                  <a:lnTo>
                    <a:pt x="2044" y="645"/>
                  </a:lnTo>
                  <a:lnTo>
                    <a:pt x="2033" y="634"/>
                  </a:lnTo>
                  <a:lnTo>
                    <a:pt x="2021" y="616"/>
                  </a:lnTo>
                  <a:lnTo>
                    <a:pt x="2012" y="607"/>
                  </a:lnTo>
                  <a:lnTo>
                    <a:pt x="2004" y="602"/>
                  </a:lnTo>
                  <a:lnTo>
                    <a:pt x="1988" y="592"/>
                  </a:lnTo>
                  <a:lnTo>
                    <a:pt x="1975" y="579"/>
                  </a:lnTo>
                  <a:lnTo>
                    <a:pt x="1962" y="563"/>
                  </a:lnTo>
                  <a:lnTo>
                    <a:pt x="1950" y="553"/>
                  </a:lnTo>
                  <a:lnTo>
                    <a:pt x="1940" y="548"/>
                  </a:lnTo>
                  <a:lnTo>
                    <a:pt x="1936" y="539"/>
                  </a:lnTo>
                  <a:lnTo>
                    <a:pt x="1938" y="532"/>
                  </a:lnTo>
                  <a:lnTo>
                    <a:pt x="1944" y="530"/>
                  </a:lnTo>
                  <a:lnTo>
                    <a:pt x="1949" y="532"/>
                  </a:lnTo>
                  <a:lnTo>
                    <a:pt x="1956" y="529"/>
                  </a:lnTo>
                  <a:lnTo>
                    <a:pt x="1961" y="525"/>
                  </a:lnTo>
                  <a:lnTo>
                    <a:pt x="1966" y="521"/>
                  </a:lnTo>
                  <a:lnTo>
                    <a:pt x="1969" y="515"/>
                  </a:lnTo>
                  <a:lnTo>
                    <a:pt x="1968" y="505"/>
                  </a:lnTo>
                  <a:lnTo>
                    <a:pt x="1964" y="493"/>
                  </a:lnTo>
                  <a:lnTo>
                    <a:pt x="1957" y="476"/>
                  </a:lnTo>
                  <a:lnTo>
                    <a:pt x="1952" y="459"/>
                  </a:lnTo>
                  <a:lnTo>
                    <a:pt x="1949" y="441"/>
                  </a:lnTo>
                  <a:lnTo>
                    <a:pt x="1949" y="425"/>
                  </a:lnTo>
                  <a:lnTo>
                    <a:pt x="1949" y="407"/>
                  </a:lnTo>
                  <a:lnTo>
                    <a:pt x="1946" y="390"/>
                  </a:lnTo>
                  <a:lnTo>
                    <a:pt x="1942" y="374"/>
                  </a:lnTo>
                  <a:lnTo>
                    <a:pt x="1940" y="365"/>
                  </a:lnTo>
                  <a:lnTo>
                    <a:pt x="1937" y="348"/>
                  </a:lnTo>
                  <a:lnTo>
                    <a:pt x="1933" y="326"/>
                  </a:lnTo>
                  <a:lnTo>
                    <a:pt x="1932" y="298"/>
                  </a:lnTo>
                  <a:lnTo>
                    <a:pt x="1933" y="274"/>
                  </a:lnTo>
                  <a:lnTo>
                    <a:pt x="1936" y="251"/>
                  </a:lnTo>
                  <a:lnTo>
                    <a:pt x="1937" y="238"/>
                  </a:lnTo>
                  <a:lnTo>
                    <a:pt x="1928" y="219"/>
                  </a:lnTo>
                  <a:lnTo>
                    <a:pt x="1915" y="202"/>
                  </a:lnTo>
                  <a:lnTo>
                    <a:pt x="1909" y="188"/>
                  </a:lnTo>
                  <a:lnTo>
                    <a:pt x="1902" y="172"/>
                  </a:lnTo>
                  <a:lnTo>
                    <a:pt x="1889" y="153"/>
                  </a:lnTo>
                  <a:lnTo>
                    <a:pt x="1878" y="137"/>
                  </a:lnTo>
                  <a:lnTo>
                    <a:pt x="1872" y="129"/>
                  </a:lnTo>
                  <a:lnTo>
                    <a:pt x="1865" y="114"/>
                  </a:lnTo>
                  <a:lnTo>
                    <a:pt x="1856" y="87"/>
                  </a:lnTo>
                  <a:lnTo>
                    <a:pt x="1852" y="62"/>
                  </a:lnTo>
                  <a:lnTo>
                    <a:pt x="1844" y="41"/>
                  </a:lnTo>
                  <a:lnTo>
                    <a:pt x="1836" y="23"/>
                  </a:lnTo>
                  <a:lnTo>
                    <a:pt x="1826" y="17"/>
                  </a:lnTo>
                  <a:lnTo>
                    <a:pt x="1817" y="17"/>
                  </a:lnTo>
                  <a:lnTo>
                    <a:pt x="1800" y="21"/>
                  </a:lnTo>
                  <a:lnTo>
                    <a:pt x="1790" y="20"/>
                  </a:lnTo>
                  <a:lnTo>
                    <a:pt x="1783" y="0"/>
                  </a:lnTo>
                  <a:close/>
                </a:path>
              </a:pathLst>
            </a:custGeom>
            <a:solidFill>
              <a:srgbClr val="CCFFCC">
                <a:alpha val="50195"/>
              </a:srgbClr>
            </a:solidFill>
            <a:ln w="9525">
              <a:solidFill>
                <a:srgbClr val="000000"/>
              </a:solidFill>
              <a:round/>
              <a:headEnd/>
              <a:tailEnd/>
            </a:ln>
          </p:spPr>
          <p:txBody>
            <a:bodyPr/>
            <a:lstStyle/>
            <a:p>
              <a:endParaRPr lang="es-MX"/>
            </a:p>
          </p:txBody>
        </p:sp>
        <p:sp>
          <p:nvSpPr>
            <p:cNvPr id="11291" name="Freeform 19"/>
            <p:cNvSpPr>
              <a:spLocks noChangeAspect="1"/>
            </p:cNvSpPr>
            <p:nvPr/>
          </p:nvSpPr>
          <p:spPr bwMode="auto">
            <a:xfrm>
              <a:off x="3406" y="761"/>
              <a:ext cx="460" cy="484"/>
            </a:xfrm>
            <a:custGeom>
              <a:avLst/>
              <a:gdLst>
                <a:gd name="T0" fmla="*/ 496 w 840"/>
                <a:gd name="T1" fmla="*/ 988 h 1005"/>
                <a:gd name="T2" fmla="*/ 516 w 840"/>
                <a:gd name="T3" fmla="*/ 960 h 1005"/>
                <a:gd name="T4" fmla="*/ 520 w 840"/>
                <a:gd name="T5" fmla="*/ 928 h 1005"/>
                <a:gd name="T6" fmla="*/ 552 w 840"/>
                <a:gd name="T7" fmla="*/ 888 h 1005"/>
                <a:gd name="T8" fmla="*/ 574 w 840"/>
                <a:gd name="T9" fmla="*/ 850 h 1005"/>
                <a:gd name="T10" fmla="*/ 592 w 840"/>
                <a:gd name="T11" fmla="*/ 818 h 1005"/>
                <a:gd name="T12" fmla="*/ 605 w 840"/>
                <a:gd name="T13" fmla="*/ 801 h 1005"/>
                <a:gd name="T14" fmla="*/ 631 w 840"/>
                <a:gd name="T15" fmla="*/ 788 h 1005"/>
                <a:gd name="T16" fmla="*/ 658 w 840"/>
                <a:gd name="T17" fmla="*/ 758 h 1005"/>
                <a:gd name="T18" fmla="*/ 697 w 840"/>
                <a:gd name="T19" fmla="*/ 733 h 1005"/>
                <a:gd name="T20" fmla="*/ 731 w 840"/>
                <a:gd name="T21" fmla="*/ 683 h 1005"/>
                <a:gd name="T22" fmla="*/ 758 w 840"/>
                <a:gd name="T23" fmla="*/ 651 h 1005"/>
                <a:gd name="T24" fmla="*/ 780 w 840"/>
                <a:gd name="T25" fmla="*/ 623 h 1005"/>
                <a:gd name="T26" fmla="*/ 810 w 840"/>
                <a:gd name="T27" fmla="*/ 592 h 1005"/>
                <a:gd name="T28" fmla="*/ 828 w 840"/>
                <a:gd name="T29" fmla="*/ 591 h 1005"/>
                <a:gd name="T30" fmla="*/ 836 w 840"/>
                <a:gd name="T31" fmla="*/ 554 h 1005"/>
                <a:gd name="T32" fmla="*/ 817 w 840"/>
                <a:gd name="T33" fmla="*/ 479 h 1005"/>
                <a:gd name="T34" fmla="*/ 757 w 840"/>
                <a:gd name="T35" fmla="*/ 464 h 1005"/>
                <a:gd name="T36" fmla="*/ 715 w 840"/>
                <a:gd name="T37" fmla="*/ 421 h 1005"/>
                <a:gd name="T38" fmla="*/ 683 w 840"/>
                <a:gd name="T39" fmla="*/ 415 h 1005"/>
                <a:gd name="T40" fmla="*/ 697 w 840"/>
                <a:gd name="T41" fmla="*/ 395 h 1005"/>
                <a:gd name="T42" fmla="*/ 677 w 840"/>
                <a:gd name="T43" fmla="*/ 343 h 1005"/>
                <a:gd name="T44" fmla="*/ 656 w 840"/>
                <a:gd name="T45" fmla="*/ 280 h 1005"/>
                <a:gd name="T46" fmla="*/ 644 w 840"/>
                <a:gd name="T47" fmla="*/ 233 h 1005"/>
                <a:gd name="T48" fmla="*/ 632 w 840"/>
                <a:gd name="T49" fmla="*/ 116 h 1005"/>
                <a:gd name="T50" fmla="*/ 610 w 840"/>
                <a:gd name="T51" fmla="*/ 52 h 1005"/>
                <a:gd name="T52" fmla="*/ 558 w 840"/>
                <a:gd name="T53" fmla="*/ 0 h 1005"/>
                <a:gd name="T54" fmla="*/ 541 w 840"/>
                <a:gd name="T55" fmla="*/ 33 h 1005"/>
                <a:gd name="T56" fmla="*/ 474 w 840"/>
                <a:gd name="T57" fmla="*/ 119 h 1005"/>
                <a:gd name="T58" fmla="*/ 432 w 840"/>
                <a:gd name="T59" fmla="*/ 193 h 1005"/>
                <a:gd name="T60" fmla="*/ 392 w 840"/>
                <a:gd name="T61" fmla="*/ 274 h 1005"/>
                <a:gd name="T62" fmla="*/ 343 w 840"/>
                <a:gd name="T63" fmla="*/ 376 h 1005"/>
                <a:gd name="T64" fmla="*/ 266 w 840"/>
                <a:gd name="T65" fmla="*/ 393 h 1005"/>
                <a:gd name="T66" fmla="*/ 238 w 840"/>
                <a:gd name="T67" fmla="*/ 370 h 1005"/>
                <a:gd name="T68" fmla="*/ 161 w 840"/>
                <a:gd name="T69" fmla="*/ 367 h 1005"/>
                <a:gd name="T70" fmla="*/ 122 w 840"/>
                <a:gd name="T71" fmla="*/ 395 h 1005"/>
                <a:gd name="T72" fmla="*/ 47 w 840"/>
                <a:gd name="T73" fmla="*/ 382 h 1005"/>
                <a:gd name="T74" fmla="*/ 6 w 840"/>
                <a:gd name="T75" fmla="*/ 370 h 1005"/>
                <a:gd name="T76" fmla="*/ 3 w 840"/>
                <a:gd name="T77" fmla="*/ 446 h 1005"/>
                <a:gd name="T78" fmla="*/ 68 w 840"/>
                <a:gd name="T79" fmla="*/ 473 h 1005"/>
                <a:gd name="T80" fmla="*/ 123 w 840"/>
                <a:gd name="T81" fmla="*/ 515 h 1005"/>
                <a:gd name="T82" fmla="*/ 165 w 840"/>
                <a:gd name="T83" fmla="*/ 533 h 1005"/>
                <a:gd name="T84" fmla="*/ 185 w 840"/>
                <a:gd name="T85" fmla="*/ 543 h 1005"/>
                <a:gd name="T86" fmla="*/ 209 w 840"/>
                <a:gd name="T87" fmla="*/ 561 h 1005"/>
                <a:gd name="T88" fmla="*/ 212 w 840"/>
                <a:gd name="T89" fmla="*/ 587 h 1005"/>
                <a:gd name="T90" fmla="*/ 253 w 840"/>
                <a:gd name="T91" fmla="*/ 651 h 1005"/>
                <a:gd name="T92" fmla="*/ 276 w 840"/>
                <a:gd name="T93" fmla="*/ 715 h 1005"/>
                <a:gd name="T94" fmla="*/ 301 w 840"/>
                <a:gd name="T95" fmla="*/ 793 h 1005"/>
                <a:gd name="T96" fmla="*/ 353 w 840"/>
                <a:gd name="T97" fmla="*/ 851 h 1005"/>
                <a:gd name="T98" fmla="*/ 379 w 840"/>
                <a:gd name="T99" fmla="*/ 912 h 1005"/>
                <a:gd name="T100" fmla="*/ 410 w 840"/>
                <a:gd name="T101" fmla="*/ 966 h 1005"/>
                <a:gd name="T102" fmla="*/ 462 w 840"/>
                <a:gd name="T103" fmla="*/ 1005 h 10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40"/>
                <a:gd name="T157" fmla="*/ 0 h 1005"/>
                <a:gd name="T158" fmla="*/ 840 w 840"/>
                <a:gd name="T159" fmla="*/ 1005 h 10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40" h="1005">
                  <a:moveTo>
                    <a:pt x="484" y="996"/>
                  </a:moveTo>
                  <a:lnTo>
                    <a:pt x="485" y="992"/>
                  </a:lnTo>
                  <a:lnTo>
                    <a:pt x="488" y="991"/>
                  </a:lnTo>
                  <a:lnTo>
                    <a:pt x="496" y="988"/>
                  </a:lnTo>
                  <a:lnTo>
                    <a:pt x="503" y="984"/>
                  </a:lnTo>
                  <a:lnTo>
                    <a:pt x="512" y="974"/>
                  </a:lnTo>
                  <a:lnTo>
                    <a:pt x="516" y="966"/>
                  </a:lnTo>
                  <a:lnTo>
                    <a:pt x="516" y="960"/>
                  </a:lnTo>
                  <a:lnTo>
                    <a:pt x="516" y="956"/>
                  </a:lnTo>
                  <a:lnTo>
                    <a:pt x="515" y="946"/>
                  </a:lnTo>
                  <a:lnTo>
                    <a:pt x="517" y="936"/>
                  </a:lnTo>
                  <a:lnTo>
                    <a:pt x="520" y="928"/>
                  </a:lnTo>
                  <a:lnTo>
                    <a:pt x="529" y="916"/>
                  </a:lnTo>
                  <a:lnTo>
                    <a:pt x="536" y="904"/>
                  </a:lnTo>
                  <a:lnTo>
                    <a:pt x="544" y="896"/>
                  </a:lnTo>
                  <a:lnTo>
                    <a:pt x="552" y="888"/>
                  </a:lnTo>
                  <a:lnTo>
                    <a:pt x="559" y="879"/>
                  </a:lnTo>
                  <a:lnTo>
                    <a:pt x="565" y="869"/>
                  </a:lnTo>
                  <a:lnTo>
                    <a:pt x="569" y="860"/>
                  </a:lnTo>
                  <a:lnTo>
                    <a:pt x="574" y="850"/>
                  </a:lnTo>
                  <a:lnTo>
                    <a:pt x="580" y="838"/>
                  </a:lnTo>
                  <a:lnTo>
                    <a:pt x="588" y="829"/>
                  </a:lnTo>
                  <a:lnTo>
                    <a:pt x="588" y="827"/>
                  </a:lnTo>
                  <a:lnTo>
                    <a:pt x="592" y="818"/>
                  </a:lnTo>
                  <a:lnTo>
                    <a:pt x="589" y="811"/>
                  </a:lnTo>
                  <a:lnTo>
                    <a:pt x="583" y="807"/>
                  </a:lnTo>
                  <a:lnTo>
                    <a:pt x="596" y="806"/>
                  </a:lnTo>
                  <a:lnTo>
                    <a:pt x="605" y="801"/>
                  </a:lnTo>
                  <a:lnTo>
                    <a:pt x="612" y="796"/>
                  </a:lnTo>
                  <a:lnTo>
                    <a:pt x="619" y="796"/>
                  </a:lnTo>
                  <a:lnTo>
                    <a:pt x="625" y="795"/>
                  </a:lnTo>
                  <a:lnTo>
                    <a:pt x="631" y="788"/>
                  </a:lnTo>
                  <a:lnTo>
                    <a:pt x="636" y="777"/>
                  </a:lnTo>
                  <a:lnTo>
                    <a:pt x="644" y="766"/>
                  </a:lnTo>
                  <a:lnTo>
                    <a:pt x="649" y="763"/>
                  </a:lnTo>
                  <a:lnTo>
                    <a:pt x="658" y="758"/>
                  </a:lnTo>
                  <a:lnTo>
                    <a:pt x="667" y="754"/>
                  </a:lnTo>
                  <a:lnTo>
                    <a:pt x="678" y="752"/>
                  </a:lnTo>
                  <a:lnTo>
                    <a:pt x="690" y="743"/>
                  </a:lnTo>
                  <a:lnTo>
                    <a:pt x="697" y="733"/>
                  </a:lnTo>
                  <a:lnTo>
                    <a:pt x="706" y="725"/>
                  </a:lnTo>
                  <a:lnTo>
                    <a:pt x="715" y="713"/>
                  </a:lnTo>
                  <a:lnTo>
                    <a:pt x="722" y="699"/>
                  </a:lnTo>
                  <a:lnTo>
                    <a:pt x="731" y="683"/>
                  </a:lnTo>
                  <a:lnTo>
                    <a:pt x="736" y="668"/>
                  </a:lnTo>
                  <a:lnTo>
                    <a:pt x="742" y="662"/>
                  </a:lnTo>
                  <a:lnTo>
                    <a:pt x="751" y="656"/>
                  </a:lnTo>
                  <a:lnTo>
                    <a:pt x="758" y="651"/>
                  </a:lnTo>
                  <a:lnTo>
                    <a:pt x="762" y="645"/>
                  </a:lnTo>
                  <a:lnTo>
                    <a:pt x="766" y="632"/>
                  </a:lnTo>
                  <a:lnTo>
                    <a:pt x="772" y="626"/>
                  </a:lnTo>
                  <a:lnTo>
                    <a:pt x="780" y="623"/>
                  </a:lnTo>
                  <a:lnTo>
                    <a:pt x="788" y="620"/>
                  </a:lnTo>
                  <a:lnTo>
                    <a:pt x="797" y="613"/>
                  </a:lnTo>
                  <a:lnTo>
                    <a:pt x="804" y="604"/>
                  </a:lnTo>
                  <a:lnTo>
                    <a:pt x="810" y="592"/>
                  </a:lnTo>
                  <a:lnTo>
                    <a:pt x="816" y="584"/>
                  </a:lnTo>
                  <a:lnTo>
                    <a:pt x="820" y="584"/>
                  </a:lnTo>
                  <a:lnTo>
                    <a:pt x="824" y="589"/>
                  </a:lnTo>
                  <a:lnTo>
                    <a:pt x="828" y="591"/>
                  </a:lnTo>
                  <a:lnTo>
                    <a:pt x="830" y="591"/>
                  </a:lnTo>
                  <a:lnTo>
                    <a:pt x="833" y="583"/>
                  </a:lnTo>
                  <a:lnTo>
                    <a:pt x="834" y="573"/>
                  </a:lnTo>
                  <a:lnTo>
                    <a:pt x="836" y="554"/>
                  </a:lnTo>
                  <a:lnTo>
                    <a:pt x="840" y="537"/>
                  </a:lnTo>
                  <a:lnTo>
                    <a:pt x="836" y="513"/>
                  </a:lnTo>
                  <a:lnTo>
                    <a:pt x="832" y="494"/>
                  </a:lnTo>
                  <a:lnTo>
                    <a:pt x="817" y="479"/>
                  </a:lnTo>
                  <a:lnTo>
                    <a:pt x="800" y="470"/>
                  </a:lnTo>
                  <a:lnTo>
                    <a:pt x="796" y="469"/>
                  </a:lnTo>
                  <a:lnTo>
                    <a:pt x="778" y="465"/>
                  </a:lnTo>
                  <a:lnTo>
                    <a:pt x="757" y="464"/>
                  </a:lnTo>
                  <a:lnTo>
                    <a:pt x="740" y="461"/>
                  </a:lnTo>
                  <a:lnTo>
                    <a:pt x="732" y="452"/>
                  </a:lnTo>
                  <a:lnTo>
                    <a:pt x="724" y="436"/>
                  </a:lnTo>
                  <a:lnTo>
                    <a:pt x="715" y="421"/>
                  </a:lnTo>
                  <a:lnTo>
                    <a:pt x="710" y="412"/>
                  </a:lnTo>
                  <a:lnTo>
                    <a:pt x="701" y="409"/>
                  </a:lnTo>
                  <a:lnTo>
                    <a:pt x="691" y="417"/>
                  </a:lnTo>
                  <a:lnTo>
                    <a:pt x="683" y="415"/>
                  </a:lnTo>
                  <a:lnTo>
                    <a:pt x="678" y="404"/>
                  </a:lnTo>
                  <a:lnTo>
                    <a:pt x="682" y="399"/>
                  </a:lnTo>
                  <a:lnTo>
                    <a:pt x="690" y="401"/>
                  </a:lnTo>
                  <a:lnTo>
                    <a:pt x="697" y="395"/>
                  </a:lnTo>
                  <a:lnTo>
                    <a:pt x="698" y="383"/>
                  </a:lnTo>
                  <a:lnTo>
                    <a:pt x="691" y="370"/>
                  </a:lnTo>
                  <a:lnTo>
                    <a:pt x="684" y="353"/>
                  </a:lnTo>
                  <a:lnTo>
                    <a:pt x="677" y="343"/>
                  </a:lnTo>
                  <a:lnTo>
                    <a:pt x="671" y="337"/>
                  </a:lnTo>
                  <a:lnTo>
                    <a:pt x="674" y="311"/>
                  </a:lnTo>
                  <a:lnTo>
                    <a:pt x="666" y="291"/>
                  </a:lnTo>
                  <a:lnTo>
                    <a:pt x="656" y="280"/>
                  </a:lnTo>
                  <a:lnTo>
                    <a:pt x="655" y="263"/>
                  </a:lnTo>
                  <a:lnTo>
                    <a:pt x="652" y="248"/>
                  </a:lnTo>
                  <a:lnTo>
                    <a:pt x="649" y="243"/>
                  </a:lnTo>
                  <a:lnTo>
                    <a:pt x="644" y="233"/>
                  </a:lnTo>
                  <a:lnTo>
                    <a:pt x="637" y="208"/>
                  </a:lnTo>
                  <a:lnTo>
                    <a:pt x="631" y="181"/>
                  </a:lnTo>
                  <a:lnTo>
                    <a:pt x="631" y="148"/>
                  </a:lnTo>
                  <a:lnTo>
                    <a:pt x="632" y="116"/>
                  </a:lnTo>
                  <a:lnTo>
                    <a:pt x="629" y="92"/>
                  </a:lnTo>
                  <a:lnTo>
                    <a:pt x="622" y="81"/>
                  </a:lnTo>
                  <a:lnTo>
                    <a:pt x="617" y="66"/>
                  </a:lnTo>
                  <a:lnTo>
                    <a:pt x="610" y="52"/>
                  </a:lnTo>
                  <a:lnTo>
                    <a:pt x="604" y="45"/>
                  </a:lnTo>
                  <a:lnTo>
                    <a:pt x="590" y="28"/>
                  </a:lnTo>
                  <a:lnTo>
                    <a:pt x="572" y="10"/>
                  </a:lnTo>
                  <a:lnTo>
                    <a:pt x="558" y="0"/>
                  </a:lnTo>
                  <a:lnTo>
                    <a:pt x="551" y="4"/>
                  </a:lnTo>
                  <a:lnTo>
                    <a:pt x="551" y="18"/>
                  </a:lnTo>
                  <a:lnTo>
                    <a:pt x="545" y="27"/>
                  </a:lnTo>
                  <a:lnTo>
                    <a:pt x="541" y="33"/>
                  </a:lnTo>
                  <a:lnTo>
                    <a:pt x="529" y="52"/>
                  </a:lnTo>
                  <a:lnTo>
                    <a:pt x="511" y="77"/>
                  </a:lnTo>
                  <a:lnTo>
                    <a:pt x="494" y="98"/>
                  </a:lnTo>
                  <a:lnTo>
                    <a:pt x="474" y="119"/>
                  </a:lnTo>
                  <a:lnTo>
                    <a:pt x="472" y="123"/>
                  </a:lnTo>
                  <a:lnTo>
                    <a:pt x="461" y="147"/>
                  </a:lnTo>
                  <a:lnTo>
                    <a:pt x="448" y="171"/>
                  </a:lnTo>
                  <a:lnTo>
                    <a:pt x="432" y="193"/>
                  </a:lnTo>
                  <a:lnTo>
                    <a:pt x="415" y="213"/>
                  </a:lnTo>
                  <a:lnTo>
                    <a:pt x="409" y="233"/>
                  </a:lnTo>
                  <a:lnTo>
                    <a:pt x="397" y="262"/>
                  </a:lnTo>
                  <a:lnTo>
                    <a:pt x="392" y="274"/>
                  </a:lnTo>
                  <a:lnTo>
                    <a:pt x="380" y="299"/>
                  </a:lnTo>
                  <a:lnTo>
                    <a:pt x="371" y="327"/>
                  </a:lnTo>
                  <a:lnTo>
                    <a:pt x="359" y="359"/>
                  </a:lnTo>
                  <a:lnTo>
                    <a:pt x="343" y="376"/>
                  </a:lnTo>
                  <a:lnTo>
                    <a:pt x="318" y="387"/>
                  </a:lnTo>
                  <a:lnTo>
                    <a:pt x="296" y="397"/>
                  </a:lnTo>
                  <a:lnTo>
                    <a:pt x="284" y="395"/>
                  </a:lnTo>
                  <a:lnTo>
                    <a:pt x="266" y="393"/>
                  </a:lnTo>
                  <a:lnTo>
                    <a:pt x="258" y="395"/>
                  </a:lnTo>
                  <a:lnTo>
                    <a:pt x="244" y="391"/>
                  </a:lnTo>
                  <a:lnTo>
                    <a:pt x="244" y="376"/>
                  </a:lnTo>
                  <a:lnTo>
                    <a:pt x="238" y="370"/>
                  </a:lnTo>
                  <a:lnTo>
                    <a:pt x="221" y="377"/>
                  </a:lnTo>
                  <a:lnTo>
                    <a:pt x="203" y="379"/>
                  </a:lnTo>
                  <a:lnTo>
                    <a:pt x="171" y="374"/>
                  </a:lnTo>
                  <a:lnTo>
                    <a:pt x="161" y="367"/>
                  </a:lnTo>
                  <a:lnTo>
                    <a:pt x="150" y="367"/>
                  </a:lnTo>
                  <a:lnTo>
                    <a:pt x="141" y="376"/>
                  </a:lnTo>
                  <a:lnTo>
                    <a:pt x="135" y="381"/>
                  </a:lnTo>
                  <a:lnTo>
                    <a:pt x="122" y="395"/>
                  </a:lnTo>
                  <a:lnTo>
                    <a:pt x="102" y="406"/>
                  </a:lnTo>
                  <a:lnTo>
                    <a:pt x="84" y="405"/>
                  </a:lnTo>
                  <a:lnTo>
                    <a:pt x="63" y="397"/>
                  </a:lnTo>
                  <a:lnTo>
                    <a:pt x="47" y="382"/>
                  </a:lnTo>
                  <a:lnTo>
                    <a:pt x="24" y="369"/>
                  </a:lnTo>
                  <a:lnTo>
                    <a:pt x="12" y="365"/>
                  </a:lnTo>
                  <a:lnTo>
                    <a:pt x="2" y="345"/>
                  </a:lnTo>
                  <a:lnTo>
                    <a:pt x="6" y="370"/>
                  </a:lnTo>
                  <a:lnTo>
                    <a:pt x="3" y="381"/>
                  </a:lnTo>
                  <a:lnTo>
                    <a:pt x="0" y="398"/>
                  </a:lnTo>
                  <a:lnTo>
                    <a:pt x="1" y="424"/>
                  </a:lnTo>
                  <a:lnTo>
                    <a:pt x="3" y="446"/>
                  </a:lnTo>
                  <a:lnTo>
                    <a:pt x="11" y="459"/>
                  </a:lnTo>
                  <a:lnTo>
                    <a:pt x="24" y="464"/>
                  </a:lnTo>
                  <a:lnTo>
                    <a:pt x="43" y="465"/>
                  </a:lnTo>
                  <a:lnTo>
                    <a:pt x="68" y="473"/>
                  </a:lnTo>
                  <a:lnTo>
                    <a:pt x="86" y="483"/>
                  </a:lnTo>
                  <a:lnTo>
                    <a:pt x="102" y="497"/>
                  </a:lnTo>
                  <a:lnTo>
                    <a:pt x="117" y="511"/>
                  </a:lnTo>
                  <a:lnTo>
                    <a:pt x="123" y="515"/>
                  </a:lnTo>
                  <a:lnTo>
                    <a:pt x="141" y="527"/>
                  </a:lnTo>
                  <a:lnTo>
                    <a:pt x="155" y="536"/>
                  </a:lnTo>
                  <a:lnTo>
                    <a:pt x="163" y="539"/>
                  </a:lnTo>
                  <a:lnTo>
                    <a:pt x="165" y="533"/>
                  </a:lnTo>
                  <a:lnTo>
                    <a:pt x="170" y="535"/>
                  </a:lnTo>
                  <a:lnTo>
                    <a:pt x="176" y="538"/>
                  </a:lnTo>
                  <a:lnTo>
                    <a:pt x="180" y="543"/>
                  </a:lnTo>
                  <a:lnTo>
                    <a:pt x="185" y="543"/>
                  </a:lnTo>
                  <a:lnTo>
                    <a:pt x="192" y="545"/>
                  </a:lnTo>
                  <a:lnTo>
                    <a:pt x="197" y="553"/>
                  </a:lnTo>
                  <a:lnTo>
                    <a:pt x="199" y="563"/>
                  </a:lnTo>
                  <a:lnTo>
                    <a:pt x="209" y="561"/>
                  </a:lnTo>
                  <a:lnTo>
                    <a:pt x="217" y="565"/>
                  </a:lnTo>
                  <a:lnTo>
                    <a:pt x="220" y="571"/>
                  </a:lnTo>
                  <a:lnTo>
                    <a:pt x="214" y="581"/>
                  </a:lnTo>
                  <a:lnTo>
                    <a:pt x="212" y="587"/>
                  </a:lnTo>
                  <a:lnTo>
                    <a:pt x="220" y="611"/>
                  </a:lnTo>
                  <a:lnTo>
                    <a:pt x="226" y="621"/>
                  </a:lnTo>
                  <a:lnTo>
                    <a:pt x="239" y="639"/>
                  </a:lnTo>
                  <a:lnTo>
                    <a:pt x="253" y="651"/>
                  </a:lnTo>
                  <a:lnTo>
                    <a:pt x="266" y="655"/>
                  </a:lnTo>
                  <a:lnTo>
                    <a:pt x="272" y="662"/>
                  </a:lnTo>
                  <a:lnTo>
                    <a:pt x="272" y="688"/>
                  </a:lnTo>
                  <a:lnTo>
                    <a:pt x="276" y="715"/>
                  </a:lnTo>
                  <a:lnTo>
                    <a:pt x="284" y="745"/>
                  </a:lnTo>
                  <a:lnTo>
                    <a:pt x="290" y="763"/>
                  </a:lnTo>
                  <a:lnTo>
                    <a:pt x="292" y="765"/>
                  </a:lnTo>
                  <a:lnTo>
                    <a:pt x="301" y="793"/>
                  </a:lnTo>
                  <a:lnTo>
                    <a:pt x="311" y="814"/>
                  </a:lnTo>
                  <a:lnTo>
                    <a:pt x="328" y="827"/>
                  </a:lnTo>
                  <a:lnTo>
                    <a:pt x="343" y="833"/>
                  </a:lnTo>
                  <a:lnTo>
                    <a:pt x="353" y="851"/>
                  </a:lnTo>
                  <a:lnTo>
                    <a:pt x="361" y="868"/>
                  </a:lnTo>
                  <a:lnTo>
                    <a:pt x="362" y="891"/>
                  </a:lnTo>
                  <a:lnTo>
                    <a:pt x="368" y="904"/>
                  </a:lnTo>
                  <a:lnTo>
                    <a:pt x="379" y="912"/>
                  </a:lnTo>
                  <a:lnTo>
                    <a:pt x="382" y="928"/>
                  </a:lnTo>
                  <a:lnTo>
                    <a:pt x="386" y="950"/>
                  </a:lnTo>
                  <a:lnTo>
                    <a:pt x="403" y="955"/>
                  </a:lnTo>
                  <a:lnTo>
                    <a:pt x="410" y="966"/>
                  </a:lnTo>
                  <a:lnTo>
                    <a:pt x="413" y="980"/>
                  </a:lnTo>
                  <a:lnTo>
                    <a:pt x="428" y="996"/>
                  </a:lnTo>
                  <a:lnTo>
                    <a:pt x="442" y="1002"/>
                  </a:lnTo>
                  <a:lnTo>
                    <a:pt x="462" y="1005"/>
                  </a:lnTo>
                  <a:lnTo>
                    <a:pt x="473" y="998"/>
                  </a:lnTo>
                  <a:lnTo>
                    <a:pt x="484" y="996"/>
                  </a:lnTo>
                  <a:close/>
                </a:path>
              </a:pathLst>
            </a:custGeom>
            <a:solidFill>
              <a:srgbClr val="CCFFCC">
                <a:alpha val="50195"/>
              </a:srgbClr>
            </a:solidFill>
            <a:ln w="9525">
              <a:solidFill>
                <a:srgbClr val="000000"/>
              </a:solidFill>
              <a:round/>
              <a:headEnd/>
              <a:tailEnd/>
            </a:ln>
          </p:spPr>
          <p:txBody>
            <a:bodyPr/>
            <a:lstStyle/>
            <a:p>
              <a:endParaRPr lang="es-MX"/>
            </a:p>
          </p:txBody>
        </p:sp>
        <p:sp>
          <p:nvSpPr>
            <p:cNvPr id="11292" name="Freeform 20"/>
            <p:cNvSpPr>
              <a:spLocks noChangeAspect="1"/>
            </p:cNvSpPr>
            <p:nvPr/>
          </p:nvSpPr>
          <p:spPr bwMode="auto">
            <a:xfrm>
              <a:off x="3805" y="953"/>
              <a:ext cx="23" cy="25"/>
            </a:xfrm>
            <a:custGeom>
              <a:avLst/>
              <a:gdLst>
                <a:gd name="T0" fmla="*/ 36 w 42"/>
                <a:gd name="T1" fmla="*/ 46 h 53"/>
                <a:gd name="T2" fmla="*/ 33 w 42"/>
                <a:gd name="T3" fmla="*/ 48 h 53"/>
                <a:gd name="T4" fmla="*/ 25 w 42"/>
                <a:gd name="T5" fmla="*/ 52 h 53"/>
                <a:gd name="T6" fmla="*/ 19 w 42"/>
                <a:gd name="T7" fmla="*/ 53 h 53"/>
                <a:gd name="T8" fmla="*/ 14 w 42"/>
                <a:gd name="T9" fmla="*/ 50 h 53"/>
                <a:gd name="T10" fmla="*/ 8 w 42"/>
                <a:gd name="T11" fmla="*/ 42 h 53"/>
                <a:gd name="T12" fmla="*/ 4 w 42"/>
                <a:gd name="T13" fmla="*/ 30 h 53"/>
                <a:gd name="T14" fmla="*/ 2 w 42"/>
                <a:gd name="T15" fmla="*/ 25 h 53"/>
                <a:gd name="T16" fmla="*/ 0 w 42"/>
                <a:gd name="T17" fmla="*/ 14 h 53"/>
                <a:gd name="T18" fmla="*/ 1 w 42"/>
                <a:gd name="T19" fmla="*/ 8 h 53"/>
                <a:gd name="T20" fmla="*/ 8 w 42"/>
                <a:gd name="T21" fmla="*/ 5 h 53"/>
                <a:gd name="T22" fmla="*/ 15 w 42"/>
                <a:gd name="T23" fmla="*/ 0 h 53"/>
                <a:gd name="T24" fmla="*/ 21 w 42"/>
                <a:gd name="T25" fmla="*/ 0 h 53"/>
                <a:gd name="T26" fmla="*/ 27 w 42"/>
                <a:gd name="T27" fmla="*/ 4 h 53"/>
                <a:gd name="T28" fmla="*/ 32 w 42"/>
                <a:gd name="T29" fmla="*/ 11 h 53"/>
                <a:gd name="T30" fmla="*/ 34 w 42"/>
                <a:gd name="T31" fmla="*/ 18 h 53"/>
                <a:gd name="T32" fmla="*/ 38 w 42"/>
                <a:gd name="T33" fmla="*/ 23 h 53"/>
                <a:gd name="T34" fmla="*/ 39 w 42"/>
                <a:gd name="T35" fmla="*/ 29 h 53"/>
                <a:gd name="T36" fmla="*/ 42 w 42"/>
                <a:gd name="T37" fmla="*/ 36 h 53"/>
                <a:gd name="T38" fmla="*/ 42 w 42"/>
                <a:gd name="T39" fmla="*/ 40 h 53"/>
                <a:gd name="T40" fmla="*/ 39 w 42"/>
                <a:gd name="T41" fmla="*/ 42 h 53"/>
                <a:gd name="T42" fmla="*/ 36 w 42"/>
                <a:gd name="T43" fmla="*/ 46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53"/>
                <a:gd name="T68" fmla="*/ 42 w 42"/>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53">
                  <a:moveTo>
                    <a:pt x="36" y="46"/>
                  </a:moveTo>
                  <a:lnTo>
                    <a:pt x="33" y="48"/>
                  </a:lnTo>
                  <a:lnTo>
                    <a:pt x="25" y="52"/>
                  </a:lnTo>
                  <a:lnTo>
                    <a:pt x="19" y="53"/>
                  </a:lnTo>
                  <a:lnTo>
                    <a:pt x="14" y="50"/>
                  </a:lnTo>
                  <a:lnTo>
                    <a:pt x="8" y="42"/>
                  </a:lnTo>
                  <a:lnTo>
                    <a:pt x="4" y="30"/>
                  </a:lnTo>
                  <a:lnTo>
                    <a:pt x="2" y="25"/>
                  </a:lnTo>
                  <a:lnTo>
                    <a:pt x="0" y="14"/>
                  </a:lnTo>
                  <a:lnTo>
                    <a:pt x="1" y="8"/>
                  </a:lnTo>
                  <a:lnTo>
                    <a:pt x="8" y="5"/>
                  </a:lnTo>
                  <a:lnTo>
                    <a:pt x="15" y="0"/>
                  </a:lnTo>
                  <a:lnTo>
                    <a:pt x="21" y="0"/>
                  </a:lnTo>
                  <a:lnTo>
                    <a:pt x="27" y="4"/>
                  </a:lnTo>
                  <a:lnTo>
                    <a:pt x="32" y="11"/>
                  </a:lnTo>
                  <a:lnTo>
                    <a:pt x="34" y="18"/>
                  </a:lnTo>
                  <a:lnTo>
                    <a:pt x="38" y="23"/>
                  </a:lnTo>
                  <a:lnTo>
                    <a:pt x="39" y="29"/>
                  </a:lnTo>
                  <a:lnTo>
                    <a:pt x="42" y="36"/>
                  </a:lnTo>
                  <a:lnTo>
                    <a:pt x="42" y="40"/>
                  </a:lnTo>
                  <a:lnTo>
                    <a:pt x="39" y="42"/>
                  </a:lnTo>
                  <a:lnTo>
                    <a:pt x="36" y="46"/>
                  </a:lnTo>
                  <a:close/>
                </a:path>
              </a:pathLst>
            </a:custGeom>
            <a:noFill/>
            <a:ln w="9525">
              <a:solidFill>
                <a:srgbClr val="000000"/>
              </a:solidFill>
              <a:round/>
              <a:headEnd/>
              <a:tailEnd/>
            </a:ln>
          </p:spPr>
          <p:txBody>
            <a:bodyPr/>
            <a:lstStyle/>
            <a:p>
              <a:endParaRPr lang="es-MX"/>
            </a:p>
          </p:txBody>
        </p:sp>
        <p:sp>
          <p:nvSpPr>
            <p:cNvPr id="11293" name="Freeform 21"/>
            <p:cNvSpPr>
              <a:spLocks noChangeAspect="1"/>
            </p:cNvSpPr>
            <p:nvPr/>
          </p:nvSpPr>
          <p:spPr bwMode="auto">
            <a:xfrm>
              <a:off x="3799" y="944"/>
              <a:ext cx="18" cy="7"/>
            </a:xfrm>
            <a:custGeom>
              <a:avLst/>
              <a:gdLst>
                <a:gd name="T0" fmla="*/ 0 w 30"/>
                <a:gd name="T1" fmla="*/ 6 h 13"/>
                <a:gd name="T2" fmla="*/ 1 w 30"/>
                <a:gd name="T3" fmla="*/ 10 h 13"/>
                <a:gd name="T4" fmla="*/ 5 w 30"/>
                <a:gd name="T5" fmla="*/ 11 h 13"/>
                <a:gd name="T6" fmla="*/ 7 w 30"/>
                <a:gd name="T7" fmla="*/ 12 h 13"/>
                <a:gd name="T8" fmla="*/ 8 w 30"/>
                <a:gd name="T9" fmla="*/ 12 h 13"/>
                <a:gd name="T10" fmla="*/ 12 w 30"/>
                <a:gd name="T11" fmla="*/ 13 h 13"/>
                <a:gd name="T12" fmla="*/ 18 w 30"/>
                <a:gd name="T13" fmla="*/ 13 h 13"/>
                <a:gd name="T14" fmla="*/ 23 w 30"/>
                <a:gd name="T15" fmla="*/ 13 h 13"/>
                <a:gd name="T16" fmla="*/ 27 w 30"/>
                <a:gd name="T17" fmla="*/ 11 h 13"/>
                <a:gd name="T18" fmla="*/ 30 w 30"/>
                <a:gd name="T19" fmla="*/ 7 h 13"/>
                <a:gd name="T20" fmla="*/ 26 w 30"/>
                <a:gd name="T21" fmla="*/ 4 h 13"/>
                <a:gd name="T22" fmla="*/ 21 w 30"/>
                <a:gd name="T23" fmla="*/ 1 h 13"/>
                <a:gd name="T24" fmla="*/ 13 w 30"/>
                <a:gd name="T25" fmla="*/ 0 h 13"/>
                <a:gd name="T26" fmla="*/ 9 w 30"/>
                <a:gd name="T27" fmla="*/ 1 h 13"/>
                <a:gd name="T28" fmla="*/ 3 w 30"/>
                <a:gd name="T29" fmla="*/ 4 h 13"/>
                <a:gd name="T30" fmla="*/ 0 w 30"/>
                <a:gd name="T31" fmla="*/ 6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13"/>
                <a:gd name="T50" fmla="*/ 30 w 30"/>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13">
                  <a:moveTo>
                    <a:pt x="0" y="6"/>
                  </a:moveTo>
                  <a:lnTo>
                    <a:pt x="1" y="10"/>
                  </a:lnTo>
                  <a:lnTo>
                    <a:pt x="5" y="11"/>
                  </a:lnTo>
                  <a:lnTo>
                    <a:pt x="7" y="12"/>
                  </a:lnTo>
                  <a:lnTo>
                    <a:pt x="8" y="12"/>
                  </a:lnTo>
                  <a:lnTo>
                    <a:pt x="12" y="13"/>
                  </a:lnTo>
                  <a:lnTo>
                    <a:pt x="18" y="13"/>
                  </a:lnTo>
                  <a:lnTo>
                    <a:pt x="23" y="13"/>
                  </a:lnTo>
                  <a:lnTo>
                    <a:pt x="27" y="11"/>
                  </a:lnTo>
                  <a:lnTo>
                    <a:pt x="30" y="7"/>
                  </a:lnTo>
                  <a:lnTo>
                    <a:pt x="26" y="4"/>
                  </a:lnTo>
                  <a:lnTo>
                    <a:pt x="21" y="1"/>
                  </a:lnTo>
                  <a:lnTo>
                    <a:pt x="13" y="0"/>
                  </a:lnTo>
                  <a:lnTo>
                    <a:pt x="9" y="1"/>
                  </a:lnTo>
                  <a:lnTo>
                    <a:pt x="3" y="4"/>
                  </a:lnTo>
                  <a:lnTo>
                    <a:pt x="0" y="6"/>
                  </a:lnTo>
                  <a:close/>
                </a:path>
              </a:pathLst>
            </a:custGeom>
            <a:noFill/>
            <a:ln w="9525">
              <a:solidFill>
                <a:srgbClr val="000000"/>
              </a:solidFill>
              <a:round/>
              <a:headEnd/>
              <a:tailEnd/>
            </a:ln>
          </p:spPr>
          <p:txBody>
            <a:bodyPr/>
            <a:lstStyle/>
            <a:p>
              <a:endParaRPr lang="es-MX"/>
            </a:p>
          </p:txBody>
        </p:sp>
        <p:sp>
          <p:nvSpPr>
            <p:cNvPr id="11294" name="Freeform 22"/>
            <p:cNvSpPr>
              <a:spLocks noChangeAspect="1"/>
            </p:cNvSpPr>
            <p:nvPr/>
          </p:nvSpPr>
          <p:spPr bwMode="auto">
            <a:xfrm>
              <a:off x="3831" y="972"/>
              <a:ext cx="7" cy="8"/>
            </a:xfrm>
            <a:custGeom>
              <a:avLst/>
              <a:gdLst>
                <a:gd name="T0" fmla="*/ 0 w 9"/>
                <a:gd name="T1" fmla="*/ 7 h 14"/>
                <a:gd name="T2" fmla="*/ 0 w 9"/>
                <a:gd name="T3" fmla="*/ 10 h 14"/>
                <a:gd name="T4" fmla="*/ 2 w 9"/>
                <a:gd name="T5" fmla="*/ 12 h 14"/>
                <a:gd name="T6" fmla="*/ 5 w 9"/>
                <a:gd name="T7" fmla="*/ 14 h 14"/>
                <a:gd name="T8" fmla="*/ 8 w 9"/>
                <a:gd name="T9" fmla="*/ 13 h 14"/>
                <a:gd name="T10" fmla="*/ 9 w 9"/>
                <a:gd name="T11" fmla="*/ 11 h 14"/>
                <a:gd name="T12" fmla="*/ 9 w 9"/>
                <a:gd name="T13" fmla="*/ 6 h 14"/>
                <a:gd name="T14" fmla="*/ 8 w 9"/>
                <a:gd name="T15" fmla="*/ 4 h 14"/>
                <a:gd name="T16" fmla="*/ 2 w 9"/>
                <a:gd name="T17" fmla="*/ 0 h 14"/>
                <a:gd name="T18" fmla="*/ 1 w 9"/>
                <a:gd name="T19" fmla="*/ 1 h 14"/>
                <a:gd name="T20" fmla="*/ 0 w 9"/>
                <a:gd name="T21" fmla="*/ 2 h 14"/>
                <a:gd name="T22" fmla="*/ 0 w 9"/>
                <a:gd name="T23" fmla="*/ 6 h 14"/>
                <a:gd name="T24" fmla="*/ 0 w 9"/>
                <a:gd name="T25" fmla="*/ 7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14"/>
                <a:gd name="T41" fmla="*/ 9 w 9"/>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14">
                  <a:moveTo>
                    <a:pt x="0" y="7"/>
                  </a:moveTo>
                  <a:lnTo>
                    <a:pt x="0" y="10"/>
                  </a:lnTo>
                  <a:lnTo>
                    <a:pt x="2" y="12"/>
                  </a:lnTo>
                  <a:lnTo>
                    <a:pt x="5" y="14"/>
                  </a:lnTo>
                  <a:lnTo>
                    <a:pt x="8" y="13"/>
                  </a:lnTo>
                  <a:lnTo>
                    <a:pt x="9" y="11"/>
                  </a:lnTo>
                  <a:lnTo>
                    <a:pt x="9" y="6"/>
                  </a:lnTo>
                  <a:lnTo>
                    <a:pt x="8" y="4"/>
                  </a:lnTo>
                  <a:lnTo>
                    <a:pt x="2" y="0"/>
                  </a:lnTo>
                  <a:lnTo>
                    <a:pt x="1" y="1"/>
                  </a:lnTo>
                  <a:lnTo>
                    <a:pt x="0" y="2"/>
                  </a:lnTo>
                  <a:lnTo>
                    <a:pt x="0" y="6"/>
                  </a:lnTo>
                  <a:lnTo>
                    <a:pt x="0" y="7"/>
                  </a:lnTo>
                  <a:close/>
                </a:path>
              </a:pathLst>
            </a:custGeom>
            <a:noFill/>
            <a:ln w="9525">
              <a:solidFill>
                <a:srgbClr val="000000"/>
              </a:solidFill>
              <a:round/>
              <a:headEnd/>
              <a:tailEnd/>
            </a:ln>
          </p:spPr>
          <p:txBody>
            <a:bodyPr/>
            <a:lstStyle/>
            <a:p>
              <a:endParaRPr lang="es-MX"/>
            </a:p>
          </p:txBody>
        </p:sp>
        <p:sp>
          <p:nvSpPr>
            <p:cNvPr id="11295" name="Freeform 23"/>
            <p:cNvSpPr>
              <a:spLocks noChangeAspect="1"/>
            </p:cNvSpPr>
            <p:nvPr/>
          </p:nvSpPr>
          <p:spPr bwMode="auto">
            <a:xfrm>
              <a:off x="3004" y="915"/>
              <a:ext cx="1230" cy="1078"/>
            </a:xfrm>
            <a:custGeom>
              <a:avLst/>
              <a:gdLst>
                <a:gd name="T0" fmla="*/ 204 w 2253"/>
                <a:gd name="T1" fmla="*/ 1922 h 2237"/>
                <a:gd name="T2" fmla="*/ 253 w 2253"/>
                <a:gd name="T3" fmla="*/ 2063 h 2237"/>
                <a:gd name="T4" fmla="*/ 363 w 2253"/>
                <a:gd name="T5" fmla="*/ 2152 h 2237"/>
                <a:gd name="T6" fmla="*/ 1542 w 2253"/>
                <a:gd name="T7" fmla="*/ 2217 h 2237"/>
                <a:gd name="T8" fmla="*/ 1636 w 2253"/>
                <a:gd name="T9" fmla="*/ 2068 h 2237"/>
                <a:gd name="T10" fmla="*/ 1698 w 2253"/>
                <a:gd name="T11" fmla="*/ 1876 h 2237"/>
                <a:gd name="T12" fmla="*/ 1706 w 2253"/>
                <a:gd name="T13" fmla="*/ 1716 h 2237"/>
                <a:gd name="T14" fmla="*/ 1840 w 2253"/>
                <a:gd name="T15" fmla="*/ 1619 h 2237"/>
                <a:gd name="T16" fmla="*/ 1866 w 2253"/>
                <a:gd name="T17" fmla="*/ 1509 h 2237"/>
                <a:gd name="T18" fmla="*/ 1790 w 2253"/>
                <a:gd name="T19" fmla="*/ 1449 h 2237"/>
                <a:gd name="T20" fmla="*/ 1908 w 2253"/>
                <a:gd name="T21" fmla="*/ 1324 h 2237"/>
                <a:gd name="T22" fmla="*/ 2029 w 2253"/>
                <a:gd name="T23" fmla="*/ 1206 h 2237"/>
                <a:gd name="T24" fmla="*/ 2137 w 2253"/>
                <a:gd name="T25" fmla="*/ 1031 h 2237"/>
                <a:gd name="T26" fmla="*/ 2183 w 2253"/>
                <a:gd name="T27" fmla="*/ 919 h 2237"/>
                <a:gd name="T28" fmla="*/ 2211 w 2253"/>
                <a:gd name="T29" fmla="*/ 784 h 2237"/>
                <a:gd name="T30" fmla="*/ 2250 w 2253"/>
                <a:gd name="T31" fmla="*/ 666 h 2237"/>
                <a:gd name="T32" fmla="*/ 2226 w 2253"/>
                <a:gd name="T33" fmla="*/ 648 h 2237"/>
                <a:gd name="T34" fmla="*/ 2166 w 2253"/>
                <a:gd name="T35" fmla="*/ 648 h 2237"/>
                <a:gd name="T36" fmla="*/ 2147 w 2253"/>
                <a:gd name="T37" fmla="*/ 624 h 2237"/>
                <a:gd name="T38" fmla="*/ 2122 w 2253"/>
                <a:gd name="T39" fmla="*/ 592 h 2237"/>
                <a:gd name="T40" fmla="*/ 2099 w 2253"/>
                <a:gd name="T41" fmla="*/ 615 h 2237"/>
                <a:gd name="T42" fmla="*/ 2077 w 2253"/>
                <a:gd name="T43" fmla="*/ 598 h 2237"/>
                <a:gd name="T44" fmla="*/ 2058 w 2253"/>
                <a:gd name="T45" fmla="*/ 599 h 2237"/>
                <a:gd name="T46" fmla="*/ 2026 w 2253"/>
                <a:gd name="T47" fmla="*/ 577 h 2237"/>
                <a:gd name="T48" fmla="*/ 2019 w 2253"/>
                <a:gd name="T49" fmla="*/ 615 h 2237"/>
                <a:gd name="T50" fmla="*/ 1980 w 2253"/>
                <a:gd name="T51" fmla="*/ 577 h 2237"/>
                <a:gd name="T52" fmla="*/ 1950 w 2253"/>
                <a:gd name="T53" fmla="*/ 575 h 2237"/>
                <a:gd name="T54" fmla="*/ 1894 w 2253"/>
                <a:gd name="T55" fmla="*/ 600 h 2237"/>
                <a:gd name="T56" fmla="*/ 1844 w 2253"/>
                <a:gd name="T57" fmla="*/ 687 h 2237"/>
                <a:gd name="T58" fmla="*/ 1754 w 2253"/>
                <a:gd name="T59" fmla="*/ 780 h 2237"/>
                <a:gd name="T60" fmla="*/ 1679 w 2253"/>
                <a:gd name="T61" fmla="*/ 825 h 2237"/>
                <a:gd name="T62" fmla="*/ 1645 w 2253"/>
                <a:gd name="T63" fmla="*/ 793 h 2237"/>
                <a:gd name="T64" fmla="*/ 1586 w 2253"/>
                <a:gd name="T65" fmla="*/ 819 h 2237"/>
                <a:gd name="T66" fmla="*/ 1495 w 2253"/>
                <a:gd name="T67" fmla="*/ 832 h 2237"/>
                <a:gd name="T68" fmla="*/ 1432 w 2253"/>
                <a:gd name="T69" fmla="*/ 767 h 2237"/>
                <a:gd name="T70" fmla="*/ 1408 w 2253"/>
                <a:gd name="T71" fmla="*/ 708 h 2237"/>
                <a:gd name="T72" fmla="*/ 1346 w 2253"/>
                <a:gd name="T73" fmla="*/ 683 h 2237"/>
                <a:gd name="T74" fmla="*/ 1231 w 2253"/>
                <a:gd name="T75" fmla="*/ 751 h 2237"/>
                <a:gd name="T76" fmla="*/ 1174 w 2253"/>
                <a:gd name="T77" fmla="*/ 726 h 2237"/>
                <a:gd name="T78" fmla="*/ 1226 w 2253"/>
                <a:gd name="T79" fmla="*/ 683 h 2237"/>
                <a:gd name="T80" fmla="*/ 1141 w 2253"/>
                <a:gd name="T81" fmla="*/ 634 h 2237"/>
                <a:gd name="T82" fmla="*/ 1066 w 2253"/>
                <a:gd name="T83" fmla="*/ 506 h 2237"/>
                <a:gd name="T84" fmla="*/ 1004 w 2253"/>
                <a:gd name="T85" fmla="*/ 334 h 2237"/>
                <a:gd name="T86" fmla="*/ 947 w 2253"/>
                <a:gd name="T87" fmla="*/ 240 h 2237"/>
                <a:gd name="T88" fmla="*/ 901 w 2253"/>
                <a:gd name="T89" fmla="*/ 218 h 2237"/>
                <a:gd name="T90" fmla="*/ 762 w 2253"/>
                <a:gd name="T91" fmla="*/ 143 h 2237"/>
                <a:gd name="T92" fmla="*/ 707 w 2253"/>
                <a:gd name="T93" fmla="*/ 22 h 2237"/>
                <a:gd name="T94" fmla="*/ 557 w 2253"/>
                <a:gd name="T95" fmla="*/ 31 h 2237"/>
                <a:gd name="T96" fmla="*/ 500 w 2253"/>
                <a:gd name="T97" fmla="*/ 65 h 2237"/>
                <a:gd name="T98" fmla="*/ 438 w 2253"/>
                <a:gd name="T99" fmla="*/ 115 h 2237"/>
                <a:gd name="T100" fmla="*/ 308 w 2253"/>
                <a:gd name="T101" fmla="*/ 108 h 2237"/>
                <a:gd name="T102" fmla="*/ 176 w 2253"/>
                <a:gd name="T103" fmla="*/ 168 h 2237"/>
                <a:gd name="T104" fmla="*/ 75 w 2253"/>
                <a:gd name="T105" fmla="*/ 226 h 2237"/>
                <a:gd name="T106" fmla="*/ 38 w 2253"/>
                <a:gd name="T107" fmla="*/ 573 h 2237"/>
                <a:gd name="T108" fmla="*/ 92 w 2253"/>
                <a:gd name="T109" fmla="*/ 639 h 2237"/>
                <a:gd name="T110" fmla="*/ 150 w 2253"/>
                <a:gd name="T111" fmla="*/ 731 h 2237"/>
                <a:gd name="T112" fmla="*/ 281 w 2253"/>
                <a:gd name="T113" fmla="*/ 755 h 2237"/>
                <a:gd name="T114" fmla="*/ 396 w 2253"/>
                <a:gd name="T115" fmla="*/ 827 h 2237"/>
                <a:gd name="T116" fmla="*/ 500 w 2253"/>
                <a:gd name="T117" fmla="*/ 816 h 2237"/>
                <a:gd name="T118" fmla="*/ 425 w 2253"/>
                <a:gd name="T119" fmla="*/ 973 h 2237"/>
                <a:gd name="T120" fmla="*/ 103 w 2253"/>
                <a:gd name="T121" fmla="*/ 1656 h 22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53"/>
                <a:gd name="T184" fmla="*/ 0 h 2237"/>
                <a:gd name="T185" fmla="*/ 2253 w 2253"/>
                <a:gd name="T186" fmla="*/ 2237 h 22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53" h="2237">
                  <a:moveTo>
                    <a:pt x="141" y="1787"/>
                  </a:moveTo>
                  <a:lnTo>
                    <a:pt x="146" y="1792"/>
                  </a:lnTo>
                  <a:lnTo>
                    <a:pt x="153" y="1802"/>
                  </a:lnTo>
                  <a:lnTo>
                    <a:pt x="164" y="1818"/>
                  </a:lnTo>
                  <a:lnTo>
                    <a:pt x="174" y="1840"/>
                  </a:lnTo>
                  <a:lnTo>
                    <a:pt x="183" y="1863"/>
                  </a:lnTo>
                  <a:lnTo>
                    <a:pt x="193" y="1892"/>
                  </a:lnTo>
                  <a:lnTo>
                    <a:pt x="200" y="1911"/>
                  </a:lnTo>
                  <a:lnTo>
                    <a:pt x="204" y="1922"/>
                  </a:lnTo>
                  <a:lnTo>
                    <a:pt x="212" y="1937"/>
                  </a:lnTo>
                  <a:lnTo>
                    <a:pt x="222" y="1949"/>
                  </a:lnTo>
                  <a:lnTo>
                    <a:pt x="227" y="1963"/>
                  </a:lnTo>
                  <a:lnTo>
                    <a:pt x="225" y="1987"/>
                  </a:lnTo>
                  <a:lnTo>
                    <a:pt x="227" y="2007"/>
                  </a:lnTo>
                  <a:lnTo>
                    <a:pt x="227" y="2026"/>
                  </a:lnTo>
                  <a:lnTo>
                    <a:pt x="236" y="2053"/>
                  </a:lnTo>
                  <a:lnTo>
                    <a:pt x="235" y="2054"/>
                  </a:lnTo>
                  <a:lnTo>
                    <a:pt x="253" y="2063"/>
                  </a:lnTo>
                  <a:lnTo>
                    <a:pt x="266" y="2075"/>
                  </a:lnTo>
                  <a:lnTo>
                    <a:pt x="281" y="2084"/>
                  </a:lnTo>
                  <a:lnTo>
                    <a:pt x="299" y="2093"/>
                  </a:lnTo>
                  <a:lnTo>
                    <a:pt x="317" y="2108"/>
                  </a:lnTo>
                  <a:lnTo>
                    <a:pt x="324" y="2126"/>
                  </a:lnTo>
                  <a:lnTo>
                    <a:pt x="330" y="2143"/>
                  </a:lnTo>
                  <a:lnTo>
                    <a:pt x="345" y="2147"/>
                  </a:lnTo>
                  <a:lnTo>
                    <a:pt x="361" y="2150"/>
                  </a:lnTo>
                  <a:lnTo>
                    <a:pt x="363" y="2152"/>
                  </a:lnTo>
                  <a:lnTo>
                    <a:pt x="371" y="2162"/>
                  </a:lnTo>
                  <a:lnTo>
                    <a:pt x="381" y="2170"/>
                  </a:lnTo>
                  <a:lnTo>
                    <a:pt x="397" y="2174"/>
                  </a:lnTo>
                  <a:lnTo>
                    <a:pt x="407" y="2173"/>
                  </a:lnTo>
                  <a:lnTo>
                    <a:pt x="417" y="2174"/>
                  </a:lnTo>
                  <a:lnTo>
                    <a:pt x="731" y="2193"/>
                  </a:lnTo>
                  <a:lnTo>
                    <a:pt x="1277" y="2225"/>
                  </a:lnTo>
                  <a:lnTo>
                    <a:pt x="1546" y="2237"/>
                  </a:lnTo>
                  <a:lnTo>
                    <a:pt x="1542" y="2217"/>
                  </a:lnTo>
                  <a:lnTo>
                    <a:pt x="1544" y="2198"/>
                  </a:lnTo>
                  <a:lnTo>
                    <a:pt x="1550" y="2168"/>
                  </a:lnTo>
                  <a:lnTo>
                    <a:pt x="1558" y="2150"/>
                  </a:lnTo>
                  <a:lnTo>
                    <a:pt x="1568" y="2137"/>
                  </a:lnTo>
                  <a:lnTo>
                    <a:pt x="1584" y="2117"/>
                  </a:lnTo>
                  <a:lnTo>
                    <a:pt x="1592" y="2102"/>
                  </a:lnTo>
                  <a:lnTo>
                    <a:pt x="1602" y="2089"/>
                  </a:lnTo>
                  <a:lnTo>
                    <a:pt x="1618" y="2078"/>
                  </a:lnTo>
                  <a:lnTo>
                    <a:pt x="1636" y="2068"/>
                  </a:lnTo>
                  <a:lnTo>
                    <a:pt x="1652" y="2042"/>
                  </a:lnTo>
                  <a:lnTo>
                    <a:pt x="1667" y="2014"/>
                  </a:lnTo>
                  <a:lnTo>
                    <a:pt x="1674" y="1997"/>
                  </a:lnTo>
                  <a:lnTo>
                    <a:pt x="1687" y="1977"/>
                  </a:lnTo>
                  <a:lnTo>
                    <a:pt x="1697" y="1954"/>
                  </a:lnTo>
                  <a:lnTo>
                    <a:pt x="1700" y="1942"/>
                  </a:lnTo>
                  <a:lnTo>
                    <a:pt x="1703" y="1912"/>
                  </a:lnTo>
                  <a:lnTo>
                    <a:pt x="1702" y="1884"/>
                  </a:lnTo>
                  <a:lnTo>
                    <a:pt x="1698" y="1876"/>
                  </a:lnTo>
                  <a:lnTo>
                    <a:pt x="1685" y="1868"/>
                  </a:lnTo>
                  <a:lnTo>
                    <a:pt x="1675" y="1858"/>
                  </a:lnTo>
                  <a:lnTo>
                    <a:pt x="1668" y="1841"/>
                  </a:lnTo>
                  <a:lnTo>
                    <a:pt x="1674" y="1820"/>
                  </a:lnTo>
                  <a:lnTo>
                    <a:pt x="1688" y="1799"/>
                  </a:lnTo>
                  <a:lnTo>
                    <a:pt x="1700" y="1780"/>
                  </a:lnTo>
                  <a:lnTo>
                    <a:pt x="1700" y="1755"/>
                  </a:lnTo>
                  <a:lnTo>
                    <a:pt x="1699" y="1736"/>
                  </a:lnTo>
                  <a:lnTo>
                    <a:pt x="1706" y="1716"/>
                  </a:lnTo>
                  <a:lnTo>
                    <a:pt x="1717" y="1709"/>
                  </a:lnTo>
                  <a:lnTo>
                    <a:pt x="1746" y="1696"/>
                  </a:lnTo>
                  <a:lnTo>
                    <a:pt x="1771" y="1686"/>
                  </a:lnTo>
                  <a:lnTo>
                    <a:pt x="1789" y="1678"/>
                  </a:lnTo>
                  <a:lnTo>
                    <a:pt x="1798" y="1654"/>
                  </a:lnTo>
                  <a:lnTo>
                    <a:pt x="1807" y="1634"/>
                  </a:lnTo>
                  <a:lnTo>
                    <a:pt x="1820" y="1625"/>
                  </a:lnTo>
                  <a:lnTo>
                    <a:pt x="1834" y="1623"/>
                  </a:lnTo>
                  <a:lnTo>
                    <a:pt x="1840" y="1619"/>
                  </a:lnTo>
                  <a:lnTo>
                    <a:pt x="1837" y="1606"/>
                  </a:lnTo>
                  <a:lnTo>
                    <a:pt x="1840" y="1590"/>
                  </a:lnTo>
                  <a:lnTo>
                    <a:pt x="1849" y="1581"/>
                  </a:lnTo>
                  <a:lnTo>
                    <a:pt x="1856" y="1570"/>
                  </a:lnTo>
                  <a:lnTo>
                    <a:pt x="1854" y="1556"/>
                  </a:lnTo>
                  <a:lnTo>
                    <a:pt x="1861" y="1545"/>
                  </a:lnTo>
                  <a:lnTo>
                    <a:pt x="1862" y="1533"/>
                  </a:lnTo>
                  <a:lnTo>
                    <a:pt x="1859" y="1518"/>
                  </a:lnTo>
                  <a:lnTo>
                    <a:pt x="1866" y="1509"/>
                  </a:lnTo>
                  <a:lnTo>
                    <a:pt x="1877" y="1502"/>
                  </a:lnTo>
                  <a:lnTo>
                    <a:pt x="1883" y="1490"/>
                  </a:lnTo>
                  <a:lnTo>
                    <a:pt x="1871" y="1482"/>
                  </a:lnTo>
                  <a:lnTo>
                    <a:pt x="1859" y="1472"/>
                  </a:lnTo>
                  <a:lnTo>
                    <a:pt x="1847" y="1460"/>
                  </a:lnTo>
                  <a:lnTo>
                    <a:pt x="1834" y="1455"/>
                  </a:lnTo>
                  <a:lnTo>
                    <a:pt x="1814" y="1455"/>
                  </a:lnTo>
                  <a:lnTo>
                    <a:pt x="1799" y="1452"/>
                  </a:lnTo>
                  <a:lnTo>
                    <a:pt x="1790" y="1449"/>
                  </a:lnTo>
                  <a:lnTo>
                    <a:pt x="1778" y="1442"/>
                  </a:lnTo>
                  <a:lnTo>
                    <a:pt x="1804" y="1409"/>
                  </a:lnTo>
                  <a:lnTo>
                    <a:pt x="1814" y="1402"/>
                  </a:lnTo>
                  <a:lnTo>
                    <a:pt x="1826" y="1391"/>
                  </a:lnTo>
                  <a:lnTo>
                    <a:pt x="1838" y="1383"/>
                  </a:lnTo>
                  <a:lnTo>
                    <a:pt x="1855" y="1370"/>
                  </a:lnTo>
                  <a:lnTo>
                    <a:pt x="1876" y="1354"/>
                  </a:lnTo>
                  <a:lnTo>
                    <a:pt x="1900" y="1332"/>
                  </a:lnTo>
                  <a:lnTo>
                    <a:pt x="1908" y="1324"/>
                  </a:lnTo>
                  <a:lnTo>
                    <a:pt x="1927" y="1308"/>
                  </a:lnTo>
                  <a:lnTo>
                    <a:pt x="1944" y="1295"/>
                  </a:lnTo>
                  <a:lnTo>
                    <a:pt x="1957" y="1289"/>
                  </a:lnTo>
                  <a:lnTo>
                    <a:pt x="1969" y="1292"/>
                  </a:lnTo>
                  <a:lnTo>
                    <a:pt x="1981" y="1286"/>
                  </a:lnTo>
                  <a:lnTo>
                    <a:pt x="1992" y="1270"/>
                  </a:lnTo>
                  <a:lnTo>
                    <a:pt x="2005" y="1249"/>
                  </a:lnTo>
                  <a:lnTo>
                    <a:pt x="2019" y="1231"/>
                  </a:lnTo>
                  <a:lnTo>
                    <a:pt x="2029" y="1206"/>
                  </a:lnTo>
                  <a:lnTo>
                    <a:pt x="2032" y="1200"/>
                  </a:lnTo>
                  <a:lnTo>
                    <a:pt x="2041" y="1189"/>
                  </a:lnTo>
                  <a:lnTo>
                    <a:pt x="2058" y="1170"/>
                  </a:lnTo>
                  <a:lnTo>
                    <a:pt x="2068" y="1151"/>
                  </a:lnTo>
                  <a:lnTo>
                    <a:pt x="2076" y="1126"/>
                  </a:lnTo>
                  <a:lnTo>
                    <a:pt x="2088" y="1101"/>
                  </a:lnTo>
                  <a:lnTo>
                    <a:pt x="2105" y="1079"/>
                  </a:lnTo>
                  <a:lnTo>
                    <a:pt x="2122" y="1059"/>
                  </a:lnTo>
                  <a:lnTo>
                    <a:pt x="2137" y="1031"/>
                  </a:lnTo>
                  <a:lnTo>
                    <a:pt x="2151" y="999"/>
                  </a:lnTo>
                  <a:lnTo>
                    <a:pt x="2158" y="983"/>
                  </a:lnTo>
                  <a:lnTo>
                    <a:pt x="2158" y="971"/>
                  </a:lnTo>
                  <a:lnTo>
                    <a:pt x="2148" y="966"/>
                  </a:lnTo>
                  <a:lnTo>
                    <a:pt x="2147" y="955"/>
                  </a:lnTo>
                  <a:lnTo>
                    <a:pt x="2152" y="951"/>
                  </a:lnTo>
                  <a:lnTo>
                    <a:pt x="2161" y="945"/>
                  </a:lnTo>
                  <a:lnTo>
                    <a:pt x="2175" y="931"/>
                  </a:lnTo>
                  <a:lnTo>
                    <a:pt x="2183" y="919"/>
                  </a:lnTo>
                  <a:lnTo>
                    <a:pt x="2184" y="906"/>
                  </a:lnTo>
                  <a:lnTo>
                    <a:pt x="2188" y="888"/>
                  </a:lnTo>
                  <a:lnTo>
                    <a:pt x="2196" y="874"/>
                  </a:lnTo>
                  <a:lnTo>
                    <a:pt x="2207" y="862"/>
                  </a:lnTo>
                  <a:lnTo>
                    <a:pt x="2215" y="841"/>
                  </a:lnTo>
                  <a:lnTo>
                    <a:pt x="2221" y="822"/>
                  </a:lnTo>
                  <a:lnTo>
                    <a:pt x="2219" y="804"/>
                  </a:lnTo>
                  <a:lnTo>
                    <a:pt x="2213" y="793"/>
                  </a:lnTo>
                  <a:lnTo>
                    <a:pt x="2211" y="784"/>
                  </a:lnTo>
                  <a:lnTo>
                    <a:pt x="2221" y="775"/>
                  </a:lnTo>
                  <a:lnTo>
                    <a:pt x="2227" y="766"/>
                  </a:lnTo>
                  <a:lnTo>
                    <a:pt x="2229" y="750"/>
                  </a:lnTo>
                  <a:lnTo>
                    <a:pt x="2235" y="727"/>
                  </a:lnTo>
                  <a:lnTo>
                    <a:pt x="2241" y="708"/>
                  </a:lnTo>
                  <a:lnTo>
                    <a:pt x="2245" y="689"/>
                  </a:lnTo>
                  <a:lnTo>
                    <a:pt x="2250" y="681"/>
                  </a:lnTo>
                  <a:lnTo>
                    <a:pt x="2253" y="677"/>
                  </a:lnTo>
                  <a:lnTo>
                    <a:pt x="2250" y="666"/>
                  </a:lnTo>
                  <a:lnTo>
                    <a:pt x="2245" y="665"/>
                  </a:lnTo>
                  <a:lnTo>
                    <a:pt x="2242" y="673"/>
                  </a:lnTo>
                  <a:lnTo>
                    <a:pt x="2236" y="677"/>
                  </a:lnTo>
                  <a:lnTo>
                    <a:pt x="2224" y="675"/>
                  </a:lnTo>
                  <a:lnTo>
                    <a:pt x="2218" y="689"/>
                  </a:lnTo>
                  <a:lnTo>
                    <a:pt x="2217" y="685"/>
                  </a:lnTo>
                  <a:lnTo>
                    <a:pt x="2219" y="673"/>
                  </a:lnTo>
                  <a:lnTo>
                    <a:pt x="2224" y="660"/>
                  </a:lnTo>
                  <a:lnTo>
                    <a:pt x="2226" y="648"/>
                  </a:lnTo>
                  <a:lnTo>
                    <a:pt x="2219" y="649"/>
                  </a:lnTo>
                  <a:lnTo>
                    <a:pt x="2213" y="657"/>
                  </a:lnTo>
                  <a:lnTo>
                    <a:pt x="2208" y="657"/>
                  </a:lnTo>
                  <a:lnTo>
                    <a:pt x="2205" y="649"/>
                  </a:lnTo>
                  <a:lnTo>
                    <a:pt x="2199" y="646"/>
                  </a:lnTo>
                  <a:lnTo>
                    <a:pt x="2190" y="648"/>
                  </a:lnTo>
                  <a:lnTo>
                    <a:pt x="2181" y="651"/>
                  </a:lnTo>
                  <a:lnTo>
                    <a:pt x="2175" y="648"/>
                  </a:lnTo>
                  <a:lnTo>
                    <a:pt x="2166" y="648"/>
                  </a:lnTo>
                  <a:lnTo>
                    <a:pt x="2159" y="642"/>
                  </a:lnTo>
                  <a:lnTo>
                    <a:pt x="2152" y="639"/>
                  </a:lnTo>
                  <a:lnTo>
                    <a:pt x="2143" y="641"/>
                  </a:lnTo>
                  <a:lnTo>
                    <a:pt x="2145" y="636"/>
                  </a:lnTo>
                  <a:lnTo>
                    <a:pt x="2152" y="628"/>
                  </a:lnTo>
                  <a:lnTo>
                    <a:pt x="2157" y="619"/>
                  </a:lnTo>
                  <a:lnTo>
                    <a:pt x="2154" y="613"/>
                  </a:lnTo>
                  <a:lnTo>
                    <a:pt x="2147" y="615"/>
                  </a:lnTo>
                  <a:lnTo>
                    <a:pt x="2147" y="624"/>
                  </a:lnTo>
                  <a:lnTo>
                    <a:pt x="2141" y="625"/>
                  </a:lnTo>
                  <a:lnTo>
                    <a:pt x="2139" y="621"/>
                  </a:lnTo>
                  <a:lnTo>
                    <a:pt x="2133" y="619"/>
                  </a:lnTo>
                  <a:lnTo>
                    <a:pt x="2129" y="627"/>
                  </a:lnTo>
                  <a:lnTo>
                    <a:pt x="2127" y="624"/>
                  </a:lnTo>
                  <a:lnTo>
                    <a:pt x="2127" y="616"/>
                  </a:lnTo>
                  <a:lnTo>
                    <a:pt x="2123" y="611"/>
                  </a:lnTo>
                  <a:lnTo>
                    <a:pt x="2123" y="603"/>
                  </a:lnTo>
                  <a:lnTo>
                    <a:pt x="2122" y="592"/>
                  </a:lnTo>
                  <a:lnTo>
                    <a:pt x="2118" y="598"/>
                  </a:lnTo>
                  <a:lnTo>
                    <a:pt x="2116" y="604"/>
                  </a:lnTo>
                  <a:lnTo>
                    <a:pt x="2111" y="611"/>
                  </a:lnTo>
                  <a:lnTo>
                    <a:pt x="2109" y="617"/>
                  </a:lnTo>
                  <a:lnTo>
                    <a:pt x="2104" y="619"/>
                  </a:lnTo>
                  <a:lnTo>
                    <a:pt x="2098" y="627"/>
                  </a:lnTo>
                  <a:lnTo>
                    <a:pt x="2092" y="630"/>
                  </a:lnTo>
                  <a:lnTo>
                    <a:pt x="2093" y="623"/>
                  </a:lnTo>
                  <a:lnTo>
                    <a:pt x="2099" y="615"/>
                  </a:lnTo>
                  <a:lnTo>
                    <a:pt x="2100" y="604"/>
                  </a:lnTo>
                  <a:lnTo>
                    <a:pt x="2101" y="593"/>
                  </a:lnTo>
                  <a:lnTo>
                    <a:pt x="2099" y="589"/>
                  </a:lnTo>
                  <a:lnTo>
                    <a:pt x="2093" y="598"/>
                  </a:lnTo>
                  <a:lnTo>
                    <a:pt x="2089" y="606"/>
                  </a:lnTo>
                  <a:lnTo>
                    <a:pt x="2082" y="611"/>
                  </a:lnTo>
                  <a:lnTo>
                    <a:pt x="2079" y="607"/>
                  </a:lnTo>
                  <a:lnTo>
                    <a:pt x="2079" y="603"/>
                  </a:lnTo>
                  <a:lnTo>
                    <a:pt x="2077" y="598"/>
                  </a:lnTo>
                  <a:lnTo>
                    <a:pt x="2077" y="592"/>
                  </a:lnTo>
                  <a:lnTo>
                    <a:pt x="2076" y="582"/>
                  </a:lnTo>
                  <a:lnTo>
                    <a:pt x="2073" y="582"/>
                  </a:lnTo>
                  <a:lnTo>
                    <a:pt x="2070" y="587"/>
                  </a:lnTo>
                  <a:lnTo>
                    <a:pt x="2067" y="594"/>
                  </a:lnTo>
                  <a:lnTo>
                    <a:pt x="2065" y="601"/>
                  </a:lnTo>
                  <a:lnTo>
                    <a:pt x="2062" y="609"/>
                  </a:lnTo>
                  <a:lnTo>
                    <a:pt x="2059" y="605"/>
                  </a:lnTo>
                  <a:lnTo>
                    <a:pt x="2058" y="599"/>
                  </a:lnTo>
                  <a:lnTo>
                    <a:pt x="2061" y="591"/>
                  </a:lnTo>
                  <a:lnTo>
                    <a:pt x="2058" y="588"/>
                  </a:lnTo>
                  <a:lnTo>
                    <a:pt x="2051" y="591"/>
                  </a:lnTo>
                  <a:lnTo>
                    <a:pt x="2050" y="586"/>
                  </a:lnTo>
                  <a:lnTo>
                    <a:pt x="2047" y="580"/>
                  </a:lnTo>
                  <a:lnTo>
                    <a:pt x="2041" y="570"/>
                  </a:lnTo>
                  <a:lnTo>
                    <a:pt x="2034" y="569"/>
                  </a:lnTo>
                  <a:lnTo>
                    <a:pt x="2031" y="574"/>
                  </a:lnTo>
                  <a:lnTo>
                    <a:pt x="2026" y="577"/>
                  </a:lnTo>
                  <a:lnTo>
                    <a:pt x="2023" y="585"/>
                  </a:lnTo>
                  <a:lnTo>
                    <a:pt x="2019" y="582"/>
                  </a:lnTo>
                  <a:lnTo>
                    <a:pt x="2017" y="570"/>
                  </a:lnTo>
                  <a:lnTo>
                    <a:pt x="2011" y="570"/>
                  </a:lnTo>
                  <a:lnTo>
                    <a:pt x="2010" y="577"/>
                  </a:lnTo>
                  <a:lnTo>
                    <a:pt x="2013" y="591"/>
                  </a:lnTo>
                  <a:lnTo>
                    <a:pt x="2019" y="601"/>
                  </a:lnTo>
                  <a:lnTo>
                    <a:pt x="2022" y="613"/>
                  </a:lnTo>
                  <a:lnTo>
                    <a:pt x="2019" y="615"/>
                  </a:lnTo>
                  <a:lnTo>
                    <a:pt x="2019" y="609"/>
                  </a:lnTo>
                  <a:lnTo>
                    <a:pt x="2009" y="605"/>
                  </a:lnTo>
                  <a:lnTo>
                    <a:pt x="2005" y="603"/>
                  </a:lnTo>
                  <a:lnTo>
                    <a:pt x="2004" y="595"/>
                  </a:lnTo>
                  <a:lnTo>
                    <a:pt x="1999" y="589"/>
                  </a:lnTo>
                  <a:lnTo>
                    <a:pt x="1990" y="583"/>
                  </a:lnTo>
                  <a:lnTo>
                    <a:pt x="1985" y="587"/>
                  </a:lnTo>
                  <a:lnTo>
                    <a:pt x="1983" y="587"/>
                  </a:lnTo>
                  <a:lnTo>
                    <a:pt x="1980" y="577"/>
                  </a:lnTo>
                  <a:lnTo>
                    <a:pt x="1971" y="576"/>
                  </a:lnTo>
                  <a:lnTo>
                    <a:pt x="1969" y="583"/>
                  </a:lnTo>
                  <a:lnTo>
                    <a:pt x="1969" y="597"/>
                  </a:lnTo>
                  <a:lnTo>
                    <a:pt x="1963" y="595"/>
                  </a:lnTo>
                  <a:lnTo>
                    <a:pt x="1962" y="586"/>
                  </a:lnTo>
                  <a:lnTo>
                    <a:pt x="1960" y="581"/>
                  </a:lnTo>
                  <a:lnTo>
                    <a:pt x="1955" y="580"/>
                  </a:lnTo>
                  <a:lnTo>
                    <a:pt x="1954" y="574"/>
                  </a:lnTo>
                  <a:lnTo>
                    <a:pt x="1950" y="575"/>
                  </a:lnTo>
                  <a:lnTo>
                    <a:pt x="1945" y="583"/>
                  </a:lnTo>
                  <a:lnTo>
                    <a:pt x="1936" y="594"/>
                  </a:lnTo>
                  <a:lnTo>
                    <a:pt x="1930" y="603"/>
                  </a:lnTo>
                  <a:lnTo>
                    <a:pt x="1924" y="604"/>
                  </a:lnTo>
                  <a:lnTo>
                    <a:pt x="1915" y="595"/>
                  </a:lnTo>
                  <a:lnTo>
                    <a:pt x="1908" y="588"/>
                  </a:lnTo>
                  <a:lnTo>
                    <a:pt x="1904" y="587"/>
                  </a:lnTo>
                  <a:lnTo>
                    <a:pt x="1900" y="589"/>
                  </a:lnTo>
                  <a:lnTo>
                    <a:pt x="1894" y="600"/>
                  </a:lnTo>
                  <a:lnTo>
                    <a:pt x="1892" y="613"/>
                  </a:lnTo>
                  <a:lnTo>
                    <a:pt x="1892" y="627"/>
                  </a:lnTo>
                  <a:lnTo>
                    <a:pt x="1886" y="641"/>
                  </a:lnTo>
                  <a:lnTo>
                    <a:pt x="1877" y="651"/>
                  </a:lnTo>
                  <a:lnTo>
                    <a:pt x="1868" y="659"/>
                  </a:lnTo>
                  <a:lnTo>
                    <a:pt x="1867" y="672"/>
                  </a:lnTo>
                  <a:lnTo>
                    <a:pt x="1859" y="683"/>
                  </a:lnTo>
                  <a:lnTo>
                    <a:pt x="1850" y="687"/>
                  </a:lnTo>
                  <a:lnTo>
                    <a:pt x="1844" y="687"/>
                  </a:lnTo>
                  <a:lnTo>
                    <a:pt x="1835" y="693"/>
                  </a:lnTo>
                  <a:lnTo>
                    <a:pt x="1826" y="701"/>
                  </a:lnTo>
                  <a:lnTo>
                    <a:pt x="1819" y="709"/>
                  </a:lnTo>
                  <a:lnTo>
                    <a:pt x="1814" y="717"/>
                  </a:lnTo>
                  <a:lnTo>
                    <a:pt x="1812" y="729"/>
                  </a:lnTo>
                  <a:lnTo>
                    <a:pt x="1806" y="735"/>
                  </a:lnTo>
                  <a:lnTo>
                    <a:pt x="1780" y="747"/>
                  </a:lnTo>
                  <a:lnTo>
                    <a:pt x="1768" y="761"/>
                  </a:lnTo>
                  <a:lnTo>
                    <a:pt x="1754" y="780"/>
                  </a:lnTo>
                  <a:lnTo>
                    <a:pt x="1742" y="796"/>
                  </a:lnTo>
                  <a:lnTo>
                    <a:pt x="1736" y="803"/>
                  </a:lnTo>
                  <a:lnTo>
                    <a:pt x="1733" y="807"/>
                  </a:lnTo>
                  <a:lnTo>
                    <a:pt x="1729" y="803"/>
                  </a:lnTo>
                  <a:lnTo>
                    <a:pt x="1723" y="802"/>
                  </a:lnTo>
                  <a:lnTo>
                    <a:pt x="1711" y="805"/>
                  </a:lnTo>
                  <a:lnTo>
                    <a:pt x="1698" y="821"/>
                  </a:lnTo>
                  <a:lnTo>
                    <a:pt x="1692" y="828"/>
                  </a:lnTo>
                  <a:lnTo>
                    <a:pt x="1679" y="825"/>
                  </a:lnTo>
                  <a:lnTo>
                    <a:pt x="1672" y="816"/>
                  </a:lnTo>
                  <a:lnTo>
                    <a:pt x="1679" y="805"/>
                  </a:lnTo>
                  <a:lnTo>
                    <a:pt x="1686" y="796"/>
                  </a:lnTo>
                  <a:lnTo>
                    <a:pt x="1687" y="787"/>
                  </a:lnTo>
                  <a:lnTo>
                    <a:pt x="1685" y="781"/>
                  </a:lnTo>
                  <a:lnTo>
                    <a:pt x="1681" y="779"/>
                  </a:lnTo>
                  <a:lnTo>
                    <a:pt x="1670" y="780"/>
                  </a:lnTo>
                  <a:lnTo>
                    <a:pt x="1657" y="785"/>
                  </a:lnTo>
                  <a:lnTo>
                    <a:pt x="1645" y="793"/>
                  </a:lnTo>
                  <a:lnTo>
                    <a:pt x="1633" y="802"/>
                  </a:lnTo>
                  <a:lnTo>
                    <a:pt x="1620" y="809"/>
                  </a:lnTo>
                  <a:lnTo>
                    <a:pt x="1609" y="811"/>
                  </a:lnTo>
                  <a:lnTo>
                    <a:pt x="1596" y="814"/>
                  </a:lnTo>
                  <a:lnTo>
                    <a:pt x="1594" y="823"/>
                  </a:lnTo>
                  <a:lnTo>
                    <a:pt x="1596" y="840"/>
                  </a:lnTo>
                  <a:lnTo>
                    <a:pt x="1594" y="846"/>
                  </a:lnTo>
                  <a:lnTo>
                    <a:pt x="1590" y="832"/>
                  </a:lnTo>
                  <a:lnTo>
                    <a:pt x="1586" y="819"/>
                  </a:lnTo>
                  <a:lnTo>
                    <a:pt x="1580" y="805"/>
                  </a:lnTo>
                  <a:lnTo>
                    <a:pt x="1565" y="797"/>
                  </a:lnTo>
                  <a:lnTo>
                    <a:pt x="1548" y="798"/>
                  </a:lnTo>
                  <a:lnTo>
                    <a:pt x="1542" y="802"/>
                  </a:lnTo>
                  <a:lnTo>
                    <a:pt x="1535" y="816"/>
                  </a:lnTo>
                  <a:lnTo>
                    <a:pt x="1530" y="817"/>
                  </a:lnTo>
                  <a:lnTo>
                    <a:pt x="1523" y="815"/>
                  </a:lnTo>
                  <a:lnTo>
                    <a:pt x="1511" y="822"/>
                  </a:lnTo>
                  <a:lnTo>
                    <a:pt x="1495" y="832"/>
                  </a:lnTo>
                  <a:lnTo>
                    <a:pt x="1486" y="827"/>
                  </a:lnTo>
                  <a:lnTo>
                    <a:pt x="1482" y="820"/>
                  </a:lnTo>
                  <a:lnTo>
                    <a:pt x="1471" y="816"/>
                  </a:lnTo>
                  <a:lnTo>
                    <a:pt x="1460" y="805"/>
                  </a:lnTo>
                  <a:lnTo>
                    <a:pt x="1447" y="796"/>
                  </a:lnTo>
                  <a:lnTo>
                    <a:pt x="1436" y="787"/>
                  </a:lnTo>
                  <a:lnTo>
                    <a:pt x="1430" y="781"/>
                  </a:lnTo>
                  <a:lnTo>
                    <a:pt x="1430" y="777"/>
                  </a:lnTo>
                  <a:lnTo>
                    <a:pt x="1432" y="767"/>
                  </a:lnTo>
                  <a:lnTo>
                    <a:pt x="1432" y="757"/>
                  </a:lnTo>
                  <a:lnTo>
                    <a:pt x="1427" y="749"/>
                  </a:lnTo>
                  <a:lnTo>
                    <a:pt x="1421" y="741"/>
                  </a:lnTo>
                  <a:lnTo>
                    <a:pt x="1421" y="739"/>
                  </a:lnTo>
                  <a:lnTo>
                    <a:pt x="1418" y="732"/>
                  </a:lnTo>
                  <a:lnTo>
                    <a:pt x="1418" y="719"/>
                  </a:lnTo>
                  <a:lnTo>
                    <a:pt x="1415" y="711"/>
                  </a:lnTo>
                  <a:lnTo>
                    <a:pt x="1405" y="715"/>
                  </a:lnTo>
                  <a:lnTo>
                    <a:pt x="1408" y="708"/>
                  </a:lnTo>
                  <a:lnTo>
                    <a:pt x="1412" y="701"/>
                  </a:lnTo>
                  <a:lnTo>
                    <a:pt x="1412" y="691"/>
                  </a:lnTo>
                  <a:lnTo>
                    <a:pt x="1409" y="683"/>
                  </a:lnTo>
                  <a:lnTo>
                    <a:pt x="1398" y="677"/>
                  </a:lnTo>
                  <a:lnTo>
                    <a:pt x="1387" y="675"/>
                  </a:lnTo>
                  <a:lnTo>
                    <a:pt x="1376" y="676"/>
                  </a:lnTo>
                  <a:lnTo>
                    <a:pt x="1366" y="678"/>
                  </a:lnTo>
                  <a:lnTo>
                    <a:pt x="1356" y="679"/>
                  </a:lnTo>
                  <a:lnTo>
                    <a:pt x="1346" y="683"/>
                  </a:lnTo>
                  <a:lnTo>
                    <a:pt x="1337" y="689"/>
                  </a:lnTo>
                  <a:lnTo>
                    <a:pt x="1325" y="697"/>
                  </a:lnTo>
                  <a:lnTo>
                    <a:pt x="1313" y="705"/>
                  </a:lnTo>
                  <a:lnTo>
                    <a:pt x="1297" y="713"/>
                  </a:lnTo>
                  <a:lnTo>
                    <a:pt x="1282" y="719"/>
                  </a:lnTo>
                  <a:lnTo>
                    <a:pt x="1268" y="726"/>
                  </a:lnTo>
                  <a:lnTo>
                    <a:pt x="1258" y="733"/>
                  </a:lnTo>
                  <a:lnTo>
                    <a:pt x="1246" y="742"/>
                  </a:lnTo>
                  <a:lnTo>
                    <a:pt x="1231" y="751"/>
                  </a:lnTo>
                  <a:lnTo>
                    <a:pt x="1218" y="757"/>
                  </a:lnTo>
                  <a:lnTo>
                    <a:pt x="1206" y="760"/>
                  </a:lnTo>
                  <a:lnTo>
                    <a:pt x="1188" y="759"/>
                  </a:lnTo>
                  <a:lnTo>
                    <a:pt x="1172" y="756"/>
                  </a:lnTo>
                  <a:lnTo>
                    <a:pt x="1165" y="750"/>
                  </a:lnTo>
                  <a:lnTo>
                    <a:pt x="1157" y="744"/>
                  </a:lnTo>
                  <a:lnTo>
                    <a:pt x="1156" y="738"/>
                  </a:lnTo>
                  <a:lnTo>
                    <a:pt x="1164" y="730"/>
                  </a:lnTo>
                  <a:lnTo>
                    <a:pt x="1174" y="726"/>
                  </a:lnTo>
                  <a:lnTo>
                    <a:pt x="1184" y="725"/>
                  </a:lnTo>
                  <a:lnTo>
                    <a:pt x="1196" y="723"/>
                  </a:lnTo>
                  <a:lnTo>
                    <a:pt x="1201" y="721"/>
                  </a:lnTo>
                  <a:lnTo>
                    <a:pt x="1207" y="721"/>
                  </a:lnTo>
                  <a:lnTo>
                    <a:pt x="1212" y="719"/>
                  </a:lnTo>
                  <a:lnTo>
                    <a:pt x="1219" y="711"/>
                  </a:lnTo>
                  <a:lnTo>
                    <a:pt x="1223" y="701"/>
                  </a:lnTo>
                  <a:lnTo>
                    <a:pt x="1225" y="691"/>
                  </a:lnTo>
                  <a:lnTo>
                    <a:pt x="1226" y="683"/>
                  </a:lnTo>
                  <a:lnTo>
                    <a:pt x="1224" y="676"/>
                  </a:lnTo>
                  <a:lnTo>
                    <a:pt x="1222" y="675"/>
                  </a:lnTo>
                  <a:lnTo>
                    <a:pt x="1211" y="677"/>
                  </a:lnTo>
                  <a:lnTo>
                    <a:pt x="1200" y="684"/>
                  </a:lnTo>
                  <a:lnTo>
                    <a:pt x="1180" y="681"/>
                  </a:lnTo>
                  <a:lnTo>
                    <a:pt x="1166" y="675"/>
                  </a:lnTo>
                  <a:lnTo>
                    <a:pt x="1151" y="659"/>
                  </a:lnTo>
                  <a:lnTo>
                    <a:pt x="1148" y="645"/>
                  </a:lnTo>
                  <a:lnTo>
                    <a:pt x="1141" y="634"/>
                  </a:lnTo>
                  <a:lnTo>
                    <a:pt x="1124" y="629"/>
                  </a:lnTo>
                  <a:lnTo>
                    <a:pt x="1120" y="607"/>
                  </a:lnTo>
                  <a:lnTo>
                    <a:pt x="1117" y="591"/>
                  </a:lnTo>
                  <a:lnTo>
                    <a:pt x="1106" y="583"/>
                  </a:lnTo>
                  <a:lnTo>
                    <a:pt x="1100" y="570"/>
                  </a:lnTo>
                  <a:lnTo>
                    <a:pt x="1099" y="547"/>
                  </a:lnTo>
                  <a:lnTo>
                    <a:pt x="1091" y="530"/>
                  </a:lnTo>
                  <a:lnTo>
                    <a:pt x="1081" y="512"/>
                  </a:lnTo>
                  <a:lnTo>
                    <a:pt x="1066" y="506"/>
                  </a:lnTo>
                  <a:lnTo>
                    <a:pt x="1049" y="493"/>
                  </a:lnTo>
                  <a:lnTo>
                    <a:pt x="1039" y="472"/>
                  </a:lnTo>
                  <a:lnTo>
                    <a:pt x="1030" y="444"/>
                  </a:lnTo>
                  <a:lnTo>
                    <a:pt x="1028" y="442"/>
                  </a:lnTo>
                  <a:lnTo>
                    <a:pt x="1022" y="424"/>
                  </a:lnTo>
                  <a:lnTo>
                    <a:pt x="1014" y="394"/>
                  </a:lnTo>
                  <a:lnTo>
                    <a:pt x="1010" y="367"/>
                  </a:lnTo>
                  <a:lnTo>
                    <a:pt x="1010" y="341"/>
                  </a:lnTo>
                  <a:lnTo>
                    <a:pt x="1004" y="334"/>
                  </a:lnTo>
                  <a:lnTo>
                    <a:pt x="991" y="330"/>
                  </a:lnTo>
                  <a:lnTo>
                    <a:pt x="977" y="318"/>
                  </a:lnTo>
                  <a:lnTo>
                    <a:pt x="964" y="300"/>
                  </a:lnTo>
                  <a:lnTo>
                    <a:pt x="958" y="290"/>
                  </a:lnTo>
                  <a:lnTo>
                    <a:pt x="950" y="266"/>
                  </a:lnTo>
                  <a:lnTo>
                    <a:pt x="952" y="260"/>
                  </a:lnTo>
                  <a:lnTo>
                    <a:pt x="958" y="250"/>
                  </a:lnTo>
                  <a:lnTo>
                    <a:pt x="955" y="244"/>
                  </a:lnTo>
                  <a:lnTo>
                    <a:pt x="947" y="240"/>
                  </a:lnTo>
                  <a:lnTo>
                    <a:pt x="937" y="242"/>
                  </a:lnTo>
                  <a:lnTo>
                    <a:pt x="935" y="232"/>
                  </a:lnTo>
                  <a:lnTo>
                    <a:pt x="930" y="224"/>
                  </a:lnTo>
                  <a:lnTo>
                    <a:pt x="923" y="222"/>
                  </a:lnTo>
                  <a:lnTo>
                    <a:pt x="918" y="222"/>
                  </a:lnTo>
                  <a:lnTo>
                    <a:pt x="914" y="217"/>
                  </a:lnTo>
                  <a:lnTo>
                    <a:pt x="908" y="214"/>
                  </a:lnTo>
                  <a:lnTo>
                    <a:pt x="903" y="212"/>
                  </a:lnTo>
                  <a:lnTo>
                    <a:pt x="901" y="218"/>
                  </a:lnTo>
                  <a:lnTo>
                    <a:pt x="893" y="215"/>
                  </a:lnTo>
                  <a:lnTo>
                    <a:pt x="879" y="206"/>
                  </a:lnTo>
                  <a:lnTo>
                    <a:pt x="861" y="194"/>
                  </a:lnTo>
                  <a:lnTo>
                    <a:pt x="855" y="190"/>
                  </a:lnTo>
                  <a:lnTo>
                    <a:pt x="840" y="176"/>
                  </a:lnTo>
                  <a:lnTo>
                    <a:pt x="824" y="162"/>
                  </a:lnTo>
                  <a:lnTo>
                    <a:pt x="806" y="152"/>
                  </a:lnTo>
                  <a:lnTo>
                    <a:pt x="781" y="144"/>
                  </a:lnTo>
                  <a:lnTo>
                    <a:pt x="762" y="143"/>
                  </a:lnTo>
                  <a:lnTo>
                    <a:pt x="749" y="138"/>
                  </a:lnTo>
                  <a:lnTo>
                    <a:pt x="741" y="125"/>
                  </a:lnTo>
                  <a:lnTo>
                    <a:pt x="739" y="103"/>
                  </a:lnTo>
                  <a:lnTo>
                    <a:pt x="738" y="77"/>
                  </a:lnTo>
                  <a:lnTo>
                    <a:pt x="741" y="60"/>
                  </a:lnTo>
                  <a:lnTo>
                    <a:pt x="744" y="49"/>
                  </a:lnTo>
                  <a:lnTo>
                    <a:pt x="740" y="24"/>
                  </a:lnTo>
                  <a:lnTo>
                    <a:pt x="723" y="25"/>
                  </a:lnTo>
                  <a:lnTo>
                    <a:pt x="707" y="22"/>
                  </a:lnTo>
                  <a:lnTo>
                    <a:pt x="693" y="7"/>
                  </a:lnTo>
                  <a:lnTo>
                    <a:pt x="683" y="0"/>
                  </a:lnTo>
                  <a:lnTo>
                    <a:pt x="672" y="4"/>
                  </a:lnTo>
                  <a:lnTo>
                    <a:pt x="650" y="11"/>
                  </a:lnTo>
                  <a:lnTo>
                    <a:pt x="626" y="13"/>
                  </a:lnTo>
                  <a:lnTo>
                    <a:pt x="607" y="23"/>
                  </a:lnTo>
                  <a:lnTo>
                    <a:pt x="597" y="24"/>
                  </a:lnTo>
                  <a:lnTo>
                    <a:pt x="578" y="30"/>
                  </a:lnTo>
                  <a:lnTo>
                    <a:pt x="557" y="31"/>
                  </a:lnTo>
                  <a:lnTo>
                    <a:pt x="534" y="22"/>
                  </a:lnTo>
                  <a:lnTo>
                    <a:pt x="519" y="14"/>
                  </a:lnTo>
                  <a:lnTo>
                    <a:pt x="510" y="20"/>
                  </a:lnTo>
                  <a:lnTo>
                    <a:pt x="504" y="34"/>
                  </a:lnTo>
                  <a:lnTo>
                    <a:pt x="500" y="41"/>
                  </a:lnTo>
                  <a:lnTo>
                    <a:pt x="497" y="43"/>
                  </a:lnTo>
                  <a:lnTo>
                    <a:pt x="486" y="49"/>
                  </a:lnTo>
                  <a:lnTo>
                    <a:pt x="491" y="58"/>
                  </a:lnTo>
                  <a:lnTo>
                    <a:pt x="500" y="65"/>
                  </a:lnTo>
                  <a:lnTo>
                    <a:pt x="509" y="77"/>
                  </a:lnTo>
                  <a:lnTo>
                    <a:pt x="517" y="89"/>
                  </a:lnTo>
                  <a:lnTo>
                    <a:pt x="519" y="101"/>
                  </a:lnTo>
                  <a:lnTo>
                    <a:pt x="517" y="116"/>
                  </a:lnTo>
                  <a:lnTo>
                    <a:pt x="511" y="128"/>
                  </a:lnTo>
                  <a:lnTo>
                    <a:pt x="494" y="132"/>
                  </a:lnTo>
                  <a:lnTo>
                    <a:pt x="471" y="126"/>
                  </a:lnTo>
                  <a:lnTo>
                    <a:pt x="453" y="119"/>
                  </a:lnTo>
                  <a:lnTo>
                    <a:pt x="438" y="115"/>
                  </a:lnTo>
                  <a:lnTo>
                    <a:pt x="429" y="114"/>
                  </a:lnTo>
                  <a:lnTo>
                    <a:pt x="420" y="116"/>
                  </a:lnTo>
                  <a:lnTo>
                    <a:pt x="407" y="116"/>
                  </a:lnTo>
                  <a:lnTo>
                    <a:pt x="386" y="121"/>
                  </a:lnTo>
                  <a:lnTo>
                    <a:pt x="377" y="125"/>
                  </a:lnTo>
                  <a:lnTo>
                    <a:pt x="359" y="125"/>
                  </a:lnTo>
                  <a:lnTo>
                    <a:pt x="331" y="121"/>
                  </a:lnTo>
                  <a:lnTo>
                    <a:pt x="319" y="109"/>
                  </a:lnTo>
                  <a:lnTo>
                    <a:pt x="308" y="108"/>
                  </a:lnTo>
                  <a:lnTo>
                    <a:pt x="288" y="113"/>
                  </a:lnTo>
                  <a:lnTo>
                    <a:pt x="275" y="115"/>
                  </a:lnTo>
                  <a:lnTo>
                    <a:pt x="264" y="127"/>
                  </a:lnTo>
                  <a:lnTo>
                    <a:pt x="260" y="132"/>
                  </a:lnTo>
                  <a:lnTo>
                    <a:pt x="248" y="149"/>
                  </a:lnTo>
                  <a:lnTo>
                    <a:pt x="228" y="161"/>
                  </a:lnTo>
                  <a:lnTo>
                    <a:pt x="207" y="162"/>
                  </a:lnTo>
                  <a:lnTo>
                    <a:pt x="191" y="166"/>
                  </a:lnTo>
                  <a:lnTo>
                    <a:pt x="176" y="168"/>
                  </a:lnTo>
                  <a:lnTo>
                    <a:pt x="167" y="178"/>
                  </a:lnTo>
                  <a:lnTo>
                    <a:pt x="149" y="193"/>
                  </a:lnTo>
                  <a:lnTo>
                    <a:pt x="131" y="190"/>
                  </a:lnTo>
                  <a:lnTo>
                    <a:pt x="129" y="190"/>
                  </a:lnTo>
                  <a:lnTo>
                    <a:pt x="113" y="186"/>
                  </a:lnTo>
                  <a:lnTo>
                    <a:pt x="97" y="188"/>
                  </a:lnTo>
                  <a:lnTo>
                    <a:pt x="87" y="199"/>
                  </a:lnTo>
                  <a:lnTo>
                    <a:pt x="79" y="211"/>
                  </a:lnTo>
                  <a:lnTo>
                    <a:pt x="75" y="226"/>
                  </a:lnTo>
                  <a:lnTo>
                    <a:pt x="66" y="234"/>
                  </a:lnTo>
                  <a:lnTo>
                    <a:pt x="47" y="238"/>
                  </a:lnTo>
                  <a:lnTo>
                    <a:pt x="33" y="242"/>
                  </a:lnTo>
                  <a:lnTo>
                    <a:pt x="19" y="247"/>
                  </a:lnTo>
                  <a:lnTo>
                    <a:pt x="8" y="246"/>
                  </a:lnTo>
                  <a:lnTo>
                    <a:pt x="0" y="208"/>
                  </a:lnTo>
                  <a:lnTo>
                    <a:pt x="17" y="403"/>
                  </a:lnTo>
                  <a:lnTo>
                    <a:pt x="36" y="565"/>
                  </a:lnTo>
                  <a:lnTo>
                    <a:pt x="38" y="573"/>
                  </a:lnTo>
                  <a:lnTo>
                    <a:pt x="42" y="576"/>
                  </a:lnTo>
                  <a:lnTo>
                    <a:pt x="49" y="581"/>
                  </a:lnTo>
                  <a:lnTo>
                    <a:pt x="55" y="586"/>
                  </a:lnTo>
                  <a:lnTo>
                    <a:pt x="61" y="589"/>
                  </a:lnTo>
                  <a:lnTo>
                    <a:pt x="66" y="595"/>
                  </a:lnTo>
                  <a:lnTo>
                    <a:pt x="77" y="605"/>
                  </a:lnTo>
                  <a:lnTo>
                    <a:pt x="81" y="613"/>
                  </a:lnTo>
                  <a:lnTo>
                    <a:pt x="87" y="625"/>
                  </a:lnTo>
                  <a:lnTo>
                    <a:pt x="92" y="639"/>
                  </a:lnTo>
                  <a:lnTo>
                    <a:pt x="97" y="647"/>
                  </a:lnTo>
                  <a:lnTo>
                    <a:pt x="101" y="654"/>
                  </a:lnTo>
                  <a:lnTo>
                    <a:pt x="105" y="664"/>
                  </a:lnTo>
                  <a:lnTo>
                    <a:pt x="108" y="678"/>
                  </a:lnTo>
                  <a:lnTo>
                    <a:pt x="111" y="687"/>
                  </a:lnTo>
                  <a:lnTo>
                    <a:pt x="120" y="695"/>
                  </a:lnTo>
                  <a:lnTo>
                    <a:pt x="132" y="706"/>
                  </a:lnTo>
                  <a:lnTo>
                    <a:pt x="144" y="720"/>
                  </a:lnTo>
                  <a:lnTo>
                    <a:pt x="150" y="731"/>
                  </a:lnTo>
                  <a:lnTo>
                    <a:pt x="159" y="741"/>
                  </a:lnTo>
                  <a:lnTo>
                    <a:pt x="169" y="750"/>
                  </a:lnTo>
                  <a:lnTo>
                    <a:pt x="179" y="749"/>
                  </a:lnTo>
                  <a:lnTo>
                    <a:pt x="193" y="748"/>
                  </a:lnTo>
                  <a:lnTo>
                    <a:pt x="215" y="754"/>
                  </a:lnTo>
                  <a:lnTo>
                    <a:pt x="235" y="760"/>
                  </a:lnTo>
                  <a:lnTo>
                    <a:pt x="252" y="763"/>
                  </a:lnTo>
                  <a:lnTo>
                    <a:pt x="266" y="761"/>
                  </a:lnTo>
                  <a:lnTo>
                    <a:pt x="281" y="755"/>
                  </a:lnTo>
                  <a:lnTo>
                    <a:pt x="289" y="756"/>
                  </a:lnTo>
                  <a:lnTo>
                    <a:pt x="300" y="759"/>
                  </a:lnTo>
                  <a:lnTo>
                    <a:pt x="314" y="768"/>
                  </a:lnTo>
                  <a:lnTo>
                    <a:pt x="343" y="792"/>
                  </a:lnTo>
                  <a:lnTo>
                    <a:pt x="354" y="801"/>
                  </a:lnTo>
                  <a:lnTo>
                    <a:pt x="369" y="813"/>
                  </a:lnTo>
                  <a:lnTo>
                    <a:pt x="384" y="817"/>
                  </a:lnTo>
                  <a:lnTo>
                    <a:pt x="391" y="817"/>
                  </a:lnTo>
                  <a:lnTo>
                    <a:pt x="396" y="827"/>
                  </a:lnTo>
                  <a:lnTo>
                    <a:pt x="401" y="843"/>
                  </a:lnTo>
                  <a:lnTo>
                    <a:pt x="408" y="849"/>
                  </a:lnTo>
                  <a:lnTo>
                    <a:pt x="419" y="845"/>
                  </a:lnTo>
                  <a:lnTo>
                    <a:pt x="443" y="837"/>
                  </a:lnTo>
                  <a:lnTo>
                    <a:pt x="455" y="832"/>
                  </a:lnTo>
                  <a:lnTo>
                    <a:pt x="465" y="828"/>
                  </a:lnTo>
                  <a:lnTo>
                    <a:pt x="476" y="822"/>
                  </a:lnTo>
                  <a:lnTo>
                    <a:pt x="487" y="816"/>
                  </a:lnTo>
                  <a:lnTo>
                    <a:pt x="500" y="816"/>
                  </a:lnTo>
                  <a:lnTo>
                    <a:pt x="507" y="823"/>
                  </a:lnTo>
                  <a:lnTo>
                    <a:pt x="498" y="838"/>
                  </a:lnTo>
                  <a:lnTo>
                    <a:pt x="482" y="852"/>
                  </a:lnTo>
                  <a:lnTo>
                    <a:pt x="462" y="874"/>
                  </a:lnTo>
                  <a:lnTo>
                    <a:pt x="461" y="880"/>
                  </a:lnTo>
                  <a:lnTo>
                    <a:pt x="462" y="886"/>
                  </a:lnTo>
                  <a:lnTo>
                    <a:pt x="458" y="906"/>
                  </a:lnTo>
                  <a:lnTo>
                    <a:pt x="444" y="937"/>
                  </a:lnTo>
                  <a:lnTo>
                    <a:pt x="425" y="973"/>
                  </a:lnTo>
                  <a:lnTo>
                    <a:pt x="403" y="1019"/>
                  </a:lnTo>
                  <a:lnTo>
                    <a:pt x="385" y="1057"/>
                  </a:lnTo>
                  <a:lnTo>
                    <a:pt x="368" y="1095"/>
                  </a:lnTo>
                  <a:lnTo>
                    <a:pt x="343" y="1146"/>
                  </a:lnTo>
                  <a:lnTo>
                    <a:pt x="263" y="1316"/>
                  </a:lnTo>
                  <a:lnTo>
                    <a:pt x="180" y="1491"/>
                  </a:lnTo>
                  <a:lnTo>
                    <a:pt x="123" y="1616"/>
                  </a:lnTo>
                  <a:lnTo>
                    <a:pt x="107" y="1644"/>
                  </a:lnTo>
                  <a:lnTo>
                    <a:pt x="103" y="1656"/>
                  </a:lnTo>
                  <a:lnTo>
                    <a:pt x="102" y="1671"/>
                  </a:lnTo>
                  <a:lnTo>
                    <a:pt x="107" y="1689"/>
                  </a:lnTo>
                  <a:lnTo>
                    <a:pt x="116" y="1704"/>
                  </a:lnTo>
                  <a:lnTo>
                    <a:pt x="131" y="1724"/>
                  </a:lnTo>
                  <a:lnTo>
                    <a:pt x="146" y="1750"/>
                  </a:lnTo>
                  <a:lnTo>
                    <a:pt x="152" y="1766"/>
                  </a:lnTo>
                  <a:lnTo>
                    <a:pt x="141" y="1787"/>
                  </a:lnTo>
                  <a:close/>
                </a:path>
              </a:pathLst>
            </a:custGeom>
            <a:solidFill>
              <a:srgbClr val="CCFFCC">
                <a:alpha val="50195"/>
              </a:srgbClr>
            </a:solidFill>
            <a:ln w="9525">
              <a:solidFill>
                <a:srgbClr val="000000"/>
              </a:solidFill>
              <a:round/>
              <a:headEnd/>
              <a:tailEnd/>
            </a:ln>
          </p:spPr>
          <p:txBody>
            <a:bodyPr/>
            <a:lstStyle/>
            <a:p>
              <a:endParaRPr lang="es-MX"/>
            </a:p>
          </p:txBody>
        </p:sp>
        <p:sp>
          <p:nvSpPr>
            <p:cNvPr id="11296" name="Freeform 24"/>
            <p:cNvSpPr>
              <a:spLocks noChangeAspect="1"/>
            </p:cNvSpPr>
            <p:nvPr/>
          </p:nvSpPr>
          <p:spPr bwMode="auto">
            <a:xfrm>
              <a:off x="3792" y="1153"/>
              <a:ext cx="222" cy="143"/>
            </a:xfrm>
            <a:custGeom>
              <a:avLst/>
              <a:gdLst>
                <a:gd name="T0" fmla="*/ 22 w 410"/>
                <a:gd name="T1" fmla="*/ 179 h 297"/>
                <a:gd name="T2" fmla="*/ 36 w 410"/>
                <a:gd name="T3" fmla="*/ 173 h 297"/>
                <a:gd name="T4" fmla="*/ 32 w 410"/>
                <a:gd name="T5" fmla="*/ 154 h 297"/>
                <a:gd name="T6" fmla="*/ 38 w 410"/>
                <a:gd name="T7" fmla="*/ 125 h 297"/>
                <a:gd name="T8" fmla="*/ 48 w 410"/>
                <a:gd name="T9" fmla="*/ 132 h 297"/>
                <a:gd name="T10" fmla="*/ 53 w 410"/>
                <a:gd name="T11" fmla="*/ 130 h 297"/>
                <a:gd name="T12" fmla="*/ 45 w 410"/>
                <a:gd name="T13" fmla="*/ 105 h 297"/>
                <a:gd name="T14" fmla="*/ 20 w 410"/>
                <a:gd name="T15" fmla="*/ 92 h 297"/>
                <a:gd name="T16" fmla="*/ 0 w 410"/>
                <a:gd name="T17" fmla="*/ 82 h 297"/>
                <a:gd name="T18" fmla="*/ 22 w 410"/>
                <a:gd name="T19" fmla="*/ 77 h 297"/>
                <a:gd name="T20" fmla="*/ 48 w 410"/>
                <a:gd name="T21" fmla="*/ 71 h 297"/>
                <a:gd name="T22" fmla="*/ 59 w 410"/>
                <a:gd name="T23" fmla="*/ 58 h 297"/>
                <a:gd name="T24" fmla="*/ 60 w 410"/>
                <a:gd name="T25" fmla="*/ 31 h 297"/>
                <a:gd name="T26" fmla="*/ 62 w 410"/>
                <a:gd name="T27" fmla="*/ 7 h 297"/>
                <a:gd name="T28" fmla="*/ 92 w 410"/>
                <a:gd name="T29" fmla="*/ 1 h 297"/>
                <a:gd name="T30" fmla="*/ 132 w 410"/>
                <a:gd name="T31" fmla="*/ 7 h 297"/>
                <a:gd name="T32" fmla="*/ 210 w 410"/>
                <a:gd name="T33" fmla="*/ 18 h 297"/>
                <a:gd name="T34" fmla="*/ 278 w 410"/>
                <a:gd name="T35" fmla="*/ 4 h 297"/>
                <a:gd name="T36" fmla="*/ 290 w 410"/>
                <a:gd name="T37" fmla="*/ 1 h 297"/>
                <a:gd name="T38" fmla="*/ 316 w 410"/>
                <a:gd name="T39" fmla="*/ 12 h 297"/>
                <a:gd name="T40" fmla="*/ 364 w 410"/>
                <a:gd name="T41" fmla="*/ 17 h 297"/>
                <a:gd name="T42" fmla="*/ 404 w 410"/>
                <a:gd name="T43" fmla="*/ 27 h 297"/>
                <a:gd name="T44" fmla="*/ 396 w 410"/>
                <a:gd name="T45" fmla="*/ 62 h 297"/>
                <a:gd name="T46" fmla="*/ 387 w 410"/>
                <a:gd name="T47" fmla="*/ 105 h 297"/>
                <a:gd name="T48" fmla="*/ 376 w 410"/>
                <a:gd name="T49" fmla="*/ 107 h 297"/>
                <a:gd name="T50" fmla="*/ 375 w 410"/>
                <a:gd name="T51" fmla="*/ 130 h 297"/>
                <a:gd name="T52" fmla="*/ 358 w 410"/>
                <a:gd name="T53" fmla="*/ 161 h 297"/>
                <a:gd name="T54" fmla="*/ 317 w 410"/>
                <a:gd name="T55" fmla="*/ 183 h 297"/>
                <a:gd name="T56" fmla="*/ 324 w 410"/>
                <a:gd name="T57" fmla="*/ 208 h 297"/>
                <a:gd name="T58" fmla="*/ 314 w 410"/>
                <a:gd name="T59" fmla="*/ 215 h 297"/>
                <a:gd name="T60" fmla="*/ 318 w 410"/>
                <a:gd name="T61" fmla="*/ 232 h 297"/>
                <a:gd name="T62" fmla="*/ 287 w 410"/>
                <a:gd name="T63" fmla="*/ 243 h 297"/>
                <a:gd name="T64" fmla="*/ 262 w 410"/>
                <a:gd name="T65" fmla="*/ 220 h 297"/>
                <a:gd name="T66" fmla="*/ 257 w 410"/>
                <a:gd name="T67" fmla="*/ 246 h 297"/>
                <a:gd name="T68" fmla="*/ 239 w 410"/>
                <a:gd name="T69" fmla="*/ 255 h 297"/>
                <a:gd name="T70" fmla="*/ 206 w 410"/>
                <a:gd name="T71" fmla="*/ 244 h 297"/>
                <a:gd name="T72" fmla="*/ 201 w 410"/>
                <a:gd name="T73" fmla="*/ 268 h 297"/>
                <a:gd name="T74" fmla="*/ 182 w 410"/>
                <a:gd name="T75" fmla="*/ 287 h 297"/>
                <a:gd name="T76" fmla="*/ 161 w 410"/>
                <a:gd name="T77" fmla="*/ 276 h 297"/>
                <a:gd name="T78" fmla="*/ 147 w 410"/>
                <a:gd name="T79" fmla="*/ 296 h 297"/>
                <a:gd name="T80" fmla="*/ 117 w 410"/>
                <a:gd name="T81" fmla="*/ 280 h 297"/>
                <a:gd name="T82" fmla="*/ 108 w 410"/>
                <a:gd name="T83" fmla="*/ 276 h 297"/>
                <a:gd name="T84" fmla="*/ 100 w 410"/>
                <a:gd name="T85" fmla="*/ 287 h 297"/>
                <a:gd name="T86" fmla="*/ 82 w 410"/>
                <a:gd name="T87" fmla="*/ 286 h 297"/>
                <a:gd name="T88" fmla="*/ 63 w 410"/>
                <a:gd name="T89" fmla="*/ 290 h 297"/>
                <a:gd name="T90" fmla="*/ 41 w 410"/>
                <a:gd name="T91" fmla="*/ 279 h 297"/>
                <a:gd name="T92" fmla="*/ 21 w 410"/>
                <a:gd name="T93" fmla="*/ 254 h 297"/>
                <a:gd name="T94" fmla="*/ 34 w 410"/>
                <a:gd name="T95" fmla="*/ 227 h 297"/>
                <a:gd name="T96" fmla="*/ 54 w 410"/>
                <a:gd name="T97" fmla="*/ 214 h 297"/>
                <a:gd name="T98" fmla="*/ 56 w 410"/>
                <a:gd name="T99" fmla="*/ 201 h 297"/>
                <a:gd name="T100" fmla="*/ 36 w 410"/>
                <a:gd name="T101" fmla="*/ 186 h 2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0"/>
                <a:gd name="T154" fmla="*/ 0 h 297"/>
                <a:gd name="T155" fmla="*/ 410 w 410"/>
                <a:gd name="T156" fmla="*/ 297 h 2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0" h="297">
                  <a:moveTo>
                    <a:pt x="36" y="186"/>
                  </a:moveTo>
                  <a:lnTo>
                    <a:pt x="30" y="184"/>
                  </a:lnTo>
                  <a:lnTo>
                    <a:pt x="22" y="179"/>
                  </a:lnTo>
                  <a:lnTo>
                    <a:pt x="20" y="178"/>
                  </a:lnTo>
                  <a:lnTo>
                    <a:pt x="33" y="176"/>
                  </a:lnTo>
                  <a:lnTo>
                    <a:pt x="36" y="173"/>
                  </a:lnTo>
                  <a:lnTo>
                    <a:pt x="29" y="170"/>
                  </a:lnTo>
                  <a:lnTo>
                    <a:pt x="27" y="164"/>
                  </a:lnTo>
                  <a:lnTo>
                    <a:pt x="32" y="154"/>
                  </a:lnTo>
                  <a:lnTo>
                    <a:pt x="36" y="144"/>
                  </a:lnTo>
                  <a:lnTo>
                    <a:pt x="39" y="135"/>
                  </a:lnTo>
                  <a:lnTo>
                    <a:pt x="38" y="125"/>
                  </a:lnTo>
                  <a:lnTo>
                    <a:pt x="41" y="118"/>
                  </a:lnTo>
                  <a:lnTo>
                    <a:pt x="48" y="119"/>
                  </a:lnTo>
                  <a:lnTo>
                    <a:pt x="48" y="132"/>
                  </a:lnTo>
                  <a:lnTo>
                    <a:pt x="52" y="144"/>
                  </a:lnTo>
                  <a:lnTo>
                    <a:pt x="57" y="142"/>
                  </a:lnTo>
                  <a:lnTo>
                    <a:pt x="53" y="130"/>
                  </a:lnTo>
                  <a:lnTo>
                    <a:pt x="54" y="119"/>
                  </a:lnTo>
                  <a:lnTo>
                    <a:pt x="53" y="108"/>
                  </a:lnTo>
                  <a:lnTo>
                    <a:pt x="45" y="105"/>
                  </a:lnTo>
                  <a:lnTo>
                    <a:pt x="36" y="101"/>
                  </a:lnTo>
                  <a:lnTo>
                    <a:pt x="30" y="95"/>
                  </a:lnTo>
                  <a:lnTo>
                    <a:pt x="20" y="92"/>
                  </a:lnTo>
                  <a:lnTo>
                    <a:pt x="16" y="90"/>
                  </a:lnTo>
                  <a:lnTo>
                    <a:pt x="8" y="88"/>
                  </a:lnTo>
                  <a:lnTo>
                    <a:pt x="0" y="82"/>
                  </a:lnTo>
                  <a:lnTo>
                    <a:pt x="0" y="77"/>
                  </a:lnTo>
                  <a:lnTo>
                    <a:pt x="10" y="80"/>
                  </a:lnTo>
                  <a:lnTo>
                    <a:pt x="22" y="77"/>
                  </a:lnTo>
                  <a:lnTo>
                    <a:pt x="30" y="75"/>
                  </a:lnTo>
                  <a:lnTo>
                    <a:pt x="40" y="72"/>
                  </a:lnTo>
                  <a:lnTo>
                    <a:pt x="48" y="71"/>
                  </a:lnTo>
                  <a:lnTo>
                    <a:pt x="56" y="71"/>
                  </a:lnTo>
                  <a:lnTo>
                    <a:pt x="60" y="68"/>
                  </a:lnTo>
                  <a:lnTo>
                    <a:pt x="59" y="58"/>
                  </a:lnTo>
                  <a:lnTo>
                    <a:pt x="60" y="51"/>
                  </a:lnTo>
                  <a:lnTo>
                    <a:pt x="63" y="42"/>
                  </a:lnTo>
                  <a:lnTo>
                    <a:pt x="60" y="31"/>
                  </a:lnTo>
                  <a:lnTo>
                    <a:pt x="58" y="24"/>
                  </a:lnTo>
                  <a:lnTo>
                    <a:pt x="57" y="15"/>
                  </a:lnTo>
                  <a:lnTo>
                    <a:pt x="62" y="7"/>
                  </a:lnTo>
                  <a:lnTo>
                    <a:pt x="70" y="1"/>
                  </a:lnTo>
                  <a:lnTo>
                    <a:pt x="80" y="0"/>
                  </a:lnTo>
                  <a:lnTo>
                    <a:pt x="92" y="1"/>
                  </a:lnTo>
                  <a:lnTo>
                    <a:pt x="107" y="4"/>
                  </a:lnTo>
                  <a:lnTo>
                    <a:pt x="117" y="4"/>
                  </a:lnTo>
                  <a:lnTo>
                    <a:pt x="132" y="7"/>
                  </a:lnTo>
                  <a:lnTo>
                    <a:pt x="159" y="17"/>
                  </a:lnTo>
                  <a:lnTo>
                    <a:pt x="182" y="19"/>
                  </a:lnTo>
                  <a:lnTo>
                    <a:pt x="210" y="18"/>
                  </a:lnTo>
                  <a:lnTo>
                    <a:pt x="226" y="12"/>
                  </a:lnTo>
                  <a:lnTo>
                    <a:pt x="239" y="6"/>
                  </a:lnTo>
                  <a:lnTo>
                    <a:pt x="278" y="4"/>
                  </a:lnTo>
                  <a:lnTo>
                    <a:pt x="281" y="3"/>
                  </a:lnTo>
                  <a:lnTo>
                    <a:pt x="287" y="3"/>
                  </a:lnTo>
                  <a:lnTo>
                    <a:pt x="290" y="1"/>
                  </a:lnTo>
                  <a:lnTo>
                    <a:pt x="296" y="4"/>
                  </a:lnTo>
                  <a:lnTo>
                    <a:pt x="303" y="7"/>
                  </a:lnTo>
                  <a:lnTo>
                    <a:pt x="316" y="12"/>
                  </a:lnTo>
                  <a:lnTo>
                    <a:pt x="328" y="13"/>
                  </a:lnTo>
                  <a:lnTo>
                    <a:pt x="345" y="15"/>
                  </a:lnTo>
                  <a:lnTo>
                    <a:pt x="364" y="17"/>
                  </a:lnTo>
                  <a:lnTo>
                    <a:pt x="380" y="18"/>
                  </a:lnTo>
                  <a:lnTo>
                    <a:pt x="394" y="22"/>
                  </a:lnTo>
                  <a:lnTo>
                    <a:pt x="404" y="27"/>
                  </a:lnTo>
                  <a:lnTo>
                    <a:pt x="410" y="31"/>
                  </a:lnTo>
                  <a:lnTo>
                    <a:pt x="406" y="46"/>
                  </a:lnTo>
                  <a:lnTo>
                    <a:pt x="396" y="62"/>
                  </a:lnTo>
                  <a:lnTo>
                    <a:pt x="389" y="77"/>
                  </a:lnTo>
                  <a:lnTo>
                    <a:pt x="387" y="93"/>
                  </a:lnTo>
                  <a:lnTo>
                    <a:pt x="387" y="105"/>
                  </a:lnTo>
                  <a:lnTo>
                    <a:pt x="384" y="110"/>
                  </a:lnTo>
                  <a:lnTo>
                    <a:pt x="380" y="108"/>
                  </a:lnTo>
                  <a:lnTo>
                    <a:pt x="376" y="107"/>
                  </a:lnTo>
                  <a:lnTo>
                    <a:pt x="377" y="112"/>
                  </a:lnTo>
                  <a:lnTo>
                    <a:pt x="378" y="122"/>
                  </a:lnTo>
                  <a:lnTo>
                    <a:pt x="375" y="130"/>
                  </a:lnTo>
                  <a:lnTo>
                    <a:pt x="368" y="142"/>
                  </a:lnTo>
                  <a:lnTo>
                    <a:pt x="359" y="154"/>
                  </a:lnTo>
                  <a:lnTo>
                    <a:pt x="358" y="161"/>
                  </a:lnTo>
                  <a:lnTo>
                    <a:pt x="351" y="172"/>
                  </a:lnTo>
                  <a:lnTo>
                    <a:pt x="327" y="184"/>
                  </a:lnTo>
                  <a:lnTo>
                    <a:pt x="317" y="183"/>
                  </a:lnTo>
                  <a:lnTo>
                    <a:pt x="315" y="185"/>
                  </a:lnTo>
                  <a:lnTo>
                    <a:pt x="321" y="196"/>
                  </a:lnTo>
                  <a:lnTo>
                    <a:pt x="324" y="208"/>
                  </a:lnTo>
                  <a:lnTo>
                    <a:pt x="326" y="218"/>
                  </a:lnTo>
                  <a:lnTo>
                    <a:pt x="321" y="218"/>
                  </a:lnTo>
                  <a:lnTo>
                    <a:pt x="314" y="215"/>
                  </a:lnTo>
                  <a:lnTo>
                    <a:pt x="309" y="218"/>
                  </a:lnTo>
                  <a:lnTo>
                    <a:pt x="315" y="227"/>
                  </a:lnTo>
                  <a:lnTo>
                    <a:pt x="318" y="232"/>
                  </a:lnTo>
                  <a:lnTo>
                    <a:pt x="311" y="240"/>
                  </a:lnTo>
                  <a:lnTo>
                    <a:pt x="299" y="243"/>
                  </a:lnTo>
                  <a:lnTo>
                    <a:pt x="287" y="243"/>
                  </a:lnTo>
                  <a:lnTo>
                    <a:pt x="279" y="233"/>
                  </a:lnTo>
                  <a:lnTo>
                    <a:pt x="270" y="225"/>
                  </a:lnTo>
                  <a:lnTo>
                    <a:pt x="262" y="220"/>
                  </a:lnTo>
                  <a:lnTo>
                    <a:pt x="256" y="216"/>
                  </a:lnTo>
                  <a:lnTo>
                    <a:pt x="258" y="231"/>
                  </a:lnTo>
                  <a:lnTo>
                    <a:pt x="257" y="246"/>
                  </a:lnTo>
                  <a:lnTo>
                    <a:pt x="255" y="258"/>
                  </a:lnTo>
                  <a:lnTo>
                    <a:pt x="249" y="261"/>
                  </a:lnTo>
                  <a:lnTo>
                    <a:pt x="239" y="255"/>
                  </a:lnTo>
                  <a:lnTo>
                    <a:pt x="226" y="252"/>
                  </a:lnTo>
                  <a:lnTo>
                    <a:pt x="214" y="249"/>
                  </a:lnTo>
                  <a:lnTo>
                    <a:pt x="206" y="244"/>
                  </a:lnTo>
                  <a:lnTo>
                    <a:pt x="203" y="243"/>
                  </a:lnTo>
                  <a:lnTo>
                    <a:pt x="201" y="254"/>
                  </a:lnTo>
                  <a:lnTo>
                    <a:pt x="201" y="268"/>
                  </a:lnTo>
                  <a:lnTo>
                    <a:pt x="195" y="279"/>
                  </a:lnTo>
                  <a:lnTo>
                    <a:pt x="185" y="287"/>
                  </a:lnTo>
                  <a:lnTo>
                    <a:pt x="182" y="287"/>
                  </a:lnTo>
                  <a:lnTo>
                    <a:pt x="176" y="286"/>
                  </a:lnTo>
                  <a:lnTo>
                    <a:pt x="168" y="280"/>
                  </a:lnTo>
                  <a:lnTo>
                    <a:pt x="161" y="276"/>
                  </a:lnTo>
                  <a:lnTo>
                    <a:pt x="161" y="285"/>
                  </a:lnTo>
                  <a:lnTo>
                    <a:pt x="159" y="297"/>
                  </a:lnTo>
                  <a:lnTo>
                    <a:pt x="147" y="296"/>
                  </a:lnTo>
                  <a:lnTo>
                    <a:pt x="135" y="291"/>
                  </a:lnTo>
                  <a:lnTo>
                    <a:pt x="122" y="285"/>
                  </a:lnTo>
                  <a:lnTo>
                    <a:pt x="117" y="280"/>
                  </a:lnTo>
                  <a:lnTo>
                    <a:pt x="119" y="273"/>
                  </a:lnTo>
                  <a:lnTo>
                    <a:pt x="114" y="272"/>
                  </a:lnTo>
                  <a:lnTo>
                    <a:pt x="108" y="276"/>
                  </a:lnTo>
                  <a:lnTo>
                    <a:pt x="101" y="281"/>
                  </a:lnTo>
                  <a:lnTo>
                    <a:pt x="99" y="282"/>
                  </a:lnTo>
                  <a:lnTo>
                    <a:pt x="100" y="287"/>
                  </a:lnTo>
                  <a:lnTo>
                    <a:pt x="98" y="292"/>
                  </a:lnTo>
                  <a:lnTo>
                    <a:pt x="89" y="291"/>
                  </a:lnTo>
                  <a:lnTo>
                    <a:pt x="82" y="286"/>
                  </a:lnTo>
                  <a:lnTo>
                    <a:pt x="76" y="280"/>
                  </a:lnTo>
                  <a:lnTo>
                    <a:pt x="71" y="281"/>
                  </a:lnTo>
                  <a:lnTo>
                    <a:pt x="63" y="290"/>
                  </a:lnTo>
                  <a:lnTo>
                    <a:pt x="48" y="286"/>
                  </a:lnTo>
                  <a:lnTo>
                    <a:pt x="46" y="285"/>
                  </a:lnTo>
                  <a:lnTo>
                    <a:pt x="41" y="279"/>
                  </a:lnTo>
                  <a:lnTo>
                    <a:pt x="34" y="273"/>
                  </a:lnTo>
                  <a:lnTo>
                    <a:pt x="27" y="263"/>
                  </a:lnTo>
                  <a:lnTo>
                    <a:pt x="21" y="254"/>
                  </a:lnTo>
                  <a:lnTo>
                    <a:pt x="21" y="246"/>
                  </a:lnTo>
                  <a:lnTo>
                    <a:pt x="27" y="238"/>
                  </a:lnTo>
                  <a:lnTo>
                    <a:pt x="34" y="227"/>
                  </a:lnTo>
                  <a:lnTo>
                    <a:pt x="41" y="220"/>
                  </a:lnTo>
                  <a:lnTo>
                    <a:pt x="46" y="218"/>
                  </a:lnTo>
                  <a:lnTo>
                    <a:pt x="54" y="214"/>
                  </a:lnTo>
                  <a:lnTo>
                    <a:pt x="58" y="212"/>
                  </a:lnTo>
                  <a:lnTo>
                    <a:pt x="58" y="206"/>
                  </a:lnTo>
                  <a:lnTo>
                    <a:pt x="56" y="201"/>
                  </a:lnTo>
                  <a:lnTo>
                    <a:pt x="48" y="197"/>
                  </a:lnTo>
                  <a:lnTo>
                    <a:pt x="42" y="191"/>
                  </a:lnTo>
                  <a:lnTo>
                    <a:pt x="36" y="186"/>
                  </a:lnTo>
                  <a:close/>
                </a:path>
              </a:pathLst>
            </a:custGeom>
            <a:solidFill>
              <a:srgbClr val="CCFFCC">
                <a:alpha val="50195"/>
              </a:srgbClr>
            </a:solidFill>
            <a:ln w="9525">
              <a:solidFill>
                <a:srgbClr val="000000"/>
              </a:solidFill>
              <a:round/>
              <a:headEnd/>
              <a:tailEnd/>
            </a:ln>
          </p:spPr>
          <p:txBody>
            <a:bodyPr/>
            <a:lstStyle/>
            <a:p>
              <a:endParaRPr lang="es-MX"/>
            </a:p>
          </p:txBody>
        </p:sp>
        <p:sp>
          <p:nvSpPr>
            <p:cNvPr id="11297" name="Freeform 25"/>
            <p:cNvSpPr>
              <a:spLocks noChangeAspect="1"/>
            </p:cNvSpPr>
            <p:nvPr/>
          </p:nvSpPr>
          <p:spPr bwMode="auto">
            <a:xfrm>
              <a:off x="3673" y="1189"/>
              <a:ext cx="70" cy="79"/>
            </a:xfrm>
            <a:custGeom>
              <a:avLst/>
              <a:gdLst>
                <a:gd name="T0" fmla="*/ 114 w 127"/>
                <a:gd name="T1" fmla="*/ 3 h 165"/>
                <a:gd name="T2" fmla="*/ 117 w 127"/>
                <a:gd name="T3" fmla="*/ 6 h 165"/>
                <a:gd name="T4" fmla="*/ 118 w 127"/>
                <a:gd name="T5" fmla="*/ 11 h 165"/>
                <a:gd name="T6" fmla="*/ 123 w 127"/>
                <a:gd name="T7" fmla="*/ 15 h 165"/>
                <a:gd name="T8" fmla="*/ 127 w 127"/>
                <a:gd name="T9" fmla="*/ 19 h 165"/>
                <a:gd name="T10" fmla="*/ 126 w 127"/>
                <a:gd name="T11" fmla="*/ 23 h 165"/>
                <a:gd name="T12" fmla="*/ 117 w 127"/>
                <a:gd name="T13" fmla="*/ 33 h 165"/>
                <a:gd name="T14" fmla="*/ 114 w 127"/>
                <a:gd name="T15" fmla="*/ 49 h 165"/>
                <a:gd name="T16" fmla="*/ 109 w 127"/>
                <a:gd name="T17" fmla="*/ 68 h 165"/>
                <a:gd name="T18" fmla="*/ 105 w 127"/>
                <a:gd name="T19" fmla="*/ 83 h 165"/>
                <a:gd name="T20" fmla="*/ 95 w 127"/>
                <a:gd name="T21" fmla="*/ 92 h 165"/>
                <a:gd name="T22" fmla="*/ 87 w 127"/>
                <a:gd name="T23" fmla="*/ 98 h 165"/>
                <a:gd name="T24" fmla="*/ 76 w 127"/>
                <a:gd name="T25" fmla="*/ 113 h 165"/>
                <a:gd name="T26" fmla="*/ 67 w 127"/>
                <a:gd name="T27" fmla="*/ 125 h 165"/>
                <a:gd name="T28" fmla="*/ 54 w 127"/>
                <a:gd name="T29" fmla="*/ 137 h 165"/>
                <a:gd name="T30" fmla="*/ 45 w 127"/>
                <a:gd name="T31" fmla="*/ 145 h 165"/>
                <a:gd name="T32" fmla="*/ 35 w 127"/>
                <a:gd name="T33" fmla="*/ 155 h 165"/>
                <a:gd name="T34" fmla="*/ 23 w 127"/>
                <a:gd name="T35" fmla="*/ 162 h 165"/>
                <a:gd name="T36" fmla="*/ 9 w 127"/>
                <a:gd name="T37" fmla="*/ 165 h 165"/>
                <a:gd name="T38" fmla="*/ 0 w 127"/>
                <a:gd name="T39" fmla="*/ 164 h 165"/>
                <a:gd name="T40" fmla="*/ 0 w 127"/>
                <a:gd name="T41" fmla="*/ 153 h 165"/>
                <a:gd name="T42" fmla="*/ 5 w 127"/>
                <a:gd name="T43" fmla="*/ 137 h 165"/>
                <a:gd name="T44" fmla="*/ 10 w 127"/>
                <a:gd name="T45" fmla="*/ 126 h 165"/>
                <a:gd name="T46" fmla="*/ 24 w 127"/>
                <a:gd name="T47" fmla="*/ 114 h 165"/>
                <a:gd name="T48" fmla="*/ 35 w 127"/>
                <a:gd name="T49" fmla="*/ 102 h 165"/>
                <a:gd name="T50" fmla="*/ 41 w 127"/>
                <a:gd name="T51" fmla="*/ 89 h 165"/>
                <a:gd name="T52" fmla="*/ 43 w 127"/>
                <a:gd name="T53" fmla="*/ 73 h 165"/>
                <a:gd name="T54" fmla="*/ 46 w 127"/>
                <a:gd name="T55" fmla="*/ 54 h 165"/>
                <a:gd name="T56" fmla="*/ 53 w 127"/>
                <a:gd name="T57" fmla="*/ 39 h 165"/>
                <a:gd name="T58" fmla="*/ 59 w 127"/>
                <a:gd name="T59" fmla="*/ 29 h 165"/>
                <a:gd name="T60" fmla="*/ 65 w 127"/>
                <a:gd name="T61" fmla="*/ 18 h 165"/>
                <a:gd name="T62" fmla="*/ 76 w 127"/>
                <a:gd name="T63" fmla="*/ 13 h 165"/>
                <a:gd name="T64" fmla="*/ 83 w 127"/>
                <a:gd name="T65" fmla="*/ 8 h 165"/>
                <a:gd name="T66" fmla="*/ 93 w 127"/>
                <a:gd name="T67" fmla="*/ 5 h 165"/>
                <a:gd name="T68" fmla="*/ 99 w 127"/>
                <a:gd name="T69" fmla="*/ 3 h 165"/>
                <a:gd name="T70" fmla="*/ 102 w 127"/>
                <a:gd name="T71" fmla="*/ 2 h 165"/>
                <a:gd name="T72" fmla="*/ 107 w 127"/>
                <a:gd name="T73" fmla="*/ 0 h 165"/>
                <a:gd name="T74" fmla="*/ 114 w 127"/>
                <a:gd name="T75" fmla="*/ 3 h 1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7"/>
                <a:gd name="T115" fmla="*/ 0 h 165"/>
                <a:gd name="T116" fmla="*/ 127 w 127"/>
                <a:gd name="T117" fmla="*/ 165 h 16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7" h="165">
                  <a:moveTo>
                    <a:pt x="114" y="3"/>
                  </a:moveTo>
                  <a:lnTo>
                    <a:pt x="117" y="6"/>
                  </a:lnTo>
                  <a:lnTo>
                    <a:pt x="118" y="11"/>
                  </a:lnTo>
                  <a:lnTo>
                    <a:pt x="123" y="15"/>
                  </a:lnTo>
                  <a:lnTo>
                    <a:pt x="127" y="19"/>
                  </a:lnTo>
                  <a:lnTo>
                    <a:pt x="126" y="23"/>
                  </a:lnTo>
                  <a:lnTo>
                    <a:pt x="117" y="33"/>
                  </a:lnTo>
                  <a:lnTo>
                    <a:pt x="114" y="49"/>
                  </a:lnTo>
                  <a:lnTo>
                    <a:pt x="109" y="68"/>
                  </a:lnTo>
                  <a:lnTo>
                    <a:pt x="105" y="83"/>
                  </a:lnTo>
                  <a:lnTo>
                    <a:pt x="95" y="92"/>
                  </a:lnTo>
                  <a:lnTo>
                    <a:pt x="87" y="98"/>
                  </a:lnTo>
                  <a:lnTo>
                    <a:pt x="76" y="113"/>
                  </a:lnTo>
                  <a:lnTo>
                    <a:pt x="67" y="125"/>
                  </a:lnTo>
                  <a:lnTo>
                    <a:pt x="54" y="137"/>
                  </a:lnTo>
                  <a:lnTo>
                    <a:pt x="45" y="145"/>
                  </a:lnTo>
                  <a:lnTo>
                    <a:pt x="35" y="155"/>
                  </a:lnTo>
                  <a:lnTo>
                    <a:pt x="23" y="162"/>
                  </a:lnTo>
                  <a:lnTo>
                    <a:pt x="9" y="165"/>
                  </a:lnTo>
                  <a:lnTo>
                    <a:pt x="0" y="164"/>
                  </a:lnTo>
                  <a:lnTo>
                    <a:pt x="0" y="153"/>
                  </a:lnTo>
                  <a:lnTo>
                    <a:pt x="5" y="137"/>
                  </a:lnTo>
                  <a:lnTo>
                    <a:pt x="10" y="126"/>
                  </a:lnTo>
                  <a:lnTo>
                    <a:pt x="24" y="114"/>
                  </a:lnTo>
                  <a:lnTo>
                    <a:pt x="35" y="102"/>
                  </a:lnTo>
                  <a:lnTo>
                    <a:pt x="41" y="89"/>
                  </a:lnTo>
                  <a:lnTo>
                    <a:pt x="43" y="73"/>
                  </a:lnTo>
                  <a:lnTo>
                    <a:pt x="46" y="54"/>
                  </a:lnTo>
                  <a:lnTo>
                    <a:pt x="53" y="39"/>
                  </a:lnTo>
                  <a:lnTo>
                    <a:pt x="59" y="29"/>
                  </a:lnTo>
                  <a:lnTo>
                    <a:pt x="65" y="18"/>
                  </a:lnTo>
                  <a:lnTo>
                    <a:pt x="76" y="13"/>
                  </a:lnTo>
                  <a:lnTo>
                    <a:pt x="83" y="8"/>
                  </a:lnTo>
                  <a:lnTo>
                    <a:pt x="93" y="5"/>
                  </a:lnTo>
                  <a:lnTo>
                    <a:pt x="99" y="3"/>
                  </a:lnTo>
                  <a:lnTo>
                    <a:pt x="102" y="2"/>
                  </a:lnTo>
                  <a:lnTo>
                    <a:pt x="107" y="0"/>
                  </a:lnTo>
                  <a:lnTo>
                    <a:pt x="114" y="3"/>
                  </a:lnTo>
                  <a:close/>
                </a:path>
              </a:pathLst>
            </a:custGeom>
            <a:noFill/>
            <a:ln w="9525">
              <a:solidFill>
                <a:srgbClr val="000000"/>
              </a:solidFill>
              <a:round/>
              <a:headEnd/>
              <a:tailEnd/>
            </a:ln>
          </p:spPr>
          <p:txBody>
            <a:bodyPr/>
            <a:lstStyle/>
            <a:p>
              <a:endParaRPr lang="es-MX"/>
            </a:p>
          </p:txBody>
        </p:sp>
        <p:sp>
          <p:nvSpPr>
            <p:cNvPr id="11298" name="Freeform 26"/>
            <p:cNvSpPr>
              <a:spLocks noChangeAspect="1"/>
            </p:cNvSpPr>
            <p:nvPr/>
          </p:nvSpPr>
          <p:spPr bwMode="auto">
            <a:xfrm>
              <a:off x="3819" y="1112"/>
              <a:ext cx="68" cy="30"/>
            </a:xfrm>
            <a:custGeom>
              <a:avLst/>
              <a:gdLst>
                <a:gd name="T0" fmla="*/ 124 w 124"/>
                <a:gd name="T1" fmla="*/ 16 h 61"/>
                <a:gd name="T2" fmla="*/ 119 w 124"/>
                <a:gd name="T3" fmla="*/ 19 h 61"/>
                <a:gd name="T4" fmla="*/ 113 w 124"/>
                <a:gd name="T5" fmla="*/ 26 h 61"/>
                <a:gd name="T6" fmla="*/ 104 w 124"/>
                <a:gd name="T7" fmla="*/ 38 h 61"/>
                <a:gd name="T8" fmla="*/ 96 w 124"/>
                <a:gd name="T9" fmla="*/ 50 h 61"/>
                <a:gd name="T10" fmla="*/ 88 w 124"/>
                <a:gd name="T11" fmla="*/ 60 h 61"/>
                <a:gd name="T12" fmla="*/ 80 w 124"/>
                <a:gd name="T13" fmla="*/ 61 h 61"/>
                <a:gd name="T14" fmla="*/ 71 w 124"/>
                <a:gd name="T15" fmla="*/ 58 h 61"/>
                <a:gd name="T16" fmla="*/ 62 w 124"/>
                <a:gd name="T17" fmla="*/ 53 h 61"/>
                <a:gd name="T18" fmla="*/ 54 w 124"/>
                <a:gd name="T19" fmla="*/ 49 h 61"/>
                <a:gd name="T20" fmla="*/ 41 w 124"/>
                <a:gd name="T21" fmla="*/ 48 h 61"/>
                <a:gd name="T22" fmla="*/ 28 w 124"/>
                <a:gd name="T23" fmla="*/ 47 h 61"/>
                <a:gd name="T24" fmla="*/ 17 w 124"/>
                <a:gd name="T25" fmla="*/ 47 h 61"/>
                <a:gd name="T26" fmla="*/ 11 w 124"/>
                <a:gd name="T27" fmla="*/ 41 h 61"/>
                <a:gd name="T28" fmla="*/ 13 w 124"/>
                <a:gd name="T29" fmla="*/ 35 h 61"/>
                <a:gd name="T30" fmla="*/ 7 w 124"/>
                <a:gd name="T31" fmla="*/ 31 h 61"/>
                <a:gd name="T32" fmla="*/ 0 w 124"/>
                <a:gd name="T33" fmla="*/ 30 h 61"/>
                <a:gd name="T34" fmla="*/ 5 w 124"/>
                <a:gd name="T35" fmla="*/ 22 h 61"/>
                <a:gd name="T36" fmla="*/ 14 w 124"/>
                <a:gd name="T37" fmla="*/ 14 h 61"/>
                <a:gd name="T38" fmla="*/ 30 w 124"/>
                <a:gd name="T39" fmla="*/ 11 h 61"/>
                <a:gd name="T40" fmla="*/ 43 w 124"/>
                <a:gd name="T41" fmla="*/ 13 h 61"/>
                <a:gd name="T42" fmla="*/ 55 w 124"/>
                <a:gd name="T43" fmla="*/ 13 h 61"/>
                <a:gd name="T44" fmla="*/ 64 w 124"/>
                <a:gd name="T45" fmla="*/ 11 h 61"/>
                <a:gd name="T46" fmla="*/ 71 w 124"/>
                <a:gd name="T47" fmla="*/ 7 h 61"/>
                <a:gd name="T48" fmla="*/ 83 w 124"/>
                <a:gd name="T49" fmla="*/ 1 h 61"/>
                <a:gd name="T50" fmla="*/ 85 w 124"/>
                <a:gd name="T51" fmla="*/ 0 h 61"/>
                <a:gd name="T52" fmla="*/ 90 w 124"/>
                <a:gd name="T53" fmla="*/ 1 h 61"/>
                <a:gd name="T54" fmla="*/ 97 w 124"/>
                <a:gd name="T55" fmla="*/ 2 h 61"/>
                <a:gd name="T56" fmla="*/ 104 w 124"/>
                <a:gd name="T57" fmla="*/ 4 h 61"/>
                <a:gd name="T58" fmla="*/ 113 w 124"/>
                <a:gd name="T59" fmla="*/ 6 h 61"/>
                <a:gd name="T60" fmla="*/ 118 w 124"/>
                <a:gd name="T61" fmla="*/ 10 h 61"/>
                <a:gd name="T62" fmla="*/ 124 w 124"/>
                <a:gd name="T63" fmla="*/ 16 h 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
                <a:gd name="T97" fmla="*/ 0 h 61"/>
                <a:gd name="T98" fmla="*/ 124 w 124"/>
                <a:gd name="T99" fmla="*/ 61 h 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 h="61">
                  <a:moveTo>
                    <a:pt x="124" y="16"/>
                  </a:moveTo>
                  <a:lnTo>
                    <a:pt x="119" y="19"/>
                  </a:lnTo>
                  <a:lnTo>
                    <a:pt x="113" y="26"/>
                  </a:lnTo>
                  <a:lnTo>
                    <a:pt x="104" y="38"/>
                  </a:lnTo>
                  <a:lnTo>
                    <a:pt x="96" y="50"/>
                  </a:lnTo>
                  <a:lnTo>
                    <a:pt x="88" y="60"/>
                  </a:lnTo>
                  <a:lnTo>
                    <a:pt x="80" y="61"/>
                  </a:lnTo>
                  <a:lnTo>
                    <a:pt x="71" y="58"/>
                  </a:lnTo>
                  <a:lnTo>
                    <a:pt x="62" y="53"/>
                  </a:lnTo>
                  <a:lnTo>
                    <a:pt x="54" y="49"/>
                  </a:lnTo>
                  <a:lnTo>
                    <a:pt x="41" y="48"/>
                  </a:lnTo>
                  <a:lnTo>
                    <a:pt x="28" y="47"/>
                  </a:lnTo>
                  <a:lnTo>
                    <a:pt x="17" y="47"/>
                  </a:lnTo>
                  <a:lnTo>
                    <a:pt x="11" y="41"/>
                  </a:lnTo>
                  <a:lnTo>
                    <a:pt x="13" y="35"/>
                  </a:lnTo>
                  <a:lnTo>
                    <a:pt x="7" y="31"/>
                  </a:lnTo>
                  <a:lnTo>
                    <a:pt x="0" y="30"/>
                  </a:lnTo>
                  <a:lnTo>
                    <a:pt x="5" y="22"/>
                  </a:lnTo>
                  <a:lnTo>
                    <a:pt x="14" y="14"/>
                  </a:lnTo>
                  <a:lnTo>
                    <a:pt x="30" y="11"/>
                  </a:lnTo>
                  <a:lnTo>
                    <a:pt x="43" y="13"/>
                  </a:lnTo>
                  <a:lnTo>
                    <a:pt x="55" y="13"/>
                  </a:lnTo>
                  <a:lnTo>
                    <a:pt x="64" y="11"/>
                  </a:lnTo>
                  <a:lnTo>
                    <a:pt x="71" y="7"/>
                  </a:lnTo>
                  <a:lnTo>
                    <a:pt x="83" y="1"/>
                  </a:lnTo>
                  <a:lnTo>
                    <a:pt x="85" y="0"/>
                  </a:lnTo>
                  <a:lnTo>
                    <a:pt x="90" y="1"/>
                  </a:lnTo>
                  <a:lnTo>
                    <a:pt x="97" y="2"/>
                  </a:lnTo>
                  <a:lnTo>
                    <a:pt x="104" y="4"/>
                  </a:lnTo>
                  <a:lnTo>
                    <a:pt x="113" y="6"/>
                  </a:lnTo>
                  <a:lnTo>
                    <a:pt x="118" y="10"/>
                  </a:lnTo>
                  <a:lnTo>
                    <a:pt x="124" y="16"/>
                  </a:lnTo>
                  <a:close/>
                </a:path>
              </a:pathLst>
            </a:custGeom>
            <a:noFill/>
            <a:ln w="9525">
              <a:solidFill>
                <a:srgbClr val="000000"/>
              </a:solidFill>
              <a:round/>
              <a:headEnd/>
              <a:tailEnd/>
            </a:ln>
          </p:spPr>
          <p:txBody>
            <a:bodyPr/>
            <a:lstStyle/>
            <a:p>
              <a:endParaRPr lang="es-MX"/>
            </a:p>
          </p:txBody>
        </p:sp>
        <p:sp>
          <p:nvSpPr>
            <p:cNvPr id="11299" name="Freeform 27"/>
            <p:cNvSpPr>
              <a:spLocks noChangeAspect="1"/>
            </p:cNvSpPr>
            <p:nvPr/>
          </p:nvSpPr>
          <p:spPr bwMode="auto">
            <a:xfrm>
              <a:off x="3778" y="1201"/>
              <a:ext cx="30" cy="34"/>
            </a:xfrm>
            <a:custGeom>
              <a:avLst/>
              <a:gdLst>
                <a:gd name="T0" fmla="*/ 42 w 56"/>
                <a:gd name="T1" fmla="*/ 0 h 69"/>
                <a:gd name="T2" fmla="*/ 39 w 56"/>
                <a:gd name="T3" fmla="*/ 5 h 69"/>
                <a:gd name="T4" fmla="*/ 36 w 56"/>
                <a:gd name="T5" fmla="*/ 7 h 69"/>
                <a:gd name="T6" fmla="*/ 32 w 56"/>
                <a:gd name="T7" fmla="*/ 11 h 69"/>
                <a:gd name="T8" fmla="*/ 30 w 56"/>
                <a:gd name="T9" fmla="*/ 13 h 69"/>
                <a:gd name="T10" fmla="*/ 28 w 56"/>
                <a:gd name="T11" fmla="*/ 19 h 69"/>
                <a:gd name="T12" fmla="*/ 24 w 56"/>
                <a:gd name="T13" fmla="*/ 21 h 69"/>
                <a:gd name="T14" fmla="*/ 16 w 56"/>
                <a:gd name="T15" fmla="*/ 23 h 69"/>
                <a:gd name="T16" fmla="*/ 8 w 56"/>
                <a:gd name="T17" fmla="*/ 27 h 69"/>
                <a:gd name="T18" fmla="*/ 3 w 56"/>
                <a:gd name="T19" fmla="*/ 33 h 69"/>
                <a:gd name="T20" fmla="*/ 3 w 56"/>
                <a:gd name="T21" fmla="*/ 34 h 69"/>
                <a:gd name="T22" fmla="*/ 0 w 56"/>
                <a:gd name="T23" fmla="*/ 42 h 69"/>
                <a:gd name="T24" fmla="*/ 2 w 56"/>
                <a:gd name="T25" fmla="*/ 55 h 69"/>
                <a:gd name="T26" fmla="*/ 5 w 56"/>
                <a:gd name="T27" fmla="*/ 64 h 69"/>
                <a:gd name="T28" fmla="*/ 15 w 56"/>
                <a:gd name="T29" fmla="*/ 67 h 69"/>
                <a:gd name="T30" fmla="*/ 24 w 56"/>
                <a:gd name="T31" fmla="*/ 69 h 69"/>
                <a:gd name="T32" fmla="*/ 34 w 56"/>
                <a:gd name="T33" fmla="*/ 66 h 69"/>
                <a:gd name="T34" fmla="*/ 45 w 56"/>
                <a:gd name="T35" fmla="*/ 58 h 69"/>
                <a:gd name="T36" fmla="*/ 52 w 56"/>
                <a:gd name="T37" fmla="*/ 47 h 69"/>
                <a:gd name="T38" fmla="*/ 56 w 56"/>
                <a:gd name="T39" fmla="*/ 40 h 69"/>
                <a:gd name="T40" fmla="*/ 54 w 56"/>
                <a:gd name="T41" fmla="*/ 33 h 69"/>
                <a:gd name="T42" fmla="*/ 52 w 56"/>
                <a:gd name="T43" fmla="*/ 28 h 69"/>
                <a:gd name="T44" fmla="*/ 52 w 56"/>
                <a:gd name="T45" fmla="*/ 21 h 69"/>
                <a:gd name="T46" fmla="*/ 54 w 56"/>
                <a:gd name="T47" fmla="*/ 11 h 69"/>
                <a:gd name="T48" fmla="*/ 52 w 56"/>
                <a:gd name="T49" fmla="*/ 6 h 69"/>
                <a:gd name="T50" fmla="*/ 46 w 56"/>
                <a:gd name="T51" fmla="*/ 1 h 69"/>
                <a:gd name="T52" fmla="*/ 42 w 56"/>
                <a:gd name="T53" fmla="*/ 0 h 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6"/>
                <a:gd name="T82" fmla="*/ 0 h 69"/>
                <a:gd name="T83" fmla="*/ 56 w 56"/>
                <a:gd name="T84" fmla="*/ 69 h 6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6" h="69">
                  <a:moveTo>
                    <a:pt x="42" y="0"/>
                  </a:moveTo>
                  <a:lnTo>
                    <a:pt x="39" y="5"/>
                  </a:lnTo>
                  <a:lnTo>
                    <a:pt x="36" y="7"/>
                  </a:lnTo>
                  <a:lnTo>
                    <a:pt x="32" y="11"/>
                  </a:lnTo>
                  <a:lnTo>
                    <a:pt x="30" y="13"/>
                  </a:lnTo>
                  <a:lnTo>
                    <a:pt x="28" y="19"/>
                  </a:lnTo>
                  <a:lnTo>
                    <a:pt x="24" y="21"/>
                  </a:lnTo>
                  <a:lnTo>
                    <a:pt x="16" y="23"/>
                  </a:lnTo>
                  <a:lnTo>
                    <a:pt x="8" y="27"/>
                  </a:lnTo>
                  <a:lnTo>
                    <a:pt x="3" y="33"/>
                  </a:lnTo>
                  <a:lnTo>
                    <a:pt x="3" y="34"/>
                  </a:lnTo>
                  <a:lnTo>
                    <a:pt x="0" y="42"/>
                  </a:lnTo>
                  <a:lnTo>
                    <a:pt x="2" y="55"/>
                  </a:lnTo>
                  <a:lnTo>
                    <a:pt x="5" y="64"/>
                  </a:lnTo>
                  <a:lnTo>
                    <a:pt x="15" y="67"/>
                  </a:lnTo>
                  <a:lnTo>
                    <a:pt x="24" y="69"/>
                  </a:lnTo>
                  <a:lnTo>
                    <a:pt x="34" y="66"/>
                  </a:lnTo>
                  <a:lnTo>
                    <a:pt x="45" y="58"/>
                  </a:lnTo>
                  <a:lnTo>
                    <a:pt x="52" y="47"/>
                  </a:lnTo>
                  <a:lnTo>
                    <a:pt x="56" y="40"/>
                  </a:lnTo>
                  <a:lnTo>
                    <a:pt x="54" y="33"/>
                  </a:lnTo>
                  <a:lnTo>
                    <a:pt x="52" y="28"/>
                  </a:lnTo>
                  <a:lnTo>
                    <a:pt x="52" y="21"/>
                  </a:lnTo>
                  <a:lnTo>
                    <a:pt x="54" y="11"/>
                  </a:lnTo>
                  <a:lnTo>
                    <a:pt x="52" y="6"/>
                  </a:lnTo>
                  <a:lnTo>
                    <a:pt x="46" y="1"/>
                  </a:lnTo>
                  <a:lnTo>
                    <a:pt x="42" y="0"/>
                  </a:lnTo>
                  <a:close/>
                </a:path>
              </a:pathLst>
            </a:custGeom>
            <a:noFill/>
            <a:ln w="9525">
              <a:solidFill>
                <a:srgbClr val="000000"/>
              </a:solidFill>
              <a:round/>
              <a:headEnd/>
              <a:tailEnd/>
            </a:ln>
          </p:spPr>
          <p:txBody>
            <a:bodyPr/>
            <a:lstStyle/>
            <a:p>
              <a:endParaRPr lang="es-MX"/>
            </a:p>
          </p:txBody>
        </p:sp>
        <p:sp>
          <p:nvSpPr>
            <p:cNvPr id="11300" name="Freeform 28"/>
            <p:cNvSpPr>
              <a:spLocks noChangeAspect="1"/>
            </p:cNvSpPr>
            <p:nvPr/>
          </p:nvSpPr>
          <p:spPr bwMode="auto">
            <a:xfrm>
              <a:off x="3778" y="1238"/>
              <a:ext cx="40" cy="33"/>
            </a:xfrm>
            <a:custGeom>
              <a:avLst/>
              <a:gdLst>
                <a:gd name="T0" fmla="*/ 8 w 71"/>
                <a:gd name="T1" fmla="*/ 0 h 67"/>
                <a:gd name="T2" fmla="*/ 10 w 71"/>
                <a:gd name="T3" fmla="*/ 0 h 67"/>
                <a:gd name="T4" fmla="*/ 16 w 71"/>
                <a:gd name="T5" fmla="*/ 1 h 67"/>
                <a:gd name="T6" fmla="*/ 26 w 71"/>
                <a:gd name="T7" fmla="*/ 5 h 67"/>
                <a:gd name="T8" fmla="*/ 34 w 71"/>
                <a:gd name="T9" fmla="*/ 10 h 67"/>
                <a:gd name="T10" fmla="*/ 47 w 71"/>
                <a:gd name="T11" fmla="*/ 14 h 67"/>
                <a:gd name="T12" fmla="*/ 56 w 71"/>
                <a:gd name="T13" fmla="*/ 20 h 67"/>
                <a:gd name="T14" fmla="*/ 62 w 71"/>
                <a:gd name="T15" fmla="*/ 25 h 67"/>
                <a:gd name="T16" fmla="*/ 66 w 71"/>
                <a:gd name="T17" fmla="*/ 29 h 67"/>
                <a:gd name="T18" fmla="*/ 71 w 71"/>
                <a:gd name="T19" fmla="*/ 32 h 67"/>
                <a:gd name="T20" fmla="*/ 65 w 71"/>
                <a:gd name="T21" fmla="*/ 36 h 67"/>
                <a:gd name="T22" fmla="*/ 58 w 71"/>
                <a:gd name="T23" fmla="*/ 36 h 67"/>
                <a:gd name="T24" fmla="*/ 52 w 71"/>
                <a:gd name="T25" fmla="*/ 44 h 67"/>
                <a:gd name="T26" fmla="*/ 44 w 71"/>
                <a:gd name="T27" fmla="*/ 58 h 67"/>
                <a:gd name="T28" fmla="*/ 38 w 71"/>
                <a:gd name="T29" fmla="*/ 67 h 67"/>
                <a:gd name="T30" fmla="*/ 30 w 71"/>
                <a:gd name="T31" fmla="*/ 64 h 67"/>
                <a:gd name="T32" fmla="*/ 27 w 71"/>
                <a:gd name="T33" fmla="*/ 52 h 67"/>
                <a:gd name="T34" fmla="*/ 17 w 71"/>
                <a:gd name="T35" fmla="*/ 43 h 67"/>
                <a:gd name="T36" fmla="*/ 9 w 71"/>
                <a:gd name="T37" fmla="*/ 41 h 67"/>
                <a:gd name="T38" fmla="*/ 0 w 71"/>
                <a:gd name="T39" fmla="*/ 35 h 67"/>
                <a:gd name="T40" fmla="*/ 2 w 71"/>
                <a:gd name="T41" fmla="*/ 25 h 67"/>
                <a:gd name="T42" fmla="*/ 3 w 71"/>
                <a:gd name="T43" fmla="*/ 16 h 67"/>
                <a:gd name="T44" fmla="*/ 5 w 71"/>
                <a:gd name="T45" fmla="*/ 11 h 67"/>
                <a:gd name="T46" fmla="*/ 5 w 71"/>
                <a:gd name="T47" fmla="*/ 7 h 67"/>
                <a:gd name="T48" fmla="*/ 8 w 7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67"/>
                <a:gd name="T77" fmla="*/ 71 w 71"/>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67">
                  <a:moveTo>
                    <a:pt x="8" y="0"/>
                  </a:moveTo>
                  <a:lnTo>
                    <a:pt x="10" y="0"/>
                  </a:lnTo>
                  <a:lnTo>
                    <a:pt x="16" y="1"/>
                  </a:lnTo>
                  <a:lnTo>
                    <a:pt x="26" y="5"/>
                  </a:lnTo>
                  <a:lnTo>
                    <a:pt x="34" y="10"/>
                  </a:lnTo>
                  <a:lnTo>
                    <a:pt x="47" y="14"/>
                  </a:lnTo>
                  <a:lnTo>
                    <a:pt x="56" y="20"/>
                  </a:lnTo>
                  <a:lnTo>
                    <a:pt x="62" y="25"/>
                  </a:lnTo>
                  <a:lnTo>
                    <a:pt x="66" y="29"/>
                  </a:lnTo>
                  <a:lnTo>
                    <a:pt x="71" y="32"/>
                  </a:lnTo>
                  <a:lnTo>
                    <a:pt x="65" y="36"/>
                  </a:lnTo>
                  <a:lnTo>
                    <a:pt x="58" y="36"/>
                  </a:lnTo>
                  <a:lnTo>
                    <a:pt x="52" y="44"/>
                  </a:lnTo>
                  <a:lnTo>
                    <a:pt x="44" y="58"/>
                  </a:lnTo>
                  <a:lnTo>
                    <a:pt x="38" y="67"/>
                  </a:lnTo>
                  <a:lnTo>
                    <a:pt x="30" y="64"/>
                  </a:lnTo>
                  <a:lnTo>
                    <a:pt x="27" y="52"/>
                  </a:lnTo>
                  <a:lnTo>
                    <a:pt x="17" y="43"/>
                  </a:lnTo>
                  <a:lnTo>
                    <a:pt x="9" y="41"/>
                  </a:lnTo>
                  <a:lnTo>
                    <a:pt x="0" y="35"/>
                  </a:lnTo>
                  <a:lnTo>
                    <a:pt x="2" y="25"/>
                  </a:lnTo>
                  <a:lnTo>
                    <a:pt x="3" y="16"/>
                  </a:lnTo>
                  <a:lnTo>
                    <a:pt x="5" y="11"/>
                  </a:lnTo>
                  <a:lnTo>
                    <a:pt x="5" y="7"/>
                  </a:lnTo>
                  <a:lnTo>
                    <a:pt x="8" y="0"/>
                  </a:lnTo>
                  <a:close/>
                </a:path>
              </a:pathLst>
            </a:custGeom>
            <a:noFill/>
            <a:ln w="9525">
              <a:solidFill>
                <a:srgbClr val="000000"/>
              </a:solidFill>
              <a:round/>
              <a:headEnd/>
              <a:tailEnd/>
            </a:ln>
          </p:spPr>
          <p:txBody>
            <a:bodyPr/>
            <a:lstStyle/>
            <a:p>
              <a:endParaRPr lang="es-MX"/>
            </a:p>
          </p:txBody>
        </p:sp>
        <p:sp>
          <p:nvSpPr>
            <p:cNvPr id="11301" name="Freeform 29"/>
            <p:cNvSpPr>
              <a:spLocks noChangeAspect="1"/>
            </p:cNvSpPr>
            <p:nvPr/>
          </p:nvSpPr>
          <p:spPr bwMode="auto">
            <a:xfrm>
              <a:off x="3788" y="1160"/>
              <a:ext cx="31" cy="27"/>
            </a:xfrm>
            <a:custGeom>
              <a:avLst/>
              <a:gdLst>
                <a:gd name="T0" fmla="*/ 2 w 57"/>
                <a:gd name="T1" fmla="*/ 40 h 57"/>
                <a:gd name="T2" fmla="*/ 4 w 57"/>
                <a:gd name="T3" fmla="*/ 30 h 57"/>
                <a:gd name="T4" fmla="*/ 5 w 57"/>
                <a:gd name="T5" fmla="*/ 23 h 57"/>
                <a:gd name="T6" fmla="*/ 8 w 57"/>
                <a:gd name="T7" fmla="*/ 21 h 57"/>
                <a:gd name="T8" fmla="*/ 10 w 57"/>
                <a:gd name="T9" fmla="*/ 16 h 57"/>
                <a:gd name="T10" fmla="*/ 9 w 57"/>
                <a:gd name="T11" fmla="*/ 11 h 57"/>
                <a:gd name="T12" fmla="*/ 12 w 57"/>
                <a:gd name="T13" fmla="*/ 8 h 57"/>
                <a:gd name="T14" fmla="*/ 20 w 57"/>
                <a:gd name="T15" fmla="*/ 4 h 57"/>
                <a:gd name="T16" fmla="*/ 27 w 57"/>
                <a:gd name="T17" fmla="*/ 0 h 57"/>
                <a:gd name="T18" fmla="*/ 34 w 57"/>
                <a:gd name="T19" fmla="*/ 6 h 57"/>
                <a:gd name="T20" fmla="*/ 44 w 57"/>
                <a:gd name="T21" fmla="*/ 6 h 57"/>
                <a:gd name="T22" fmla="*/ 48 w 57"/>
                <a:gd name="T23" fmla="*/ 8 h 57"/>
                <a:gd name="T24" fmla="*/ 52 w 57"/>
                <a:gd name="T25" fmla="*/ 20 h 57"/>
                <a:gd name="T26" fmla="*/ 57 w 57"/>
                <a:gd name="T27" fmla="*/ 30 h 57"/>
                <a:gd name="T28" fmla="*/ 56 w 57"/>
                <a:gd name="T29" fmla="*/ 45 h 57"/>
                <a:gd name="T30" fmla="*/ 51 w 57"/>
                <a:gd name="T31" fmla="*/ 52 h 57"/>
                <a:gd name="T32" fmla="*/ 38 w 57"/>
                <a:gd name="T33" fmla="*/ 56 h 57"/>
                <a:gd name="T34" fmla="*/ 29 w 57"/>
                <a:gd name="T35" fmla="*/ 57 h 57"/>
                <a:gd name="T36" fmla="*/ 21 w 57"/>
                <a:gd name="T37" fmla="*/ 56 h 57"/>
                <a:gd name="T38" fmla="*/ 14 w 57"/>
                <a:gd name="T39" fmla="*/ 55 h 57"/>
                <a:gd name="T40" fmla="*/ 8 w 57"/>
                <a:gd name="T41" fmla="*/ 53 h 57"/>
                <a:gd name="T42" fmla="*/ 2 w 57"/>
                <a:gd name="T43" fmla="*/ 52 h 57"/>
                <a:gd name="T44" fmla="*/ 0 w 57"/>
                <a:gd name="T45" fmla="*/ 46 h 57"/>
                <a:gd name="T46" fmla="*/ 3 w 57"/>
                <a:gd name="T47" fmla="*/ 41 h 57"/>
                <a:gd name="T48" fmla="*/ 2 w 57"/>
                <a:gd name="T49" fmla="*/ 40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
                <a:gd name="T76" fmla="*/ 0 h 57"/>
                <a:gd name="T77" fmla="*/ 57 w 57"/>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 h="57">
                  <a:moveTo>
                    <a:pt x="2" y="40"/>
                  </a:moveTo>
                  <a:lnTo>
                    <a:pt x="4" y="30"/>
                  </a:lnTo>
                  <a:lnTo>
                    <a:pt x="5" y="23"/>
                  </a:lnTo>
                  <a:lnTo>
                    <a:pt x="8" y="21"/>
                  </a:lnTo>
                  <a:lnTo>
                    <a:pt x="10" y="16"/>
                  </a:lnTo>
                  <a:lnTo>
                    <a:pt x="9" y="11"/>
                  </a:lnTo>
                  <a:lnTo>
                    <a:pt x="12" y="8"/>
                  </a:lnTo>
                  <a:lnTo>
                    <a:pt x="20" y="4"/>
                  </a:lnTo>
                  <a:lnTo>
                    <a:pt x="27" y="0"/>
                  </a:lnTo>
                  <a:lnTo>
                    <a:pt x="34" y="6"/>
                  </a:lnTo>
                  <a:lnTo>
                    <a:pt x="44" y="6"/>
                  </a:lnTo>
                  <a:lnTo>
                    <a:pt x="48" y="8"/>
                  </a:lnTo>
                  <a:lnTo>
                    <a:pt x="52" y="20"/>
                  </a:lnTo>
                  <a:lnTo>
                    <a:pt x="57" y="30"/>
                  </a:lnTo>
                  <a:lnTo>
                    <a:pt x="56" y="45"/>
                  </a:lnTo>
                  <a:lnTo>
                    <a:pt x="51" y="52"/>
                  </a:lnTo>
                  <a:lnTo>
                    <a:pt x="38" y="56"/>
                  </a:lnTo>
                  <a:lnTo>
                    <a:pt x="29" y="57"/>
                  </a:lnTo>
                  <a:lnTo>
                    <a:pt x="21" y="56"/>
                  </a:lnTo>
                  <a:lnTo>
                    <a:pt x="14" y="55"/>
                  </a:lnTo>
                  <a:lnTo>
                    <a:pt x="8" y="53"/>
                  </a:lnTo>
                  <a:lnTo>
                    <a:pt x="2" y="52"/>
                  </a:lnTo>
                  <a:lnTo>
                    <a:pt x="0" y="46"/>
                  </a:lnTo>
                  <a:lnTo>
                    <a:pt x="3" y="41"/>
                  </a:lnTo>
                  <a:lnTo>
                    <a:pt x="2" y="40"/>
                  </a:lnTo>
                  <a:close/>
                </a:path>
              </a:pathLst>
            </a:custGeom>
            <a:noFill/>
            <a:ln w="9525">
              <a:solidFill>
                <a:srgbClr val="000000"/>
              </a:solidFill>
              <a:round/>
              <a:headEnd/>
              <a:tailEnd/>
            </a:ln>
          </p:spPr>
          <p:txBody>
            <a:bodyPr/>
            <a:lstStyle/>
            <a:p>
              <a:endParaRPr lang="es-MX"/>
            </a:p>
          </p:txBody>
        </p:sp>
        <p:sp>
          <p:nvSpPr>
            <p:cNvPr id="11302" name="Freeform 30"/>
            <p:cNvSpPr>
              <a:spLocks noChangeAspect="1"/>
            </p:cNvSpPr>
            <p:nvPr/>
          </p:nvSpPr>
          <p:spPr bwMode="auto">
            <a:xfrm>
              <a:off x="3878" y="1130"/>
              <a:ext cx="42" cy="22"/>
            </a:xfrm>
            <a:custGeom>
              <a:avLst/>
              <a:gdLst>
                <a:gd name="T0" fmla="*/ 78 w 78"/>
                <a:gd name="T1" fmla="*/ 16 h 42"/>
                <a:gd name="T2" fmla="*/ 72 w 78"/>
                <a:gd name="T3" fmla="*/ 8 h 42"/>
                <a:gd name="T4" fmla="*/ 67 w 78"/>
                <a:gd name="T5" fmla="*/ 4 h 42"/>
                <a:gd name="T6" fmla="*/ 62 w 78"/>
                <a:gd name="T7" fmla="*/ 2 h 42"/>
                <a:gd name="T8" fmla="*/ 49 w 78"/>
                <a:gd name="T9" fmla="*/ 0 h 42"/>
                <a:gd name="T10" fmla="*/ 40 w 78"/>
                <a:gd name="T11" fmla="*/ 1 h 42"/>
                <a:gd name="T12" fmla="*/ 32 w 78"/>
                <a:gd name="T13" fmla="*/ 7 h 42"/>
                <a:gd name="T14" fmla="*/ 24 w 78"/>
                <a:gd name="T15" fmla="*/ 13 h 42"/>
                <a:gd name="T16" fmla="*/ 15 w 78"/>
                <a:gd name="T17" fmla="*/ 18 h 42"/>
                <a:gd name="T18" fmla="*/ 7 w 78"/>
                <a:gd name="T19" fmla="*/ 20 h 42"/>
                <a:gd name="T20" fmla="*/ 1 w 78"/>
                <a:gd name="T21" fmla="*/ 27 h 42"/>
                <a:gd name="T22" fmla="*/ 0 w 78"/>
                <a:gd name="T23" fmla="*/ 34 h 42"/>
                <a:gd name="T24" fmla="*/ 2 w 78"/>
                <a:gd name="T25" fmla="*/ 39 h 42"/>
                <a:gd name="T26" fmla="*/ 12 w 78"/>
                <a:gd name="T27" fmla="*/ 42 h 42"/>
                <a:gd name="T28" fmla="*/ 26 w 78"/>
                <a:gd name="T29" fmla="*/ 42 h 42"/>
                <a:gd name="T30" fmla="*/ 38 w 78"/>
                <a:gd name="T31" fmla="*/ 42 h 42"/>
                <a:gd name="T32" fmla="*/ 52 w 78"/>
                <a:gd name="T33" fmla="*/ 38 h 42"/>
                <a:gd name="T34" fmla="*/ 66 w 78"/>
                <a:gd name="T35" fmla="*/ 28 h 42"/>
                <a:gd name="T36" fmla="*/ 73 w 78"/>
                <a:gd name="T37" fmla="*/ 21 h 42"/>
                <a:gd name="T38" fmla="*/ 78 w 78"/>
                <a:gd name="T39" fmla="*/ 16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
                <a:gd name="T61" fmla="*/ 0 h 42"/>
                <a:gd name="T62" fmla="*/ 78 w 78"/>
                <a:gd name="T63" fmla="*/ 42 h 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 h="42">
                  <a:moveTo>
                    <a:pt x="78" y="16"/>
                  </a:moveTo>
                  <a:lnTo>
                    <a:pt x="72" y="8"/>
                  </a:lnTo>
                  <a:lnTo>
                    <a:pt x="67" y="4"/>
                  </a:lnTo>
                  <a:lnTo>
                    <a:pt x="62" y="2"/>
                  </a:lnTo>
                  <a:lnTo>
                    <a:pt x="49" y="0"/>
                  </a:lnTo>
                  <a:lnTo>
                    <a:pt x="40" y="1"/>
                  </a:lnTo>
                  <a:lnTo>
                    <a:pt x="32" y="7"/>
                  </a:lnTo>
                  <a:lnTo>
                    <a:pt x="24" y="13"/>
                  </a:lnTo>
                  <a:lnTo>
                    <a:pt x="15" y="18"/>
                  </a:lnTo>
                  <a:lnTo>
                    <a:pt x="7" y="20"/>
                  </a:lnTo>
                  <a:lnTo>
                    <a:pt x="1" y="27"/>
                  </a:lnTo>
                  <a:lnTo>
                    <a:pt x="0" y="34"/>
                  </a:lnTo>
                  <a:lnTo>
                    <a:pt x="2" y="39"/>
                  </a:lnTo>
                  <a:lnTo>
                    <a:pt x="12" y="42"/>
                  </a:lnTo>
                  <a:lnTo>
                    <a:pt x="26" y="42"/>
                  </a:lnTo>
                  <a:lnTo>
                    <a:pt x="38" y="42"/>
                  </a:lnTo>
                  <a:lnTo>
                    <a:pt x="52" y="38"/>
                  </a:lnTo>
                  <a:lnTo>
                    <a:pt x="66" y="28"/>
                  </a:lnTo>
                  <a:lnTo>
                    <a:pt x="73" y="21"/>
                  </a:lnTo>
                  <a:lnTo>
                    <a:pt x="78" y="16"/>
                  </a:lnTo>
                  <a:close/>
                </a:path>
              </a:pathLst>
            </a:custGeom>
            <a:noFill/>
            <a:ln w="9525">
              <a:solidFill>
                <a:srgbClr val="000000"/>
              </a:solidFill>
              <a:round/>
              <a:headEnd/>
              <a:tailEnd/>
            </a:ln>
          </p:spPr>
          <p:txBody>
            <a:bodyPr/>
            <a:lstStyle/>
            <a:p>
              <a:endParaRPr lang="es-MX"/>
            </a:p>
          </p:txBody>
        </p:sp>
        <p:sp>
          <p:nvSpPr>
            <p:cNvPr id="11303" name="Freeform 31"/>
            <p:cNvSpPr>
              <a:spLocks noChangeAspect="1"/>
            </p:cNvSpPr>
            <p:nvPr/>
          </p:nvSpPr>
          <p:spPr bwMode="auto">
            <a:xfrm>
              <a:off x="3759" y="1139"/>
              <a:ext cx="35" cy="21"/>
            </a:xfrm>
            <a:custGeom>
              <a:avLst/>
              <a:gdLst>
                <a:gd name="T0" fmla="*/ 60 w 65"/>
                <a:gd name="T1" fmla="*/ 0 h 42"/>
                <a:gd name="T2" fmla="*/ 62 w 65"/>
                <a:gd name="T3" fmla="*/ 4 h 42"/>
                <a:gd name="T4" fmla="*/ 64 w 65"/>
                <a:gd name="T5" fmla="*/ 10 h 42"/>
                <a:gd name="T6" fmla="*/ 65 w 65"/>
                <a:gd name="T7" fmla="*/ 15 h 42"/>
                <a:gd name="T8" fmla="*/ 62 w 65"/>
                <a:gd name="T9" fmla="*/ 26 h 42"/>
                <a:gd name="T10" fmla="*/ 56 w 65"/>
                <a:gd name="T11" fmla="*/ 33 h 42"/>
                <a:gd name="T12" fmla="*/ 48 w 65"/>
                <a:gd name="T13" fmla="*/ 37 h 42"/>
                <a:gd name="T14" fmla="*/ 39 w 65"/>
                <a:gd name="T15" fmla="*/ 38 h 42"/>
                <a:gd name="T16" fmla="*/ 30 w 65"/>
                <a:gd name="T17" fmla="*/ 38 h 42"/>
                <a:gd name="T18" fmla="*/ 22 w 65"/>
                <a:gd name="T19" fmla="*/ 40 h 42"/>
                <a:gd name="T20" fmla="*/ 15 w 65"/>
                <a:gd name="T21" fmla="*/ 42 h 42"/>
                <a:gd name="T22" fmla="*/ 5 w 65"/>
                <a:gd name="T23" fmla="*/ 42 h 42"/>
                <a:gd name="T24" fmla="*/ 0 w 65"/>
                <a:gd name="T25" fmla="*/ 39 h 42"/>
                <a:gd name="T26" fmla="*/ 3 w 65"/>
                <a:gd name="T27" fmla="*/ 33 h 42"/>
                <a:gd name="T28" fmla="*/ 9 w 65"/>
                <a:gd name="T29" fmla="*/ 25 h 42"/>
                <a:gd name="T30" fmla="*/ 14 w 65"/>
                <a:gd name="T31" fmla="*/ 18 h 42"/>
                <a:gd name="T32" fmla="*/ 20 w 65"/>
                <a:gd name="T33" fmla="*/ 15 h 42"/>
                <a:gd name="T34" fmla="*/ 28 w 65"/>
                <a:gd name="T35" fmla="*/ 15 h 42"/>
                <a:gd name="T36" fmla="*/ 35 w 65"/>
                <a:gd name="T37" fmla="*/ 14 h 42"/>
                <a:gd name="T38" fmla="*/ 42 w 65"/>
                <a:gd name="T39" fmla="*/ 12 h 42"/>
                <a:gd name="T40" fmla="*/ 45 w 65"/>
                <a:gd name="T41" fmla="*/ 9 h 42"/>
                <a:gd name="T42" fmla="*/ 51 w 65"/>
                <a:gd name="T43" fmla="*/ 6 h 42"/>
                <a:gd name="T44" fmla="*/ 54 w 65"/>
                <a:gd name="T45" fmla="*/ 4 h 42"/>
                <a:gd name="T46" fmla="*/ 60 w 65"/>
                <a:gd name="T47" fmla="*/ 0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5"/>
                <a:gd name="T73" fmla="*/ 0 h 42"/>
                <a:gd name="T74" fmla="*/ 65 w 65"/>
                <a:gd name="T75" fmla="*/ 42 h 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5" h="42">
                  <a:moveTo>
                    <a:pt x="60" y="0"/>
                  </a:moveTo>
                  <a:lnTo>
                    <a:pt x="62" y="4"/>
                  </a:lnTo>
                  <a:lnTo>
                    <a:pt x="64" y="10"/>
                  </a:lnTo>
                  <a:lnTo>
                    <a:pt x="65" y="15"/>
                  </a:lnTo>
                  <a:lnTo>
                    <a:pt x="62" y="26"/>
                  </a:lnTo>
                  <a:lnTo>
                    <a:pt x="56" y="33"/>
                  </a:lnTo>
                  <a:lnTo>
                    <a:pt x="48" y="37"/>
                  </a:lnTo>
                  <a:lnTo>
                    <a:pt x="39" y="38"/>
                  </a:lnTo>
                  <a:lnTo>
                    <a:pt x="30" y="38"/>
                  </a:lnTo>
                  <a:lnTo>
                    <a:pt x="22" y="40"/>
                  </a:lnTo>
                  <a:lnTo>
                    <a:pt x="15" y="42"/>
                  </a:lnTo>
                  <a:lnTo>
                    <a:pt x="5" y="42"/>
                  </a:lnTo>
                  <a:lnTo>
                    <a:pt x="0" y="39"/>
                  </a:lnTo>
                  <a:lnTo>
                    <a:pt x="3" y="33"/>
                  </a:lnTo>
                  <a:lnTo>
                    <a:pt x="9" y="25"/>
                  </a:lnTo>
                  <a:lnTo>
                    <a:pt x="14" y="18"/>
                  </a:lnTo>
                  <a:lnTo>
                    <a:pt x="20" y="15"/>
                  </a:lnTo>
                  <a:lnTo>
                    <a:pt x="28" y="15"/>
                  </a:lnTo>
                  <a:lnTo>
                    <a:pt x="35" y="14"/>
                  </a:lnTo>
                  <a:lnTo>
                    <a:pt x="42" y="12"/>
                  </a:lnTo>
                  <a:lnTo>
                    <a:pt x="45" y="9"/>
                  </a:lnTo>
                  <a:lnTo>
                    <a:pt x="51" y="6"/>
                  </a:lnTo>
                  <a:lnTo>
                    <a:pt x="54" y="4"/>
                  </a:lnTo>
                  <a:lnTo>
                    <a:pt x="60" y="0"/>
                  </a:lnTo>
                  <a:close/>
                </a:path>
              </a:pathLst>
            </a:custGeom>
            <a:noFill/>
            <a:ln w="9525">
              <a:solidFill>
                <a:srgbClr val="000000"/>
              </a:solidFill>
              <a:round/>
              <a:headEnd/>
              <a:tailEnd/>
            </a:ln>
          </p:spPr>
          <p:txBody>
            <a:bodyPr/>
            <a:lstStyle/>
            <a:p>
              <a:endParaRPr lang="es-MX"/>
            </a:p>
          </p:txBody>
        </p:sp>
        <p:sp>
          <p:nvSpPr>
            <p:cNvPr id="11304" name="Freeform 32"/>
            <p:cNvSpPr>
              <a:spLocks noChangeAspect="1"/>
            </p:cNvSpPr>
            <p:nvPr/>
          </p:nvSpPr>
          <p:spPr bwMode="auto">
            <a:xfrm>
              <a:off x="3830" y="1083"/>
              <a:ext cx="23" cy="23"/>
            </a:xfrm>
            <a:custGeom>
              <a:avLst/>
              <a:gdLst>
                <a:gd name="T0" fmla="*/ 41 w 43"/>
                <a:gd name="T1" fmla="*/ 0 h 48"/>
                <a:gd name="T2" fmla="*/ 43 w 43"/>
                <a:gd name="T3" fmla="*/ 5 h 48"/>
                <a:gd name="T4" fmla="*/ 43 w 43"/>
                <a:gd name="T5" fmla="*/ 8 h 48"/>
                <a:gd name="T6" fmla="*/ 43 w 43"/>
                <a:gd name="T7" fmla="*/ 15 h 48"/>
                <a:gd name="T8" fmla="*/ 42 w 43"/>
                <a:gd name="T9" fmla="*/ 20 h 48"/>
                <a:gd name="T10" fmla="*/ 36 w 43"/>
                <a:gd name="T11" fmla="*/ 25 h 48"/>
                <a:gd name="T12" fmla="*/ 30 w 43"/>
                <a:gd name="T13" fmla="*/ 31 h 48"/>
                <a:gd name="T14" fmla="*/ 23 w 43"/>
                <a:gd name="T15" fmla="*/ 37 h 48"/>
                <a:gd name="T16" fmla="*/ 16 w 43"/>
                <a:gd name="T17" fmla="*/ 44 h 48"/>
                <a:gd name="T18" fmla="*/ 10 w 43"/>
                <a:gd name="T19" fmla="*/ 48 h 48"/>
                <a:gd name="T20" fmla="*/ 4 w 43"/>
                <a:gd name="T21" fmla="*/ 48 h 48"/>
                <a:gd name="T22" fmla="*/ 0 w 43"/>
                <a:gd name="T23" fmla="*/ 39 h 48"/>
                <a:gd name="T24" fmla="*/ 0 w 43"/>
                <a:gd name="T25" fmla="*/ 32 h 48"/>
                <a:gd name="T26" fmla="*/ 2 w 43"/>
                <a:gd name="T27" fmla="*/ 26 h 48"/>
                <a:gd name="T28" fmla="*/ 8 w 43"/>
                <a:gd name="T29" fmla="*/ 18 h 48"/>
                <a:gd name="T30" fmla="*/ 13 w 43"/>
                <a:gd name="T31" fmla="*/ 14 h 48"/>
                <a:gd name="T32" fmla="*/ 20 w 43"/>
                <a:gd name="T33" fmla="*/ 12 h 48"/>
                <a:gd name="T34" fmla="*/ 28 w 43"/>
                <a:gd name="T35" fmla="*/ 12 h 48"/>
                <a:gd name="T36" fmla="*/ 32 w 43"/>
                <a:gd name="T37" fmla="*/ 9 h 48"/>
                <a:gd name="T38" fmla="*/ 32 w 43"/>
                <a:gd name="T39" fmla="*/ 2 h 48"/>
                <a:gd name="T40" fmla="*/ 37 w 43"/>
                <a:gd name="T41" fmla="*/ 1 h 48"/>
                <a:gd name="T42" fmla="*/ 41 w 43"/>
                <a:gd name="T43" fmla="*/ 0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48"/>
                <a:gd name="T68" fmla="*/ 43 w 43"/>
                <a:gd name="T69" fmla="*/ 48 h 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48">
                  <a:moveTo>
                    <a:pt x="41" y="0"/>
                  </a:moveTo>
                  <a:lnTo>
                    <a:pt x="43" y="5"/>
                  </a:lnTo>
                  <a:lnTo>
                    <a:pt x="43" y="8"/>
                  </a:lnTo>
                  <a:lnTo>
                    <a:pt x="43" y="15"/>
                  </a:lnTo>
                  <a:lnTo>
                    <a:pt x="42" y="20"/>
                  </a:lnTo>
                  <a:lnTo>
                    <a:pt x="36" y="25"/>
                  </a:lnTo>
                  <a:lnTo>
                    <a:pt x="30" y="31"/>
                  </a:lnTo>
                  <a:lnTo>
                    <a:pt x="23" y="37"/>
                  </a:lnTo>
                  <a:lnTo>
                    <a:pt x="16" y="44"/>
                  </a:lnTo>
                  <a:lnTo>
                    <a:pt x="10" y="48"/>
                  </a:lnTo>
                  <a:lnTo>
                    <a:pt x="4" y="48"/>
                  </a:lnTo>
                  <a:lnTo>
                    <a:pt x="0" y="39"/>
                  </a:lnTo>
                  <a:lnTo>
                    <a:pt x="0" y="32"/>
                  </a:lnTo>
                  <a:lnTo>
                    <a:pt x="2" y="26"/>
                  </a:lnTo>
                  <a:lnTo>
                    <a:pt x="8" y="18"/>
                  </a:lnTo>
                  <a:lnTo>
                    <a:pt x="13" y="14"/>
                  </a:lnTo>
                  <a:lnTo>
                    <a:pt x="20" y="12"/>
                  </a:lnTo>
                  <a:lnTo>
                    <a:pt x="28" y="12"/>
                  </a:lnTo>
                  <a:lnTo>
                    <a:pt x="32" y="9"/>
                  </a:lnTo>
                  <a:lnTo>
                    <a:pt x="32" y="2"/>
                  </a:lnTo>
                  <a:lnTo>
                    <a:pt x="37" y="1"/>
                  </a:lnTo>
                  <a:lnTo>
                    <a:pt x="41" y="0"/>
                  </a:lnTo>
                  <a:close/>
                </a:path>
              </a:pathLst>
            </a:custGeom>
            <a:noFill/>
            <a:ln w="9525">
              <a:solidFill>
                <a:srgbClr val="000000"/>
              </a:solidFill>
              <a:round/>
              <a:headEnd/>
              <a:tailEnd/>
            </a:ln>
          </p:spPr>
          <p:txBody>
            <a:bodyPr/>
            <a:lstStyle/>
            <a:p>
              <a:endParaRPr lang="es-MX"/>
            </a:p>
          </p:txBody>
        </p:sp>
        <p:sp>
          <p:nvSpPr>
            <p:cNvPr id="11305" name="Freeform 33"/>
            <p:cNvSpPr>
              <a:spLocks noChangeAspect="1"/>
            </p:cNvSpPr>
            <p:nvPr/>
          </p:nvSpPr>
          <p:spPr bwMode="auto">
            <a:xfrm>
              <a:off x="3810" y="1090"/>
              <a:ext cx="17" cy="33"/>
            </a:xfrm>
            <a:custGeom>
              <a:avLst/>
              <a:gdLst>
                <a:gd name="T0" fmla="*/ 18 w 30"/>
                <a:gd name="T1" fmla="*/ 0 h 71"/>
                <a:gd name="T2" fmla="*/ 16 w 30"/>
                <a:gd name="T3" fmla="*/ 2 h 71"/>
                <a:gd name="T4" fmla="*/ 15 w 30"/>
                <a:gd name="T5" fmla="*/ 6 h 71"/>
                <a:gd name="T6" fmla="*/ 12 w 30"/>
                <a:gd name="T7" fmla="*/ 8 h 71"/>
                <a:gd name="T8" fmla="*/ 10 w 30"/>
                <a:gd name="T9" fmla="*/ 14 h 71"/>
                <a:gd name="T10" fmla="*/ 9 w 30"/>
                <a:gd name="T11" fmla="*/ 17 h 71"/>
                <a:gd name="T12" fmla="*/ 9 w 30"/>
                <a:gd name="T13" fmla="*/ 24 h 71"/>
                <a:gd name="T14" fmla="*/ 7 w 30"/>
                <a:gd name="T15" fmla="*/ 34 h 71"/>
                <a:gd name="T16" fmla="*/ 4 w 30"/>
                <a:gd name="T17" fmla="*/ 43 h 71"/>
                <a:gd name="T18" fmla="*/ 4 w 30"/>
                <a:gd name="T19" fmla="*/ 52 h 71"/>
                <a:gd name="T20" fmla="*/ 0 w 30"/>
                <a:gd name="T21" fmla="*/ 62 h 71"/>
                <a:gd name="T22" fmla="*/ 3 w 30"/>
                <a:gd name="T23" fmla="*/ 68 h 71"/>
                <a:gd name="T24" fmla="*/ 6 w 30"/>
                <a:gd name="T25" fmla="*/ 71 h 71"/>
                <a:gd name="T26" fmla="*/ 12 w 30"/>
                <a:gd name="T27" fmla="*/ 66 h 71"/>
                <a:gd name="T28" fmla="*/ 17 w 30"/>
                <a:gd name="T29" fmla="*/ 61 h 71"/>
                <a:gd name="T30" fmla="*/ 22 w 30"/>
                <a:gd name="T31" fmla="*/ 58 h 71"/>
                <a:gd name="T32" fmla="*/ 29 w 30"/>
                <a:gd name="T33" fmla="*/ 55 h 71"/>
                <a:gd name="T34" fmla="*/ 30 w 30"/>
                <a:gd name="T35" fmla="*/ 52 h 71"/>
                <a:gd name="T36" fmla="*/ 27 w 30"/>
                <a:gd name="T37" fmla="*/ 46 h 71"/>
                <a:gd name="T38" fmla="*/ 23 w 30"/>
                <a:gd name="T39" fmla="*/ 38 h 71"/>
                <a:gd name="T40" fmla="*/ 22 w 30"/>
                <a:gd name="T41" fmla="*/ 32 h 71"/>
                <a:gd name="T42" fmla="*/ 22 w 30"/>
                <a:gd name="T43" fmla="*/ 23 h 71"/>
                <a:gd name="T44" fmla="*/ 23 w 30"/>
                <a:gd name="T45" fmla="*/ 10 h 71"/>
                <a:gd name="T46" fmla="*/ 22 w 30"/>
                <a:gd name="T47" fmla="*/ 5 h 71"/>
                <a:gd name="T48" fmla="*/ 18 w 30"/>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
                <a:gd name="T76" fmla="*/ 0 h 71"/>
                <a:gd name="T77" fmla="*/ 30 w 30"/>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 h="71">
                  <a:moveTo>
                    <a:pt x="18" y="0"/>
                  </a:moveTo>
                  <a:lnTo>
                    <a:pt x="16" y="2"/>
                  </a:lnTo>
                  <a:lnTo>
                    <a:pt x="15" y="6"/>
                  </a:lnTo>
                  <a:lnTo>
                    <a:pt x="12" y="8"/>
                  </a:lnTo>
                  <a:lnTo>
                    <a:pt x="10" y="14"/>
                  </a:lnTo>
                  <a:lnTo>
                    <a:pt x="9" y="17"/>
                  </a:lnTo>
                  <a:lnTo>
                    <a:pt x="9" y="24"/>
                  </a:lnTo>
                  <a:lnTo>
                    <a:pt x="7" y="34"/>
                  </a:lnTo>
                  <a:lnTo>
                    <a:pt x="4" y="43"/>
                  </a:lnTo>
                  <a:lnTo>
                    <a:pt x="4" y="52"/>
                  </a:lnTo>
                  <a:lnTo>
                    <a:pt x="0" y="62"/>
                  </a:lnTo>
                  <a:lnTo>
                    <a:pt x="3" y="68"/>
                  </a:lnTo>
                  <a:lnTo>
                    <a:pt x="6" y="71"/>
                  </a:lnTo>
                  <a:lnTo>
                    <a:pt x="12" y="66"/>
                  </a:lnTo>
                  <a:lnTo>
                    <a:pt x="17" y="61"/>
                  </a:lnTo>
                  <a:lnTo>
                    <a:pt x="22" y="58"/>
                  </a:lnTo>
                  <a:lnTo>
                    <a:pt x="29" y="55"/>
                  </a:lnTo>
                  <a:lnTo>
                    <a:pt x="30" y="52"/>
                  </a:lnTo>
                  <a:lnTo>
                    <a:pt x="27" y="46"/>
                  </a:lnTo>
                  <a:lnTo>
                    <a:pt x="23" y="38"/>
                  </a:lnTo>
                  <a:lnTo>
                    <a:pt x="22" y="32"/>
                  </a:lnTo>
                  <a:lnTo>
                    <a:pt x="22" y="23"/>
                  </a:lnTo>
                  <a:lnTo>
                    <a:pt x="23" y="10"/>
                  </a:lnTo>
                  <a:lnTo>
                    <a:pt x="22" y="5"/>
                  </a:lnTo>
                  <a:lnTo>
                    <a:pt x="18" y="0"/>
                  </a:lnTo>
                  <a:close/>
                </a:path>
              </a:pathLst>
            </a:custGeom>
            <a:noFill/>
            <a:ln w="9525">
              <a:solidFill>
                <a:srgbClr val="000000"/>
              </a:solidFill>
              <a:round/>
              <a:headEnd/>
              <a:tailEnd/>
            </a:ln>
          </p:spPr>
          <p:txBody>
            <a:bodyPr/>
            <a:lstStyle/>
            <a:p>
              <a:endParaRPr lang="es-MX"/>
            </a:p>
          </p:txBody>
        </p:sp>
        <p:sp>
          <p:nvSpPr>
            <p:cNvPr id="11306" name="Freeform 34"/>
            <p:cNvSpPr>
              <a:spLocks noChangeAspect="1"/>
            </p:cNvSpPr>
            <p:nvPr/>
          </p:nvSpPr>
          <p:spPr bwMode="auto">
            <a:xfrm>
              <a:off x="3723" y="1156"/>
              <a:ext cx="21" cy="25"/>
            </a:xfrm>
            <a:custGeom>
              <a:avLst/>
              <a:gdLst>
                <a:gd name="T0" fmla="*/ 38 w 38"/>
                <a:gd name="T1" fmla="*/ 0 h 53"/>
                <a:gd name="T2" fmla="*/ 33 w 38"/>
                <a:gd name="T3" fmla="*/ 5 h 53"/>
                <a:gd name="T4" fmla="*/ 25 w 38"/>
                <a:gd name="T5" fmla="*/ 6 h 53"/>
                <a:gd name="T6" fmla="*/ 19 w 38"/>
                <a:gd name="T7" fmla="*/ 14 h 53"/>
                <a:gd name="T8" fmla="*/ 16 w 38"/>
                <a:gd name="T9" fmla="*/ 20 h 53"/>
                <a:gd name="T10" fmla="*/ 14 w 38"/>
                <a:gd name="T11" fmla="*/ 29 h 53"/>
                <a:gd name="T12" fmla="*/ 9 w 38"/>
                <a:gd name="T13" fmla="*/ 40 h 53"/>
                <a:gd name="T14" fmla="*/ 0 w 38"/>
                <a:gd name="T15" fmla="*/ 47 h 53"/>
                <a:gd name="T16" fmla="*/ 1 w 38"/>
                <a:gd name="T17" fmla="*/ 53 h 53"/>
                <a:gd name="T18" fmla="*/ 7 w 38"/>
                <a:gd name="T19" fmla="*/ 52 h 53"/>
                <a:gd name="T20" fmla="*/ 14 w 38"/>
                <a:gd name="T21" fmla="*/ 44 h 53"/>
                <a:gd name="T22" fmla="*/ 22 w 38"/>
                <a:gd name="T23" fmla="*/ 37 h 53"/>
                <a:gd name="T24" fmla="*/ 28 w 38"/>
                <a:gd name="T25" fmla="*/ 28 h 53"/>
                <a:gd name="T26" fmla="*/ 36 w 38"/>
                <a:gd name="T27" fmla="*/ 17 h 53"/>
                <a:gd name="T28" fmla="*/ 38 w 38"/>
                <a:gd name="T29" fmla="*/ 6 h 53"/>
                <a:gd name="T30" fmla="*/ 38 w 38"/>
                <a:gd name="T31" fmla="*/ 0 h 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53"/>
                <a:gd name="T50" fmla="*/ 38 w 38"/>
                <a:gd name="T51" fmla="*/ 53 h 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53">
                  <a:moveTo>
                    <a:pt x="38" y="0"/>
                  </a:moveTo>
                  <a:lnTo>
                    <a:pt x="33" y="5"/>
                  </a:lnTo>
                  <a:lnTo>
                    <a:pt x="25" y="6"/>
                  </a:lnTo>
                  <a:lnTo>
                    <a:pt x="19" y="14"/>
                  </a:lnTo>
                  <a:lnTo>
                    <a:pt x="16" y="20"/>
                  </a:lnTo>
                  <a:lnTo>
                    <a:pt x="14" y="29"/>
                  </a:lnTo>
                  <a:lnTo>
                    <a:pt x="9" y="40"/>
                  </a:lnTo>
                  <a:lnTo>
                    <a:pt x="0" y="47"/>
                  </a:lnTo>
                  <a:lnTo>
                    <a:pt x="1" y="53"/>
                  </a:lnTo>
                  <a:lnTo>
                    <a:pt x="7" y="52"/>
                  </a:lnTo>
                  <a:lnTo>
                    <a:pt x="14" y="44"/>
                  </a:lnTo>
                  <a:lnTo>
                    <a:pt x="22" y="37"/>
                  </a:lnTo>
                  <a:lnTo>
                    <a:pt x="28" y="28"/>
                  </a:lnTo>
                  <a:lnTo>
                    <a:pt x="36" y="17"/>
                  </a:lnTo>
                  <a:lnTo>
                    <a:pt x="38" y="6"/>
                  </a:lnTo>
                  <a:lnTo>
                    <a:pt x="38" y="0"/>
                  </a:lnTo>
                  <a:close/>
                </a:path>
              </a:pathLst>
            </a:custGeom>
            <a:noFill/>
            <a:ln w="9525">
              <a:solidFill>
                <a:srgbClr val="000000"/>
              </a:solidFill>
              <a:round/>
              <a:headEnd/>
              <a:tailEnd/>
            </a:ln>
          </p:spPr>
          <p:txBody>
            <a:bodyPr/>
            <a:lstStyle/>
            <a:p>
              <a:endParaRPr lang="es-MX"/>
            </a:p>
          </p:txBody>
        </p:sp>
        <p:sp>
          <p:nvSpPr>
            <p:cNvPr id="11307" name="Freeform 35"/>
            <p:cNvSpPr>
              <a:spLocks noChangeAspect="1"/>
            </p:cNvSpPr>
            <p:nvPr/>
          </p:nvSpPr>
          <p:spPr bwMode="auto">
            <a:xfrm>
              <a:off x="3750" y="1196"/>
              <a:ext cx="24" cy="14"/>
            </a:xfrm>
            <a:custGeom>
              <a:avLst/>
              <a:gdLst>
                <a:gd name="T0" fmla="*/ 0 w 46"/>
                <a:gd name="T1" fmla="*/ 31 h 31"/>
                <a:gd name="T2" fmla="*/ 1 w 46"/>
                <a:gd name="T3" fmla="*/ 25 h 31"/>
                <a:gd name="T4" fmla="*/ 8 w 46"/>
                <a:gd name="T5" fmla="*/ 17 h 31"/>
                <a:gd name="T6" fmla="*/ 16 w 46"/>
                <a:gd name="T7" fmla="*/ 13 h 31"/>
                <a:gd name="T8" fmla="*/ 24 w 46"/>
                <a:gd name="T9" fmla="*/ 6 h 31"/>
                <a:gd name="T10" fmla="*/ 31 w 46"/>
                <a:gd name="T11" fmla="*/ 0 h 31"/>
                <a:gd name="T12" fmla="*/ 37 w 46"/>
                <a:gd name="T13" fmla="*/ 0 h 31"/>
                <a:gd name="T14" fmla="*/ 43 w 46"/>
                <a:gd name="T15" fmla="*/ 1 h 31"/>
                <a:gd name="T16" fmla="*/ 46 w 46"/>
                <a:gd name="T17" fmla="*/ 12 h 31"/>
                <a:gd name="T18" fmla="*/ 38 w 46"/>
                <a:gd name="T19" fmla="*/ 16 h 31"/>
                <a:gd name="T20" fmla="*/ 28 w 46"/>
                <a:gd name="T21" fmla="*/ 19 h 31"/>
                <a:gd name="T22" fmla="*/ 22 w 46"/>
                <a:gd name="T23" fmla="*/ 22 h 31"/>
                <a:gd name="T24" fmla="*/ 17 w 46"/>
                <a:gd name="T25" fmla="*/ 25 h 31"/>
                <a:gd name="T26" fmla="*/ 12 w 46"/>
                <a:gd name="T27" fmla="*/ 28 h 31"/>
                <a:gd name="T28" fmla="*/ 7 w 46"/>
                <a:gd name="T29" fmla="*/ 29 h 31"/>
                <a:gd name="T30" fmla="*/ 0 w 46"/>
                <a:gd name="T31" fmla="*/ 31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31"/>
                <a:gd name="T50" fmla="*/ 46 w 46"/>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31">
                  <a:moveTo>
                    <a:pt x="0" y="31"/>
                  </a:moveTo>
                  <a:lnTo>
                    <a:pt x="1" y="25"/>
                  </a:lnTo>
                  <a:lnTo>
                    <a:pt x="8" y="17"/>
                  </a:lnTo>
                  <a:lnTo>
                    <a:pt x="16" y="13"/>
                  </a:lnTo>
                  <a:lnTo>
                    <a:pt x="24" y="6"/>
                  </a:lnTo>
                  <a:lnTo>
                    <a:pt x="31" y="0"/>
                  </a:lnTo>
                  <a:lnTo>
                    <a:pt x="37" y="0"/>
                  </a:lnTo>
                  <a:lnTo>
                    <a:pt x="43" y="1"/>
                  </a:lnTo>
                  <a:lnTo>
                    <a:pt x="46" y="12"/>
                  </a:lnTo>
                  <a:lnTo>
                    <a:pt x="38" y="16"/>
                  </a:lnTo>
                  <a:lnTo>
                    <a:pt x="28" y="19"/>
                  </a:lnTo>
                  <a:lnTo>
                    <a:pt x="22" y="22"/>
                  </a:lnTo>
                  <a:lnTo>
                    <a:pt x="17" y="25"/>
                  </a:lnTo>
                  <a:lnTo>
                    <a:pt x="12" y="28"/>
                  </a:lnTo>
                  <a:lnTo>
                    <a:pt x="7" y="29"/>
                  </a:lnTo>
                  <a:lnTo>
                    <a:pt x="0" y="31"/>
                  </a:lnTo>
                  <a:close/>
                </a:path>
              </a:pathLst>
            </a:custGeom>
            <a:noFill/>
            <a:ln w="9525">
              <a:solidFill>
                <a:srgbClr val="000000"/>
              </a:solidFill>
              <a:round/>
              <a:headEnd/>
              <a:tailEnd/>
            </a:ln>
          </p:spPr>
          <p:txBody>
            <a:bodyPr/>
            <a:lstStyle/>
            <a:p>
              <a:endParaRPr lang="es-MX"/>
            </a:p>
          </p:txBody>
        </p:sp>
        <p:sp>
          <p:nvSpPr>
            <p:cNvPr id="11308" name="Freeform 36"/>
            <p:cNvSpPr>
              <a:spLocks noChangeAspect="1"/>
            </p:cNvSpPr>
            <p:nvPr/>
          </p:nvSpPr>
          <p:spPr bwMode="auto">
            <a:xfrm>
              <a:off x="3782" y="1263"/>
              <a:ext cx="27" cy="28"/>
            </a:xfrm>
            <a:custGeom>
              <a:avLst/>
              <a:gdLst>
                <a:gd name="T0" fmla="*/ 0 w 51"/>
                <a:gd name="T1" fmla="*/ 0 h 56"/>
                <a:gd name="T2" fmla="*/ 0 w 51"/>
                <a:gd name="T3" fmla="*/ 7 h 56"/>
                <a:gd name="T4" fmla="*/ 2 w 51"/>
                <a:gd name="T5" fmla="*/ 10 h 56"/>
                <a:gd name="T6" fmla="*/ 4 w 51"/>
                <a:gd name="T7" fmla="*/ 15 h 56"/>
                <a:gd name="T8" fmla="*/ 6 w 51"/>
                <a:gd name="T9" fmla="*/ 19 h 56"/>
                <a:gd name="T10" fmla="*/ 8 w 51"/>
                <a:gd name="T11" fmla="*/ 22 h 56"/>
                <a:gd name="T12" fmla="*/ 14 w 51"/>
                <a:gd name="T13" fmla="*/ 31 h 56"/>
                <a:gd name="T14" fmla="*/ 23 w 51"/>
                <a:gd name="T15" fmla="*/ 36 h 56"/>
                <a:gd name="T16" fmla="*/ 30 w 51"/>
                <a:gd name="T17" fmla="*/ 42 h 56"/>
                <a:gd name="T18" fmla="*/ 38 w 51"/>
                <a:gd name="T19" fmla="*/ 46 h 56"/>
                <a:gd name="T20" fmla="*/ 46 w 51"/>
                <a:gd name="T21" fmla="*/ 55 h 56"/>
                <a:gd name="T22" fmla="*/ 51 w 51"/>
                <a:gd name="T23" fmla="*/ 56 h 56"/>
                <a:gd name="T24" fmla="*/ 50 w 51"/>
                <a:gd name="T25" fmla="*/ 51 h 56"/>
                <a:gd name="T26" fmla="*/ 44 w 51"/>
                <a:gd name="T27" fmla="*/ 46 h 56"/>
                <a:gd name="T28" fmla="*/ 36 w 51"/>
                <a:gd name="T29" fmla="*/ 40 h 56"/>
                <a:gd name="T30" fmla="*/ 30 w 51"/>
                <a:gd name="T31" fmla="*/ 33 h 56"/>
                <a:gd name="T32" fmla="*/ 23 w 51"/>
                <a:gd name="T33" fmla="*/ 27 h 56"/>
                <a:gd name="T34" fmla="*/ 12 w 51"/>
                <a:gd name="T35" fmla="*/ 14 h 56"/>
                <a:gd name="T36" fmla="*/ 10 w 51"/>
                <a:gd name="T37" fmla="*/ 4 h 56"/>
                <a:gd name="T38" fmla="*/ 5 w 51"/>
                <a:gd name="T39" fmla="*/ 0 h 56"/>
                <a:gd name="T40" fmla="*/ 0 w 51"/>
                <a:gd name="T41" fmla="*/ 0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56"/>
                <a:gd name="T65" fmla="*/ 51 w 51"/>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56">
                  <a:moveTo>
                    <a:pt x="0" y="0"/>
                  </a:moveTo>
                  <a:lnTo>
                    <a:pt x="0" y="7"/>
                  </a:lnTo>
                  <a:lnTo>
                    <a:pt x="2" y="10"/>
                  </a:lnTo>
                  <a:lnTo>
                    <a:pt x="4" y="15"/>
                  </a:lnTo>
                  <a:lnTo>
                    <a:pt x="6" y="19"/>
                  </a:lnTo>
                  <a:lnTo>
                    <a:pt x="8" y="22"/>
                  </a:lnTo>
                  <a:lnTo>
                    <a:pt x="14" y="31"/>
                  </a:lnTo>
                  <a:lnTo>
                    <a:pt x="23" y="36"/>
                  </a:lnTo>
                  <a:lnTo>
                    <a:pt x="30" y="42"/>
                  </a:lnTo>
                  <a:lnTo>
                    <a:pt x="38" y="46"/>
                  </a:lnTo>
                  <a:lnTo>
                    <a:pt x="46" y="55"/>
                  </a:lnTo>
                  <a:lnTo>
                    <a:pt x="51" y="56"/>
                  </a:lnTo>
                  <a:lnTo>
                    <a:pt x="50" y="51"/>
                  </a:lnTo>
                  <a:lnTo>
                    <a:pt x="44" y="46"/>
                  </a:lnTo>
                  <a:lnTo>
                    <a:pt x="36" y="40"/>
                  </a:lnTo>
                  <a:lnTo>
                    <a:pt x="30" y="33"/>
                  </a:lnTo>
                  <a:lnTo>
                    <a:pt x="23" y="27"/>
                  </a:lnTo>
                  <a:lnTo>
                    <a:pt x="12" y="14"/>
                  </a:lnTo>
                  <a:lnTo>
                    <a:pt x="10" y="4"/>
                  </a:lnTo>
                  <a:lnTo>
                    <a:pt x="5" y="0"/>
                  </a:lnTo>
                  <a:lnTo>
                    <a:pt x="0" y="0"/>
                  </a:lnTo>
                  <a:close/>
                </a:path>
              </a:pathLst>
            </a:custGeom>
            <a:noFill/>
            <a:ln w="9525">
              <a:solidFill>
                <a:srgbClr val="000000"/>
              </a:solidFill>
              <a:round/>
              <a:headEnd/>
              <a:tailEnd/>
            </a:ln>
          </p:spPr>
          <p:txBody>
            <a:bodyPr/>
            <a:lstStyle/>
            <a:p>
              <a:endParaRPr lang="es-MX"/>
            </a:p>
          </p:txBody>
        </p:sp>
        <p:sp>
          <p:nvSpPr>
            <p:cNvPr id="11309" name="Freeform 37"/>
            <p:cNvSpPr>
              <a:spLocks noChangeAspect="1"/>
            </p:cNvSpPr>
            <p:nvPr/>
          </p:nvSpPr>
          <p:spPr bwMode="auto">
            <a:xfrm>
              <a:off x="4004" y="1234"/>
              <a:ext cx="13" cy="11"/>
            </a:xfrm>
            <a:custGeom>
              <a:avLst/>
              <a:gdLst>
                <a:gd name="T0" fmla="*/ 25 w 27"/>
                <a:gd name="T1" fmla="*/ 1 h 25"/>
                <a:gd name="T2" fmla="*/ 27 w 27"/>
                <a:gd name="T3" fmla="*/ 4 h 25"/>
                <a:gd name="T4" fmla="*/ 25 w 27"/>
                <a:gd name="T5" fmla="*/ 7 h 25"/>
                <a:gd name="T6" fmla="*/ 24 w 27"/>
                <a:gd name="T7" fmla="*/ 13 h 25"/>
                <a:gd name="T8" fmla="*/ 23 w 27"/>
                <a:gd name="T9" fmla="*/ 21 h 25"/>
                <a:gd name="T10" fmla="*/ 19 w 27"/>
                <a:gd name="T11" fmla="*/ 24 h 25"/>
                <a:gd name="T12" fmla="*/ 15 w 27"/>
                <a:gd name="T13" fmla="*/ 25 h 25"/>
                <a:gd name="T14" fmla="*/ 12 w 27"/>
                <a:gd name="T15" fmla="*/ 23 h 25"/>
                <a:gd name="T16" fmla="*/ 11 w 27"/>
                <a:gd name="T17" fmla="*/ 19 h 25"/>
                <a:gd name="T18" fmla="*/ 9 w 27"/>
                <a:gd name="T19" fmla="*/ 18 h 25"/>
                <a:gd name="T20" fmla="*/ 5 w 27"/>
                <a:gd name="T21" fmla="*/ 18 h 25"/>
                <a:gd name="T22" fmla="*/ 1 w 27"/>
                <a:gd name="T23" fmla="*/ 18 h 25"/>
                <a:gd name="T24" fmla="*/ 0 w 27"/>
                <a:gd name="T25" fmla="*/ 13 h 25"/>
                <a:gd name="T26" fmla="*/ 6 w 27"/>
                <a:gd name="T27" fmla="*/ 9 h 25"/>
                <a:gd name="T28" fmla="*/ 10 w 27"/>
                <a:gd name="T29" fmla="*/ 4 h 25"/>
                <a:gd name="T30" fmla="*/ 10 w 27"/>
                <a:gd name="T31" fmla="*/ 3 h 25"/>
                <a:gd name="T32" fmla="*/ 13 w 27"/>
                <a:gd name="T33" fmla="*/ 1 h 25"/>
                <a:gd name="T34" fmla="*/ 18 w 27"/>
                <a:gd name="T35" fmla="*/ 0 h 25"/>
                <a:gd name="T36" fmla="*/ 23 w 27"/>
                <a:gd name="T37" fmla="*/ 0 h 25"/>
                <a:gd name="T38" fmla="*/ 25 w 27"/>
                <a:gd name="T39" fmla="*/ 1 h 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
                <a:gd name="T61" fmla="*/ 0 h 25"/>
                <a:gd name="T62" fmla="*/ 27 w 27"/>
                <a:gd name="T63" fmla="*/ 25 h 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 h="25">
                  <a:moveTo>
                    <a:pt x="25" y="1"/>
                  </a:moveTo>
                  <a:lnTo>
                    <a:pt x="27" y="4"/>
                  </a:lnTo>
                  <a:lnTo>
                    <a:pt x="25" y="7"/>
                  </a:lnTo>
                  <a:lnTo>
                    <a:pt x="24" y="13"/>
                  </a:lnTo>
                  <a:lnTo>
                    <a:pt x="23" y="21"/>
                  </a:lnTo>
                  <a:lnTo>
                    <a:pt x="19" y="24"/>
                  </a:lnTo>
                  <a:lnTo>
                    <a:pt x="15" y="25"/>
                  </a:lnTo>
                  <a:lnTo>
                    <a:pt x="12" y="23"/>
                  </a:lnTo>
                  <a:lnTo>
                    <a:pt x="11" y="19"/>
                  </a:lnTo>
                  <a:lnTo>
                    <a:pt x="9" y="18"/>
                  </a:lnTo>
                  <a:lnTo>
                    <a:pt x="5" y="18"/>
                  </a:lnTo>
                  <a:lnTo>
                    <a:pt x="1" y="18"/>
                  </a:lnTo>
                  <a:lnTo>
                    <a:pt x="0" y="13"/>
                  </a:lnTo>
                  <a:lnTo>
                    <a:pt x="6" y="9"/>
                  </a:lnTo>
                  <a:lnTo>
                    <a:pt x="10" y="4"/>
                  </a:lnTo>
                  <a:lnTo>
                    <a:pt x="10" y="3"/>
                  </a:lnTo>
                  <a:lnTo>
                    <a:pt x="13" y="1"/>
                  </a:lnTo>
                  <a:lnTo>
                    <a:pt x="18" y="0"/>
                  </a:lnTo>
                  <a:lnTo>
                    <a:pt x="23" y="0"/>
                  </a:lnTo>
                  <a:lnTo>
                    <a:pt x="25" y="1"/>
                  </a:lnTo>
                  <a:close/>
                </a:path>
              </a:pathLst>
            </a:custGeom>
            <a:noFill/>
            <a:ln w="9525">
              <a:solidFill>
                <a:srgbClr val="000000"/>
              </a:solidFill>
              <a:round/>
              <a:headEnd/>
              <a:tailEnd/>
            </a:ln>
          </p:spPr>
          <p:txBody>
            <a:bodyPr/>
            <a:lstStyle/>
            <a:p>
              <a:endParaRPr lang="es-MX"/>
            </a:p>
          </p:txBody>
        </p:sp>
        <p:sp>
          <p:nvSpPr>
            <p:cNvPr id="11310" name="Freeform 38"/>
            <p:cNvSpPr>
              <a:spLocks noChangeAspect="1"/>
            </p:cNvSpPr>
            <p:nvPr/>
          </p:nvSpPr>
          <p:spPr bwMode="auto">
            <a:xfrm>
              <a:off x="3724" y="1223"/>
              <a:ext cx="16" cy="22"/>
            </a:xfrm>
            <a:custGeom>
              <a:avLst/>
              <a:gdLst>
                <a:gd name="T0" fmla="*/ 30 w 31"/>
                <a:gd name="T1" fmla="*/ 0 h 45"/>
                <a:gd name="T2" fmla="*/ 26 w 31"/>
                <a:gd name="T3" fmla="*/ 2 h 45"/>
                <a:gd name="T4" fmla="*/ 24 w 31"/>
                <a:gd name="T5" fmla="*/ 4 h 45"/>
                <a:gd name="T6" fmla="*/ 21 w 31"/>
                <a:gd name="T7" fmla="*/ 9 h 45"/>
                <a:gd name="T8" fmla="*/ 20 w 31"/>
                <a:gd name="T9" fmla="*/ 14 h 45"/>
                <a:gd name="T10" fmla="*/ 17 w 31"/>
                <a:gd name="T11" fmla="*/ 22 h 45"/>
                <a:gd name="T12" fmla="*/ 12 w 31"/>
                <a:gd name="T13" fmla="*/ 31 h 45"/>
                <a:gd name="T14" fmla="*/ 2 w 31"/>
                <a:gd name="T15" fmla="*/ 39 h 45"/>
                <a:gd name="T16" fmla="*/ 0 w 31"/>
                <a:gd name="T17" fmla="*/ 45 h 45"/>
                <a:gd name="T18" fmla="*/ 3 w 31"/>
                <a:gd name="T19" fmla="*/ 45 h 45"/>
                <a:gd name="T20" fmla="*/ 12 w 31"/>
                <a:gd name="T21" fmla="*/ 42 h 45"/>
                <a:gd name="T22" fmla="*/ 19 w 31"/>
                <a:gd name="T23" fmla="*/ 38 h 45"/>
                <a:gd name="T24" fmla="*/ 23 w 31"/>
                <a:gd name="T25" fmla="*/ 32 h 45"/>
                <a:gd name="T26" fmla="*/ 23 w 31"/>
                <a:gd name="T27" fmla="*/ 25 h 45"/>
                <a:gd name="T28" fmla="*/ 26 w 31"/>
                <a:gd name="T29" fmla="*/ 19 h 45"/>
                <a:gd name="T30" fmla="*/ 30 w 31"/>
                <a:gd name="T31" fmla="*/ 12 h 45"/>
                <a:gd name="T32" fmla="*/ 31 w 31"/>
                <a:gd name="T33" fmla="*/ 3 h 45"/>
                <a:gd name="T34" fmla="*/ 30 w 31"/>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45"/>
                <a:gd name="T56" fmla="*/ 31 w 31"/>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45">
                  <a:moveTo>
                    <a:pt x="30" y="0"/>
                  </a:moveTo>
                  <a:lnTo>
                    <a:pt x="26" y="2"/>
                  </a:lnTo>
                  <a:lnTo>
                    <a:pt x="24" y="4"/>
                  </a:lnTo>
                  <a:lnTo>
                    <a:pt x="21" y="9"/>
                  </a:lnTo>
                  <a:lnTo>
                    <a:pt x="20" y="14"/>
                  </a:lnTo>
                  <a:lnTo>
                    <a:pt x="17" y="22"/>
                  </a:lnTo>
                  <a:lnTo>
                    <a:pt x="12" y="31"/>
                  </a:lnTo>
                  <a:lnTo>
                    <a:pt x="2" y="39"/>
                  </a:lnTo>
                  <a:lnTo>
                    <a:pt x="0" y="45"/>
                  </a:lnTo>
                  <a:lnTo>
                    <a:pt x="3" y="45"/>
                  </a:lnTo>
                  <a:lnTo>
                    <a:pt x="12" y="42"/>
                  </a:lnTo>
                  <a:lnTo>
                    <a:pt x="19" y="38"/>
                  </a:lnTo>
                  <a:lnTo>
                    <a:pt x="23" y="32"/>
                  </a:lnTo>
                  <a:lnTo>
                    <a:pt x="23" y="25"/>
                  </a:lnTo>
                  <a:lnTo>
                    <a:pt x="26" y="19"/>
                  </a:lnTo>
                  <a:lnTo>
                    <a:pt x="30" y="12"/>
                  </a:lnTo>
                  <a:lnTo>
                    <a:pt x="31" y="3"/>
                  </a:lnTo>
                  <a:lnTo>
                    <a:pt x="30" y="0"/>
                  </a:lnTo>
                  <a:close/>
                </a:path>
              </a:pathLst>
            </a:custGeom>
            <a:noFill/>
            <a:ln w="9525">
              <a:solidFill>
                <a:srgbClr val="000000"/>
              </a:solidFill>
              <a:round/>
              <a:headEnd/>
              <a:tailEnd/>
            </a:ln>
          </p:spPr>
          <p:txBody>
            <a:bodyPr/>
            <a:lstStyle/>
            <a:p>
              <a:endParaRPr lang="es-MX"/>
            </a:p>
          </p:txBody>
        </p:sp>
        <p:sp>
          <p:nvSpPr>
            <p:cNvPr id="11311" name="Freeform 39"/>
            <p:cNvSpPr>
              <a:spLocks noChangeAspect="1"/>
            </p:cNvSpPr>
            <p:nvPr/>
          </p:nvSpPr>
          <p:spPr bwMode="auto">
            <a:xfrm>
              <a:off x="3641" y="1272"/>
              <a:ext cx="27" cy="6"/>
            </a:xfrm>
            <a:custGeom>
              <a:avLst/>
              <a:gdLst>
                <a:gd name="T0" fmla="*/ 44 w 50"/>
                <a:gd name="T1" fmla="*/ 1 h 12"/>
                <a:gd name="T2" fmla="*/ 32 w 50"/>
                <a:gd name="T3" fmla="*/ 2 h 12"/>
                <a:gd name="T4" fmla="*/ 27 w 50"/>
                <a:gd name="T5" fmla="*/ 3 h 12"/>
                <a:gd name="T6" fmla="*/ 20 w 50"/>
                <a:gd name="T7" fmla="*/ 4 h 12"/>
                <a:gd name="T8" fmla="*/ 14 w 50"/>
                <a:gd name="T9" fmla="*/ 2 h 12"/>
                <a:gd name="T10" fmla="*/ 8 w 50"/>
                <a:gd name="T11" fmla="*/ 0 h 12"/>
                <a:gd name="T12" fmla="*/ 0 w 50"/>
                <a:gd name="T13" fmla="*/ 2 h 12"/>
                <a:gd name="T14" fmla="*/ 3 w 50"/>
                <a:gd name="T15" fmla="*/ 9 h 12"/>
                <a:gd name="T16" fmla="*/ 9 w 50"/>
                <a:gd name="T17" fmla="*/ 12 h 12"/>
                <a:gd name="T18" fmla="*/ 20 w 50"/>
                <a:gd name="T19" fmla="*/ 10 h 12"/>
                <a:gd name="T20" fmla="*/ 29 w 50"/>
                <a:gd name="T21" fmla="*/ 10 h 12"/>
                <a:gd name="T22" fmla="*/ 39 w 50"/>
                <a:gd name="T23" fmla="*/ 12 h 12"/>
                <a:gd name="T24" fmla="*/ 45 w 50"/>
                <a:gd name="T25" fmla="*/ 10 h 12"/>
                <a:gd name="T26" fmla="*/ 50 w 50"/>
                <a:gd name="T27" fmla="*/ 7 h 12"/>
                <a:gd name="T28" fmla="*/ 50 w 50"/>
                <a:gd name="T29" fmla="*/ 2 h 12"/>
                <a:gd name="T30" fmla="*/ 47 w 50"/>
                <a:gd name="T31" fmla="*/ 1 h 12"/>
                <a:gd name="T32" fmla="*/ 44 w 50"/>
                <a:gd name="T33" fmla="*/ 1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2"/>
                <a:gd name="T53" fmla="*/ 50 w 5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2">
                  <a:moveTo>
                    <a:pt x="44" y="1"/>
                  </a:moveTo>
                  <a:lnTo>
                    <a:pt x="32" y="2"/>
                  </a:lnTo>
                  <a:lnTo>
                    <a:pt x="27" y="3"/>
                  </a:lnTo>
                  <a:lnTo>
                    <a:pt x="20" y="4"/>
                  </a:lnTo>
                  <a:lnTo>
                    <a:pt x="14" y="2"/>
                  </a:lnTo>
                  <a:lnTo>
                    <a:pt x="8" y="0"/>
                  </a:lnTo>
                  <a:lnTo>
                    <a:pt x="0" y="2"/>
                  </a:lnTo>
                  <a:lnTo>
                    <a:pt x="3" y="9"/>
                  </a:lnTo>
                  <a:lnTo>
                    <a:pt x="9" y="12"/>
                  </a:lnTo>
                  <a:lnTo>
                    <a:pt x="20" y="10"/>
                  </a:lnTo>
                  <a:lnTo>
                    <a:pt x="29" y="10"/>
                  </a:lnTo>
                  <a:lnTo>
                    <a:pt x="39" y="12"/>
                  </a:lnTo>
                  <a:lnTo>
                    <a:pt x="45" y="10"/>
                  </a:lnTo>
                  <a:lnTo>
                    <a:pt x="50" y="7"/>
                  </a:lnTo>
                  <a:lnTo>
                    <a:pt x="50" y="2"/>
                  </a:lnTo>
                  <a:lnTo>
                    <a:pt x="47" y="1"/>
                  </a:lnTo>
                  <a:lnTo>
                    <a:pt x="44" y="1"/>
                  </a:lnTo>
                  <a:close/>
                </a:path>
              </a:pathLst>
            </a:custGeom>
            <a:noFill/>
            <a:ln w="9525">
              <a:solidFill>
                <a:srgbClr val="000000"/>
              </a:solidFill>
              <a:round/>
              <a:headEnd/>
              <a:tailEnd/>
            </a:ln>
          </p:spPr>
          <p:txBody>
            <a:bodyPr/>
            <a:lstStyle/>
            <a:p>
              <a:endParaRPr lang="es-MX"/>
            </a:p>
          </p:txBody>
        </p:sp>
        <p:sp>
          <p:nvSpPr>
            <p:cNvPr id="11312" name="Freeform 40"/>
            <p:cNvSpPr>
              <a:spLocks noChangeAspect="1"/>
            </p:cNvSpPr>
            <p:nvPr/>
          </p:nvSpPr>
          <p:spPr bwMode="auto">
            <a:xfrm>
              <a:off x="3746" y="1167"/>
              <a:ext cx="18" cy="22"/>
            </a:xfrm>
            <a:custGeom>
              <a:avLst/>
              <a:gdLst>
                <a:gd name="T0" fmla="*/ 2 w 31"/>
                <a:gd name="T1" fmla="*/ 41 h 41"/>
                <a:gd name="T2" fmla="*/ 0 w 31"/>
                <a:gd name="T3" fmla="*/ 38 h 41"/>
                <a:gd name="T4" fmla="*/ 1 w 31"/>
                <a:gd name="T5" fmla="*/ 30 h 41"/>
                <a:gd name="T6" fmla="*/ 3 w 31"/>
                <a:gd name="T7" fmla="*/ 22 h 41"/>
                <a:gd name="T8" fmla="*/ 7 w 31"/>
                <a:gd name="T9" fmla="*/ 15 h 41"/>
                <a:gd name="T10" fmla="*/ 10 w 31"/>
                <a:gd name="T11" fmla="*/ 7 h 41"/>
                <a:gd name="T12" fmla="*/ 14 w 31"/>
                <a:gd name="T13" fmla="*/ 1 h 41"/>
                <a:gd name="T14" fmla="*/ 20 w 31"/>
                <a:gd name="T15" fmla="*/ 0 h 41"/>
                <a:gd name="T16" fmla="*/ 26 w 31"/>
                <a:gd name="T17" fmla="*/ 0 h 41"/>
                <a:gd name="T18" fmla="*/ 31 w 31"/>
                <a:gd name="T19" fmla="*/ 3 h 41"/>
                <a:gd name="T20" fmla="*/ 28 w 31"/>
                <a:gd name="T21" fmla="*/ 9 h 41"/>
                <a:gd name="T22" fmla="*/ 20 w 31"/>
                <a:gd name="T23" fmla="*/ 13 h 41"/>
                <a:gd name="T24" fmla="*/ 13 w 31"/>
                <a:gd name="T25" fmla="*/ 18 h 41"/>
                <a:gd name="T26" fmla="*/ 10 w 31"/>
                <a:gd name="T27" fmla="*/ 19 h 41"/>
                <a:gd name="T28" fmla="*/ 10 w 31"/>
                <a:gd name="T29" fmla="*/ 20 h 41"/>
                <a:gd name="T30" fmla="*/ 9 w 31"/>
                <a:gd name="T31" fmla="*/ 24 h 41"/>
                <a:gd name="T32" fmla="*/ 8 w 31"/>
                <a:gd name="T33" fmla="*/ 29 h 41"/>
                <a:gd name="T34" fmla="*/ 6 w 31"/>
                <a:gd name="T35" fmla="*/ 33 h 41"/>
                <a:gd name="T36" fmla="*/ 2 w 31"/>
                <a:gd name="T37" fmla="*/ 41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41"/>
                <a:gd name="T59" fmla="*/ 31 w 31"/>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41">
                  <a:moveTo>
                    <a:pt x="2" y="41"/>
                  </a:moveTo>
                  <a:lnTo>
                    <a:pt x="0" y="38"/>
                  </a:lnTo>
                  <a:lnTo>
                    <a:pt x="1" y="30"/>
                  </a:lnTo>
                  <a:lnTo>
                    <a:pt x="3" y="22"/>
                  </a:lnTo>
                  <a:lnTo>
                    <a:pt x="7" y="15"/>
                  </a:lnTo>
                  <a:lnTo>
                    <a:pt x="10" y="7"/>
                  </a:lnTo>
                  <a:lnTo>
                    <a:pt x="14" y="1"/>
                  </a:lnTo>
                  <a:lnTo>
                    <a:pt x="20" y="0"/>
                  </a:lnTo>
                  <a:lnTo>
                    <a:pt x="26" y="0"/>
                  </a:lnTo>
                  <a:lnTo>
                    <a:pt x="31" y="3"/>
                  </a:lnTo>
                  <a:lnTo>
                    <a:pt x="28" y="9"/>
                  </a:lnTo>
                  <a:lnTo>
                    <a:pt x="20" y="13"/>
                  </a:lnTo>
                  <a:lnTo>
                    <a:pt x="13" y="18"/>
                  </a:lnTo>
                  <a:lnTo>
                    <a:pt x="10" y="19"/>
                  </a:lnTo>
                  <a:lnTo>
                    <a:pt x="10" y="20"/>
                  </a:lnTo>
                  <a:lnTo>
                    <a:pt x="9" y="24"/>
                  </a:lnTo>
                  <a:lnTo>
                    <a:pt x="8" y="29"/>
                  </a:lnTo>
                  <a:lnTo>
                    <a:pt x="6" y="33"/>
                  </a:lnTo>
                  <a:lnTo>
                    <a:pt x="2" y="41"/>
                  </a:lnTo>
                  <a:close/>
                </a:path>
              </a:pathLst>
            </a:custGeom>
            <a:noFill/>
            <a:ln w="9525">
              <a:solidFill>
                <a:srgbClr val="000000"/>
              </a:solidFill>
              <a:round/>
              <a:headEnd/>
              <a:tailEnd/>
            </a:ln>
          </p:spPr>
          <p:txBody>
            <a:bodyPr/>
            <a:lstStyle/>
            <a:p>
              <a:endParaRPr lang="es-MX"/>
            </a:p>
          </p:txBody>
        </p:sp>
        <p:sp>
          <p:nvSpPr>
            <p:cNvPr id="11313" name="Freeform 41"/>
            <p:cNvSpPr>
              <a:spLocks noChangeAspect="1"/>
            </p:cNvSpPr>
            <p:nvPr/>
          </p:nvSpPr>
          <p:spPr bwMode="auto">
            <a:xfrm>
              <a:off x="3949" y="1280"/>
              <a:ext cx="11" cy="15"/>
            </a:xfrm>
            <a:custGeom>
              <a:avLst/>
              <a:gdLst>
                <a:gd name="T0" fmla="*/ 22 w 22"/>
                <a:gd name="T1" fmla="*/ 2 h 29"/>
                <a:gd name="T2" fmla="*/ 15 w 22"/>
                <a:gd name="T3" fmla="*/ 0 h 29"/>
                <a:gd name="T4" fmla="*/ 8 w 22"/>
                <a:gd name="T5" fmla="*/ 0 h 29"/>
                <a:gd name="T6" fmla="*/ 4 w 22"/>
                <a:gd name="T7" fmla="*/ 5 h 29"/>
                <a:gd name="T8" fmla="*/ 0 w 22"/>
                <a:gd name="T9" fmla="*/ 12 h 29"/>
                <a:gd name="T10" fmla="*/ 0 w 22"/>
                <a:gd name="T11" fmla="*/ 18 h 29"/>
                <a:gd name="T12" fmla="*/ 3 w 22"/>
                <a:gd name="T13" fmla="*/ 23 h 29"/>
                <a:gd name="T14" fmla="*/ 6 w 22"/>
                <a:gd name="T15" fmla="*/ 27 h 29"/>
                <a:gd name="T16" fmla="*/ 9 w 22"/>
                <a:gd name="T17" fmla="*/ 29 h 29"/>
                <a:gd name="T18" fmla="*/ 11 w 22"/>
                <a:gd name="T19" fmla="*/ 24 h 29"/>
                <a:gd name="T20" fmla="*/ 14 w 22"/>
                <a:gd name="T21" fmla="*/ 20 h 29"/>
                <a:gd name="T22" fmla="*/ 16 w 22"/>
                <a:gd name="T23" fmla="*/ 15 h 29"/>
                <a:gd name="T24" fmla="*/ 21 w 22"/>
                <a:gd name="T25" fmla="*/ 8 h 29"/>
                <a:gd name="T26" fmla="*/ 22 w 22"/>
                <a:gd name="T27" fmla="*/ 2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9"/>
                <a:gd name="T44" fmla="*/ 22 w 22"/>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9">
                  <a:moveTo>
                    <a:pt x="22" y="2"/>
                  </a:moveTo>
                  <a:lnTo>
                    <a:pt x="15" y="0"/>
                  </a:lnTo>
                  <a:lnTo>
                    <a:pt x="8" y="0"/>
                  </a:lnTo>
                  <a:lnTo>
                    <a:pt x="4" y="5"/>
                  </a:lnTo>
                  <a:lnTo>
                    <a:pt x="0" y="12"/>
                  </a:lnTo>
                  <a:lnTo>
                    <a:pt x="0" y="18"/>
                  </a:lnTo>
                  <a:lnTo>
                    <a:pt x="3" y="23"/>
                  </a:lnTo>
                  <a:lnTo>
                    <a:pt x="6" y="27"/>
                  </a:lnTo>
                  <a:lnTo>
                    <a:pt x="9" y="29"/>
                  </a:lnTo>
                  <a:lnTo>
                    <a:pt x="11" y="24"/>
                  </a:lnTo>
                  <a:lnTo>
                    <a:pt x="14" y="20"/>
                  </a:lnTo>
                  <a:lnTo>
                    <a:pt x="16" y="15"/>
                  </a:lnTo>
                  <a:lnTo>
                    <a:pt x="21" y="8"/>
                  </a:lnTo>
                  <a:lnTo>
                    <a:pt x="22" y="2"/>
                  </a:lnTo>
                  <a:close/>
                </a:path>
              </a:pathLst>
            </a:custGeom>
            <a:noFill/>
            <a:ln w="9525">
              <a:solidFill>
                <a:srgbClr val="000000"/>
              </a:solidFill>
              <a:round/>
              <a:headEnd/>
              <a:tailEnd/>
            </a:ln>
          </p:spPr>
          <p:txBody>
            <a:bodyPr/>
            <a:lstStyle/>
            <a:p>
              <a:endParaRPr lang="es-MX"/>
            </a:p>
          </p:txBody>
        </p:sp>
        <p:sp>
          <p:nvSpPr>
            <p:cNvPr id="11314" name="Freeform 42"/>
            <p:cNvSpPr>
              <a:spLocks noChangeAspect="1"/>
            </p:cNvSpPr>
            <p:nvPr/>
          </p:nvSpPr>
          <p:spPr bwMode="auto">
            <a:xfrm>
              <a:off x="4021" y="1214"/>
              <a:ext cx="12" cy="14"/>
            </a:xfrm>
            <a:custGeom>
              <a:avLst/>
              <a:gdLst>
                <a:gd name="T0" fmla="*/ 18 w 22"/>
                <a:gd name="T1" fmla="*/ 0 h 30"/>
                <a:gd name="T2" fmla="*/ 14 w 22"/>
                <a:gd name="T3" fmla="*/ 4 h 30"/>
                <a:gd name="T4" fmla="*/ 11 w 22"/>
                <a:gd name="T5" fmla="*/ 5 h 30"/>
                <a:gd name="T6" fmla="*/ 8 w 22"/>
                <a:gd name="T7" fmla="*/ 8 h 30"/>
                <a:gd name="T8" fmla="*/ 5 w 22"/>
                <a:gd name="T9" fmla="*/ 12 h 30"/>
                <a:gd name="T10" fmla="*/ 3 w 22"/>
                <a:gd name="T11" fmla="*/ 16 h 30"/>
                <a:gd name="T12" fmla="*/ 0 w 22"/>
                <a:gd name="T13" fmla="*/ 21 h 30"/>
                <a:gd name="T14" fmla="*/ 0 w 22"/>
                <a:gd name="T15" fmla="*/ 26 h 30"/>
                <a:gd name="T16" fmla="*/ 3 w 22"/>
                <a:gd name="T17" fmla="*/ 29 h 30"/>
                <a:gd name="T18" fmla="*/ 6 w 22"/>
                <a:gd name="T19" fmla="*/ 30 h 30"/>
                <a:gd name="T20" fmla="*/ 10 w 22"/>
                <a:gd name="T21" fmla="*/ 29 h 30"/>
                <a:gd name="T22" fmla="*/ 14 w 22"/>
                <a:gd name="T23" fmla="*/ 26 h 30"/>
                <a:gd name="T24" fmla="*/ 17 w 22"/>
                <a:gd name="T25" fmla="*/ 21 h 30"/>
                <a:gd name="T26" fmla="*/ 20 w 22"/>
                <a:gd name="T27" fmla="*/ 15 h 30"/>
                <a:gd name="T28" fmla="*/ 22 w 22"/>
                <a:gd name="T29" fmla="*/ 9 h 30"/>
                <a:gd name="T30" fmla="*/ 21 w 22"/>
                <a:gd name="T31" fmla="*/ 4 h 30"/>
                <a:gd name="T32" fmla="*/ 18 w 22"/>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0"/>
                <a:gd name="T53" fmla="*/ 22 w 22"/>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0">
                  <a:moveTo>
                    <a:pt x="18" y="0"/>
                  </a:moveTo>
                  <a:lnTo>
                    <a:pt x="14" y="4"/>
                  </a:lnTo>
                  <a:lnTo>
                    <a:pt x="11" y="5"/>
                  </a:lnTo>
                  <a:lnTo>
                    <a:pt x="8" y="8"/>
                  </a:lnTo>
                  <a:lnTo>
                    <a:pt x="5" y="12"/>
                  </a:lnTo>
                  <a:lnTo>
                    <a:pt x="3" y="16"/>
                  </a:lnTo>
                  <a:lnTo>
                    <a:pt x="0" y="21"/>
                  </a:lnTo>
                  <a:lnTo>
                    <a:pt x="0" y="26"/>
                  </a:lnTo>
                  <a:lnTo>
                    <a:pt x="3" y="29"/>
                  </a:lnTo>
                  <a:lnTo>
                    <a:pt x="6" y="30"/>
                  </a:lnTo>
                  <a:lnTo>
                    <a:pt x="10" y="29"/>
                  </a:lnTo>
                  <a:lnTo>
                    <a:pt x="14" y="26"/>
                  </a:lnTo>
                  <a:lnTo>
                    <a:pt x="17" y="21"/>
                  </a:lnTo>
                  <a:lnTo>
                    <a:pt x="20" y="15"/>
                  </a:lnTo>
                  <a:lnTo>
                    <a:pt x="22" y="9"/>
                  </a:lnTo>
                  <a:lnTo>
                    <a:pt x="21" y="4"/>
                  </a:lnTo>
                  <a:lnTo>
                    <a:pt x="18" y="0"/>
                  </a:lnTo>
                  <a:close/>
                </a:path>
              </a:pathLst>
            </a:custGeom>
            <a:noFill/>
            <a:ln w="9525">
              <a:solidFill>
                <a:srgbClr val="000000"/>
              </a:solidFill>
              <a:round/>
              <a:headEnd/>
              <a:tailEnd/>
            </a:ln>
          </p:spPr>
          <p:txBody>
            <a:bodyPr/>
            <a:lstStyle/>
            <a:p>
              <a:endParaRPr lang="es-MX"/>
            </a:p>
          </p:txBody>
        </p:sp>
        <p:sp>
          <p:nvSpPr>
            <p:cNvPr id="11315" name="Freeform 43"/>
            <p:cNvSpPr>
              <a:spLocks noChangeAspect="1"/>
            </p:cNvSpPr>
            <p:nvPr/>
          </p:nvSpPr>
          <p:spPr bwMode="auto">
            <a:xfrm>
              <a:off x="3761" y="1224"/>
              <a:ext cx="11" cy="13"/>
            </a:xfrm>
            <a:custGeom>
              <a:avLst/>
              <a:gdLst>
                <a:gd name="T0" fmla="*/ 0 w 22"/>
                <a:gd name="T1" fmla="*/ 18 h 28"/>
                <a:gd name="T2" fmla="*/ 0 w 22"/>
                <a:gd name="T3" fmla="*/ 14 h 28"/>
                <a:gd name="T4" fmla="*/ 0 w 22"/>
                <a:gd name="T5" fmla="*/ 10 h 28"/>
                <a:gd name="T6" fmla="*/ 0 w 22"/>
                <a:gd name="T7" fmla="*/ 5 h 28"/>
                <a:gd name="T8" fmla="*/ 2 w 22"/>
                <a:gd name="T9" fmla="*/ 0 h 28"/>
                <a:gd name="T10" fmla="*/ 5 w 22"/>
                <a:gd name="T11" fmla="*/ 4 h 28"/>
                <a:gd name="T12" fmla="*/ 10 w 22"/>
                <a:gd name="T13" fmla="*/ 10 h 28"/>
                <a:gd name="T14" fmla="*/ 12 w 22"/>
                <a:gd name="T15" fmla="*/ 11 h 28"/>
                <a:gd name="T16" fmla="*/ 16 w 22"/>
                <a:gd name="T17" fmla="*/ 13 h 28"/>
                <a:gd name="T18" fmla="*/ 20 w 22"/>
                <a:gd name="T19" fmla="*/ 17 h 28"/>
                <a:gd name="T20" fmla="*/ 22 w 22"/>
                <a:gd name="T21" fmla="*/ 19 h 28"/>
                <a:gd name="T22" fmla="*/ 19 w 22"/>
                <a:gd name="T23" fmla="*/ 25 h 28"/>
                <a:gd name="T24" fmla="*/ 13 w 22"/>
                <a:gd name="T25" fmla="*/ 28 h 28"/>
                <a:gd name="T26" fmla="*/ 7 w 22"/>
                <a:gd name="T27" fmla="*/ 26 h 28"/>
                <a:gd name="T28" fmla="*/ 1 w 22"/>
                <a:gd name="T29" fmla="*/ 23 h 28"/>
                <a:gd name="T30" fmla="*/ 0 w 22"/>
                <a:gd name="T31" fmla="*/ 18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28"/>
                <a:gd name="T50" fmla="*/ 22 w 22"/>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28">
                  <a:moveTo>
                    <a:pt x="0" y="18"/>
                  </a:moveTo>
                  <a:lnTo>
                    <a:pt x="0" y="14"/>
                  </a:lnTo>
                  <a:lnTo>
                    <a:pt x="0" y="10"/>
                  </a:lnTo>
                  <a:lnTo>
                    <a:pt x="0" y="5"/>
                  </a:lnTo>
                  <a:lnTo>
                    <a:pt x="2" y="0"/>
                  </a:lnTo>
                  <a:lnTo>
                    <a:pt x="5" y="4"/>
                  </a:lnTo>
                  <a:lnTo>
                    <a:pt x="10" y="10"/>
                  </a:lnTo>
                  <a:lnTo>
                    <a:pt x="12" y="11"/>
                  </a:lnTo>
                  <a:lnTo>
                    <a:pt x="16" y="13"/>
                  </a:lnTo>
                  <a:lnTo>
                    <a:pt x="20" y="17"/>
                  </a:lnTo>
                  <a:lnTo>
                    <a:pt x="22" y="19"/>
                  </a:lnTo>
                  <a:lnTo>
                    <a:pt x="19" y="25"/>
                  </a:lnTo>
                  <a:lnTo>
                    <a:pt x="13" y="28"/>
                  </a:lnTo>
                  <a:lnTo>
                    <a:pt x="7" y="26"/>
                  </a:lnTo>
                  <a:lnTo>
                    <a:pt x="1" y="23"/>
                  </a:lnTo>
                  <a:lnTo>
                    <a:pt x="0" y="18"/>
                  </a:lnTo>
                  <a:close/>
                </a:path>
              </a:pathLst>
            </a:custGeom>
            <a:noFill/>
            <a:ln w="9525">
              <a:solidFill>
                <a:srgbClr val="000000"/>
              </a:solidFill>
              <a:round/>
              <a:headEnd/>
              <a:tailEnd/>
            </a:ln>
          </p:spPr>
          <p:txBody>
            <a:bodyPr/>
            <a:lstStyle/>
            <a:p>
              <a:endParaRPr lang="es-MX"/>
            </a:p>
          </p:txBody>
        </p:sp>
        <p:sp>
          <p:nvSpPr>
            <p:cNvPr id="11316" name="Freeform 44"/>
            <p:cNvSpPr>
              <a:spLocks noChangeAspect="1"/>
            </p:cNvSpPr>
            <p:nvPr/>
          </p:nvSpPr>
          <p:spPr bwMode="auto">
            <a:xfrm>
              <a:off x="3766" y="1135"/>
              <a:ext cx="18" cy="9"/>
            </a:xfrm>
            <a:custGeom>
              <a:avLst/>
              <a:gdLst>
                <a:gd name="T0" fmla="*/ 6 w 31"/>
                <a:gd name="T1" fmla="*/ 11 h 20"/>
                <a:gd name="T2" fmla="*/ 3 w 31"/>
                <a:gd name="T3" fmla="*/ 13 h 20"/>
                <a:gd name="T4" fmla="*/ 0 w 31"/>
                <a:gd name="T5" fmla="*/ 17 h 20"/>
                <a:gd name="T6" fmla="*/ 3 w 31"/>
                <a:gd name="T7" fmla="*/ 20 h 20"/>
                <a:gd name="T8" fmla="*/ 13 w 31"/>
                <a:gd name="T9" fmla="*/ 18 h 20"/>
                <a:gd name="T10" fmla="*/ 19 w 31"/>
                <a:gd name="T11" fmla="*/ 14 h 20"/>
                <a:gd name="T12" fmla="*/ 26 w 31"/>
                <a:gd name="T13" fmla="*/ 11 h 20"/>
                <a:gd name="T14" fmla="*/ 29 w 31"/>
                <a:gd name="T15" fmla="*/ 7 h 20"/>
                <a:gd name="T16" fmla="*/ 31 w 31"/>
                <a:gd name="T17" fmla="*/ 3 h 20"/>
                <a:gd name="T18" fmla="*/ 25 w 31"/>
                <a:gd name="T19" fmla="*/ 0 h 20"/>
                <a:gd name="T20" fmla="*/ 20 w 31"/>
                <a:gd name="T21" fmla="*/ 1 h 20"/>
                <a:gd name="T22" fmla="*/ 14 w 31"/>
                <a:gd name="T23" fmla="*/ 3 h 20"/>
                <a:gd name="T24" fmla="*/ 6 w 31"/>
                <a:gd name="T25" fmla="*/ 11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0"/>
                <a:gd name="T41" fmla="*/ 31 w 31"/>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0">
                  <a:moveTo>
                    <a:pt x="6" y="11"/>
                  </a:moveTo>
                  <a:lnTo>
                    <a:pt x="3" y="13"/>
                  </a:lnTo>
                  <a:lnTo>
                    <a:pt x="0" y="17"/>
                  </a:lnTo>
                  <a:lnTo>
                    <a:pt x="3" y="20"/>
                  </a:lnTo>
                  <a:lnTo>
                    <a:pt x="13" y="18"/>
                  </a:lnTo>
                  <a:lnTo>
                    <a:pt x="19" y="14"/>
                  </a:lnTo>
                  <a:lnTo>
                    <a:pt x="26" y="11"/>
                  </a:lnTo>
                  <a:lnTo>
                    <a:pt x="29" y="7"/>
                  </a:lnTo>
                  <a:lnTo>
                    <a:pt x="31" y="3"/>
                  </a:lnTo>
                  <a:lnTo>
                    <a:pt x="25" y="0"/>
                  </a:lnTo>
                  <a:lnTo>
                    <a:pt x="20" y="1"/>
                  </a:lnTo>
                  <a:lnTo>
                    <a:pt x="14" y="3"/>
                  </a:lnTo>
                  <a:lnTo>
                    <a:pt x="6" y="11"/>
                  </a:lnTo>
                  <a:close/>
                </a:path>
              </a:pathLst>
            </a:custGeom>
            <a:noFill/>
            <a:ln w="9525">
              <a:solidFill>
                <a:srgbClr val="000000"/>
              </a:solidFill>
              <a:round/>
              <a:headEnd/>
              <a:tailEnd/>
            </a:ln>
          </p:spPr>
          <p:txBody>
            <a:bodyPr/>
            <a:lstStyle/>
            <a:p>
              <a:endParaRPr lang="es-MX"/>
            </a:p>
          </p:txBody>
        </p:sp>
        <p:sp>
          <p:nvSpPr>
            <p:cNvPr id="11317" name="Freeform 45"/>
            <p:cNvSpPr>
              <a:spLocks noChangeAspect="1"/>
            </p:cNvSpPr>
            <p:nvPr/>
          </p:nvSpPr>
          <p:spPr bwMode="auto">
            <a:xfrm>
              <a:off x="3743" y="1217"/>
              <a:ext cx="16" cy="16"/>
            </a:xfrm>
            <a:custGeom>
              <a:avLst/>
              <a:gdLst>
                <a:gd name="T0" fmla="*/ 29 w 32"/>
                <a:gd name="T1" fmla="*/ 2 h 31"/>
                <a:gd name="T2" fmla="*/ 28 w 32"/>
                <a:gd name="T3" fmla="*/ 7 h 31"/>
                <a:gd name="T4" fmla="*/ 27 w 32"/>
                <a:gd name="T5" fmla="*/ 12 h 31"/>
                <a:gd name="T6" fmla="*/ 23 w 32"/>
                <a:gd name="T7" fmla="*/ 18 h 31"/>
                <a:gd name="T8" fmla="*/ 17 w 32"/>
                <a:gd name="T9" fmla="*/ 24 h 31"/>
                <a:gd name="T10" fmla="*/ 11 w 32"/>
                <a:gd name="T11" fmla="*/ 27 h 31"/>
                <a:gd name="T12" fmla="*/ 5 w 32"/>
                <a:gd name="T13" fmla="*/ 31 h 31"/>
                <a:gd name="T14" fmla="*/ 0 w 32"/>
                <a:gd name="T15" fmla="*/ 30 h 31"/>
                <a:gd name="T16" fmla="*/ 3 w 32"/>
                <a:gd name="T17" fmla="*/ 25 h 31"/>
                <a:gd name="T18" fmla="*/ 11 w 32"/>
                <a:gd name="T19" fmla="*/ 18 h 31"/>
                <a:gd name="T20" fmla="*/ 16 w 32"/>
                <a:gd name="T21" fmla="*/ 12 h 31"/>
                <a:gd name="T22" fmla="*/ 20 w 32"/>
                <a:gd name="T23" fmla="*/ 9 h 31"/>
                <a:gd name="T24" fmla="*/ 23 w 32"/>
                <a:gd name="T25" fmla="*/ 6 h 31"/>
                <a:gd name="T26" fmla="*/ 26 w 32"/>
                <a:gd name="T27" fmla="*/ 2 h 31"/>
                <a:gd name="T28" fmla="*/ 30 w 32"/>
                <a:gd name="T29" fmla="*/ 0 h 31"/>
                <a:gd name="T30" fmla="*/ 32 w 32"/>
                <a:gd name="T31" fmla="*/ 1 h 31"/>
                <a:gd name="T32" fmla="*/ 29 w 32"/>
                <a:gd name="T33" fmla="*/ 2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1"/>
                <a:gd name="T53" fmla="*/ 32 w 32"/>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1">
                  <a:moveTo>
                    <a:pt x="29" y="2"/>
                  </a:moveTo>
                  <a:lnTo>
                    <a:pt x="28" y="7"/>
                  </a:lnTo>
                  <a:lnTo>
                    <a:pt x="27" y="12"/>
                  </a:lnTo>
                  <a:lnTo>
                    <a:pt x="23" y="18"/>
                  </a:lnTo>
                  <a:lnTo>
                    <a:pt x="17" y="24"/>
                  </a:lnTo>
                  <a:lnTo>
                    <a:pt x="11" y="27"/>
                  </a:lnTo>
                  <a:lnTo>
                    <a:pt x="5" y="31"/>
                  </a:lnTo>
                  <a:lnTo>
                    <a:pt x="0" y="30"/>
                  </a:lnTo>
                  <a:lnTo>
                    <a:pt x="3" y="25"/>
                  </a:lnTo>
                  <a:lnTo>
                    <a:pt x="11" y="18"/>
                  </a:lnTo>
                  <a:lnTo>
                    <a:pt x="16" y="12"/>
                  </a:lnTo>
                  <a:lnTo>
                    <a:pt x="20" y="9"/>
                  </a:lnTo>
                  <a:lnTo>
                    <a:pt x="23" y="6"/>
                  </a:lnTo>
                  <a:lnTo>
                    <a:pt x="26" y="2"/>
                  </a:lnTo>
                  <a:lnTo>
                    <a:pt x="30" y="0"/>
                  </a:lnTo>
                  <a:lnTo>
                    <a:pt x="32" y="1"/>
                  </a:lnTo>
                  <a:lnTo>
                    <a:pt x="29" y="2"/>
                  </a:lnTo>
                  <a:close/>
                </a:path>
              </a:pathLst>
            </a:custGeom>
            <a:noFill/>
            <a:ln w="9525">
              <a:solidFill>
                <a:srgbClr val="000000"/>
              </a:solidFill>
              <a:round/>
              <a:headEnd/>
              <a:tailEnd/>
            </a:ln>
          </p:spPr>
          <p:txBody>
            <a:bodyPr/>
            <a:lstStyle/>
            <a:p>
              <a:endParaRPr lang="es-MX"/>
            </a:p>
          </p:txBody>
        </p:sp>
        <p:sp>
          <p:nvSpPr>
            <p:cNvPr id="11318" name="Freeform 46"/>
            <p:cNvSpPr>
              <a:spLocks noChangeAspect="1"/>
            </p:cNvSpPr>
            <p:nvPr/>
          </p:nvSpPr>
          <p:spPr bwMode="auto">
            <a:xfrm>
              <a:off x="3798" y="1132"/>
              <a:ext cx="14" cy="10"/>
            </a:xfrm>
            <a:custGeom>
              <a:avLst/>
              <a:gdLst>
                <a:gd name="T0" fmla="*/ 25 w 25"/>
                <a:gd name="T1" fmla="*/ 2 h 18"/>
                <a:gd name="T2" fmla="*/ 24 w 25"/>
                <a:gd name="T3" fmla="*/ 1 h 18"/>
                <a:gd name="T4" fmla="*/ 20 w 25"/>
                <a:gd name="T5" fmla="*/ 0 h 18"/>
                <a:gd name="T6" fmla="*/ 15 w 25"/>
                <a:gd name="T7" fmla="*/ 1 h 18"/>
                <a:gd name="T8" fmla="*/ 12 w 25"/>
                <a:gd name="T9" fmla="*/ 2 h 18"/>
                <a:gd name="T10" fmla="*/ 6 w 25"/>
                <a:gd name="T11" fmla="*/ 2 h 18"/>
                <a:gd name="T12" fmla="*/ 0 w 25"/>
                <a:gd name="T13" fmla="*/ 4 h 18"/>
                <a:gd name="T14" fmla="*/ 0 w 25"/>
                <a:gd name="T15" fmla="*/ 6 h 18"/>
                <a:gd name="T16" fmla="*/ 4 w 25"/>
                <a:gd name="T17" fmla="*/ 11 h 18"/>
                <a:gd name="T18" fmla="*/ 8 w 25"/>
                <a:gd name="T19" fmla="*/ 14 h 18"/>
                <a:gd name="T20" fmla="*/ 13 w 25"/>
                <a:gd name="T21" fmla="*/ 17 h 18"/>
                <a:gd name="T22" fmla="*/ 19 w 25"/>
                <a:gd name="T23" fmla="*/ 18 h 18"/>
                <a:gd name="T24" fmla="*/ 21 w 25"/>
                <a:gd name="T25" fmla="*/ 14 h 18"/>
                <a:gd name="T26" fmla="*/ 19 w 25"/>
                <a:gd name="T27" fmla="*/ 10 h 18"/>
                <a:gd name="T28" fmla="*/ 20 w 25"/>
                <a:gd name="T29" fmla="*/ 7 h 18"/>
                <a:gd name="T30" fmla="*/ 25 w 25"/>
                <a:gd name="T31" fmla="*/ 6 h 18"/>
                <a:gd name="T32" fmla="*/ 25 w 25"/>
                <a:gd name="T33" fmla="*/ 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18"/>
                <a:gd name="T53" fmla="*/ 25 w 25"/>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18">
                  <a:moveTo>
                    <a:pt x="25" y="2"/>
                  </a:moveTo>
                  <a:lnTo>
                    <a:pt x="24" y="1"/>
                  </a:lnTo>
                  <a:lnTo>
                    <a:pt x="20" y="0"/>
                  </a:lnTo>
                  <a:lnTo>
                    <a:pt x="15" y="1"/>
                  </a:lnTo>
                  <a:lnTo>
                    <a:pt x="12" y="2"/>
                  </a:lnTo>
                  <a:lnTo>
                    <a:pt x="6" y="2"/>
                  </a:lnTo>
                  <a:lnTo>
                    <a:pt x="0" y="4"/>
                  </a:lnTo>
                  <a:lnTo>
                    <a:pt x="0" y="6"/>
                  </a:lnTo>
                  <a:lnTo>
                    <a:pt x="4" y="11"/>
                  </a:lnTo>
                  <a:lnTo>
                    <a:pt x="8" y="14"/>
                  </a:lnTo>
                  <a:lnTo>
                    <a:pt x="13" y="17"/>
                  </a:lnTo>
                  <a:lnTo>
                    <a:pt x="19" y="18"/>
                  </a:lnTo>
                  <a:lnTo>
                    <a:pt x="21" y="14"/>
                  </a:lnTo>
                  <a:lnTo>
                    <a:pt x="19" y="10"/>
                  </a:lnTo>
                  <a:lnTo>
                    <a:pt x="20" y="7"/>
                  </a:lnTo>
                  <a:lnTo>
                    <a:pt x="25" y="6"/>
                  </a:lnTo>
                  <a:lnTo>
                    <a:pt x="25" y="2"/>
                  </a:lnTo>
                  <a:close/>
                </a:path>
              </a:pathLst>
            </a:custGeom>
            <a:noFill/>
            <a:ln w="9525">
              <a:solidFill>
                <a:srgbClr val="000000"/>
              </a:solidFill>
              <a:round/>
              <a:headEnd/>
              <a:tailEnd/>
            </a:ln>
          </p:spPr>
          <p:txBody>
            <a:bodyPr/>
            <a:lstStyle/>
            <a:p>
              <a:endParaRPr lang="es-MX"/>
            </a:p>
          </p:txBody>
        </p:sp>
        <p:sp>
          <p:nvSpPr>
            <p:cNvPr id="11319" name="Freeform 47"/>
            <p:cNvSpPr>
              <a:spLocks noChangeAspect="1"/>
            </p:cNvSpPr>
            <p:nvPr/>
          </p:nvSpPr>
          <p:spPr bwMode="auto">
            <a:xfrm>
              <a:off x="3764" y="1176"/>
              <a:ext cx="10" cy="13"/>
            </a:xfrm>
            <a:custGeom>
              <a:avLst/>
              <a:gdLst>
                <a:gd name="T0" fmla="*/ 2 w 22"/>
                <a:gd name="T1" fmla="*/ 20 h 29"/>
                <a:gd name="T2" fmla="*/ 5 w 22"/>
                <a:gd name="T3" fmla="*/ 16 h 29"/>
                <a:gd name="T4" fmla="*/ 7 w 22"/>
                <a:gd name="T5" fmla="*/ 9 h 29"/>
                <a:gd name="T6" fmla="*/ 10 w 22"/>
                <a:gd name="T7" fmla="*/ 5 h 29"/>
                <a:gd name="T8" fmla="*/ 13 w 22"/>
                <a:gd name="T9" fmla="*/ 2 h 29"/>
                <a:gd name="T10" fmla="*/ 16 w 22"/>
                <a:gd name="T11" fmla="*/ 1 h 29"/>
                <a:gd name="T12" fmla="*/ 20 w 22"/>
                <a:gd name="T13" fmla="*/ 0 h 29"/>
                <a:gd name="T14" fmla="*/ 22 w 22"/>
                <a:gd name="T15" fmla="*/ 2 h 29"/>
                <a:gd name="T16" fmla="*/ 20 w 22"/>
                <a:gd name="T17" fmla="*/ 6 h 29"/>
                <a:gd name="T18" fmla="*/ 17 w 22"/>
                <a:gd name="T19" fmla="*/ 12 h 29"/>
                <a:gd name="T20" fmla="*/ 13 w 22"/>
                <a:gd name="T21" fmla="*/ 17 h 29"/>
                <a:gd name="T22" fmla="*/ 11 w 22"/>
                <a:gd name="T23" fmla="*/ 22 h 29"/>
                <a:gd name="T24" fmla="*/ 7 w 22"/>
                <a:gd name="T25" fmla="*/ 26 h 29"/>
                <a:gd name="T26" fmla="*/ 1 w 22"/>
                <a:gd name="T27" fmla="*/ 29 h 29"/>
                <a:gd name="T28" fmla="*/ 0 w 22"/>
                <a:gd name="T29" fmla="*/ 26 h 29"/>
                <a:gd name="T30" fmla="*/ 2 w 22"/>
                <a:gd name="T31" fmla="*/ 20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29"/>
                <a:gd name="T50" fmla="*/ 22 w 22"/>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29">
                  <a:moveTo>
                    <a:pt x="2" y="20"/>
                  </a:moveTo>
                  <a:lnTo>
                    <a:pt x="5" y="16"/>
                  </a:lnTo>
                  <a:lnTo>
                    <a:pt x="7" y="9"/>
                  </a:lnTo>
                  <a:lnTo>
                    <a:pt x="10" y="5"/>
                  </a:lnTo>
                  <a:lnTo>
                    <a:pt x="13" y="2"/>
                  </a:lnTo>
                  <a:lnTo>
                    <a:pt x="16" y="1"/>
                  </a:lnTo>
                  <a:lnTo>
                    <a:pt x="20" y="0"/>
                  </a:lnTo>
                  <a:lnTo>
                    <a:pt x="22" y="2"/>
                  </a:lnTo>
                  <a:lnTo>
                    <a:pt x="20" y="6"/>
                  </a:lnTo>
                  <a:lnTo>
                    <a:pt x="17" y="12"/>
                  </a:lnTo>
                  <a:lnTo>
                    <a:pt x="13" y="17"/>
                  </a:lnTo>
                  <a:lnTo>
                    <a:pt x="11" y="22"/>
                  </a:lnTo>
                  <a:lnTo>
                    <a:pt x="7" y="26"/>
                  </a:lnTo>
                  <a:lnTo>
                    <a:pt x="1" y="29"/>
                  </a:lnTo>
                  <a:lnTo>
                    <a:pt x="0" y="26"/>
                  </a:lnTo>
                  <a:lnTo>
                    <a:pt x="2" y="20"/>
                  </a:lnTo>
                  <a:close/>
                </a:path>
              </a:pathLst>
            </a:custGeom>
            <a:noFill/>
            <a:ln w="9525">
              <a:solidFill>
                <a:srgbClr val="000000"/>
              </a:solidFill>
              <a:round/>
              <a:headEnd/>
              <a:tailEnd/>
            </a:ln>
          </p:spPr>
          <p:txBody>
            <a:bodyPr/>
            <a:lstStyle/>
            <a:p>
              <a:endParaRPr lang="es-MX"/>
            </a:p>
          </p:txBody>
        </p:sp>
        <p:sp>
          <p:nvSpPr>
            <p:cNvPr id="11320" name="Freeform 48"/>
            <p:cNvSpPr>
              <a:spLocks noChangeAspect="1"/>
            </p:cNvSpPr>
            <p:nvPr/>
          </p:nvSpPr>
          <p:spPr bwMode="auto">
            <a:xfrm>
              <a:off x="4185" y="1217"/>
              <a:ext cx="11" cy="10"/>
            </a:xfrm>
            <a:custGeom>
              <a:avLst/>
              <a:gdLst>
                <a:gd name="T0" fmla="*/ 19 w 20"/>
                <a:gd name="T1" fmla="*/ 1 h 18"/>
                <a:gd name="T2" fmla="*/ 19 w 20"/>
                <a:gd name="T3" fmla="*/ 5 h 18"/>
                <a:gd name="T4" fmla="*/ 20 w 20"/>
                <a:gd name="T5" fmla="*/ 9 h 18"/>
                <a:gd name="T6" fmla="*/ 20 w 20"/>
                <a:gd name="T7" fmla="*/ 13 h 18"/>
                <a:gd name="T8" fmla="*/ 18 w 20"/>
                <a:gd name="T9" fmla="*/ 18 h 18"/>
                <a:gd name="T10" fmla="*/ 12 w 20"/>
                <a:gd name="T11" fmla="*/ 18 h 18"/>
                <a:gd name="T12" fmla="*/ 6 w 20"/>
                <a:gd name="T13" fmla="*/ 17 h 18"/>
                <a:gd name="T14" fmla="*/ 1 w 20"/>
                <a:gd name="T15" fmla="*/ 13 h 18"/>
                <a:gd name="T16" fmla="*/ 0 w 20"/>
                <a:gd name="T17" fmla="*/ 8 h 18"/>
                <a:gd name="T18" fmla="*/ 4 w 20"/>
                <a:gd name="T19" fmla="*/ 7 h 18"/>
                <a:gd name="T20" fmla="*/ 8 w 20"/>
                <a:gd name="T21" fmla="*/ 6 h 18"/>
                <a:gd name="T22" fmla="*/ 10 w 20"/>
                <a:gd name="T23" fmla="*/ 3 h 18"/>
                <a:gd name="T24" fmla="*/ 12 w 20"/>
                <a:gd name="T25" fmla="*/ 2 h 18"/>
                <a:gd name="T26" fmla="*/ 14 w 20"/>
                <a:gd name="T27" fmla="*/ 1 h 18"/>
                <a:gd name="T28" fmla="*/ 16 w 20"/>
                <a:gd name="T29" fmla="*/ 0 h 18"/>
                <a:gd name="T30" fmla="*/ 19 w 20"/>
                <a:gd name="T31" fmla="*/ 1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18"/>
                <a:gd name="T50" fmla="*/ 20 w 20"/>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18">
                  <a:moveTo>
                    <a:pt x="19" y="1"/>
                  </a:moveTo>
                  <a:lnTo>
                    <a:pt x="19" y="5"/>
                  </a:lnTo>
                  <a:lnTo>
                    <a:pt x="20" y="9"/>
                  </a:lnTo>
                  <a:lnTo>
                    <a:pt x="20" y="13"/>
                  </a:lnTo>
                  <a:lnTo>
                    <a:pt x="18" y="18"/>
                  </a:lnTo>
                  <a:lnTo>
                    <a:pt x="12" y="18"/>
                  </a:lnTo>
                  <a:lnTo>
                    <a:pt x="6" y="17"/>
                  </a:lnTo>
                  <a:lnTo>
                    <a:pt x="1" y="13"/>
                  </a:lnTo>
                  <a:lnTo>
                    <a:pt x="0" y="8"/>
                  </a:lnTo>
                  <a:lnTo>
                    <a:pt x="4" y="7"/>
                  </a:lnTo>
                  <a:lnTo>
                    <a:pt x="8" y="6"/>
                  </a:lnTo>
                  <a:lnTo>
                    <a:pt x="10" y="3"/>
                  </a:lnTo>
                  <a:lnTo>
                    <a:pt x="12" y="2"/>
                  </a:lnTo>
                  <a:lnTo>
                    <a:pt x="14" y="1"/>
                  </a:lnTo>
                  <a:lnTo>
                    <a:pt x="16" y="0"/>
                  </a:lnTo>
                  <a:lnTo>
                    <a:pt x="19" y="1"/>
                  </a:lnTo>
                  <a:close/>
                </a:path>
              </a:pathLst>
            </a:custGeom>
            <a:gradFill rotWithShape="0">
              <a:gsLst>
                <a:gs pos="0">
                  <a:srgbClr val="CCFF66"/>
                </a:gs>
                <a:gs pos="100000">
                  <a:schemeClr val="bg1"/>
                </a:gs>
              </a:gsLst>
              <a:lin ang="5400000" scaled="1"/>
            </a:gradFill>
            <a:ln w="9525">
              <a:solidFill>
                <a:srgbClr val="000000"/>
              </a:solidFill>
              <a:round/>
              <a:headEnd/>
              <a:tailEnd/>
            </a:ln>
          </p:spPr>
          <p:txBody>
            <a:bodyPr/>
            <a:lstStyle/>
            <a:p>
              <a:endParaRPr lang="es-MX"/>
            </a:p>
          </p:txBody>
        </p:sp>
        <p:sp>
          <p:nvSpPr>
            <p:cNvPr id="11321" name="Freeform 49"/>
            <p:cNvSpPr>
              <a:spLocks noChangeAspect="1"/>
            </p:cNvSpPr>
            <p:nvPr/>
          </p:nvSpPr>
          <p:spPr bwMode="auto">
            <a:xfrm>
              <a:off x="3744" y="1235"/>
              <a:ext cx="13" cy="5"/>
            </a:xfrm>
            <a:custGeom>
              <a:avLst/>
              <a:gdLst>
                <a:gd name="T0" fmla="*/ 0 w 24"/>
                <a:gd name="T1" fmla="*/ 7 h 10"/>
                <a:gd name="T2" fmla="*/ 0 w 24"/>
                <a:gd name="T3" fmla="*/ 9 h 10"/>
                <a:gd name="T4" fmla="*/ 2 w 24"/>
                <a:gd name="T5" fmla="*/ 10 h 10"/>
                <a:gd name="T6" fmla="*/ 7 w 24"/>
                <a:gd name="T7" fmla="*/ 10 h 10"/>
                <a:gd name="T8" fmla="*/ 11 w 24"/>
                <a:gd name="T9" fmla="*/ 10 h 10"/>
                <a:gd name="T10" fmla="*/ 15 w 24"/>
                <a:gd name="T11" fmla="*/ 10 h 10"/>
                <a:gd name="T12" fmla="*/ 20 w 24"/>
                <a:gd name="T13" fmla="*/ 9 h 10"/>
                <a:gd name="T14" fmla="*/ 24 w 24"/>
                <a:gd name="T15" fmla="*/ 7 h 10"/>
                <a:gd name="T16" fmla="*/ 24 w 24"/>
                <a:gd name="T17" fmla="*/ 4 h 10"/>
                <a:gd name="T18" fmla="*/ 20 w 24"/>
                <a:gd name="T19" fmla="*/ 1 h 10"/>
                <a:gd name="T20" fmla="*/ 15 w 24"/>
                <a:gd name="T21" fmla="*/ 0 h 10"/>
                <a:gd name="T22" fmla="*/ 13 w 24"/>
                <a:gd name="T23" fmla="*/ 1 h 10"/>
                <a:gd name="T24" fmla="*/ 8 w 24"/>
                <a:gd name="T25" fmla="*/ 3 h 10"/>
                <a:gd name="T26" fmla="*/ 3 w 24"/>
                <a:gd name="T27" fmla="*/ 6 h 10"/>
                <a:gd name="T28" fmla="*/ 0 w 24"/>
                <a:gd name="T29" fmla="*/ 7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10"/>
                <a:gd name="T47" fmla="*/ 24 w 24"/>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10">
                  <a:moveTo>
                    <a:pt x="0" y="7"/>
                  </a:moveTo>
                  <a:lnTo>
                    <a:pt x="0" y="9"/>
                  </a:lnTo>
                  <a:lnTo>
                    <a:pt x="2" y="10"/>
                  </a:lnTo>
                  <a:lnTo>
                    <a:pt x="7" y="10"/>
                  </a:lnTo>
                  <a:lnTo>
                    <a:pt x="11" y="10"/>
                  </a:lnTo>
                  <a:lnTo>
                    <a:pt x="15" y="10"/>
                  </a:lnTo>
                  <a:lnTo>
                    <a:pt x="20" y="9"/>
                  </a:lnTo>
                  <a:lnTo>
                    <a:pt x="24" y="7"/>
                  </a:lnTo>
                  <a:lnTo>
                    <a:pt x="24" y="4"/>
                  </a:lnTo>
                  <a:lnTo>
                    <a:pt x="20" y="1"/>
                  </a:lnTo>
                  <a:lnTo>
                    <a:pt x="15" y="0"/>
                  </a:lnTo>
                  <a:lnTo>
                    <a:pt x="13" y="1"/>
                  </a:lnTo>
                  <a:lnTo>
                    <a:pt x="8" y="3"/>
                  </a:lnTo>
                  <a:lnTo>
                    <a:pt x="3" y="6"/>
                  </a:lnTo>
                  <a:lnTo>
                    <a:pt x="0" y="7"/>
                  </a:lnTo>
                  <a:close/>
                </a:path>
              </a:pathLst>
            </a:custGeom>
            <a:noFill/>
            <a:ln w="9525">
              <a:solidFill>
                <a:srgbClr val="000000"/>
              </a:solidFill>
              <a:round/>
              <a:headEnd/>
              <a:tailEnd/>
            </a:ln>
          </p:spPr>
          <p:txBody>
            <a:bodyPr/>
            <a:lstStyle/>
            <a:p>
              <a:endParaRPr lang="es-MX"/>
            </a:p>
          </p:txBody>
        </p:sp>
        <p:sp>
          <p:nvSpPr>
            <p:cNvPr id="11322" name="Freeform 50"/>
            <p:cNvSpPr>
              <a:spLocks noChangeAspect="1"/>
            </p:cNvSpPr>
            <p:nvPr/>
          </p:nvSpPr>
          <p:spPr bwMode="auto">
            <a:xfrm>
              <a:off x="3841" y="1107"/>
              <a:ext cx="13" cy="7"/>
            </a:xfrm>
            <a:custGeom>
              <a:avLst/>
              <a:gdLst>
                <a:gd name="T0" fmla="*/ 22 w 22"/>
                <a:gd name="T1" fmla="*/ 4 h 18"/>
                <a:gd name="T2" fmla="*/ 18 w 22"/>
                <a:gd name="T3" fmla="*/ 0 h 18"/>
                <a:gd name="T4" fmla="*/ 15 w 22"/>
                <a:gd name="T5" fmla="*/ 1 h 18"/>
                <a:gd name="T6" fmla="*/ 12 w 22"/>
                <a:gd name="T7" fmla="*/ 4 h 18"/>
                <a:gd name="T8" fmla="*/ 8 w 22"/>
                <a:gd name="T9" fmla="*/ 8 h 18"/>
                <a:gd name="T10" fmla="*/ 4 w 22"/>
                <a:gd name="T11" fmla="*/ 10 h 18"/>
                <a:gd name="T12" fmla="*/ 2 w 22"/>
                <a:gd name="T13" fmla="*/ 12 h 18"/>
                <a:gd name="T14" fmla="*/ 0 w 22"/>
                <a:gd name="T15" fmla="*/ 17 h 18"/>
                <a:gd name="T16" fmla="*/ 3 w 22"/>
                <a:gd name="T17" fmla="*/ 18 h 18"/>
                <a:gd name="T18" fmla="*/ 7 w 22"/>
                <a:gd name="T19" fmla="*/ 17 h 18"/>
                <a:gd name="T20" fmla="*/ 13 w 22"/>
                <a:gd name="T21" fmla="*/ 13 h 18"/>
                <a:gd name="T22" fmla="*/ 18 w 22"/>
                <a:gd name="T23" fmla="*/ 8 h 18"/>
                <a:gd name="T24" fmla="*/ 21 w 22"/>
                <a:gd name="T25" fmla="*/ 5 h 18"/>
                <a:gd name="T26" fmla="*/ 22 w 22"/>
                <a:gd name="T27" fmla="*/ 4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18"/>
                <a:gd name="T44" fmla="*/ 22 w 22"/>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18">
                  <a:moveTo>
                    <a:pt x="22" y="4"/>
                  </a:moveTo>
                  <a:lnTo>
                    <a:pt x="18" y="0"/>
                  </a:lnTo>
                  <a:lnTo>
                    <a:pt x="15" y="1"/>
                  </a:lnTo>
                  <a:lnTo>
                    <a:pt x="12" y="4"/>
                  </a:lnTo>
                  <a:lnTo>
                    <a:pt x="8" y="8"/>
                  </a:lnTo>
                  <a:lnTo>
                    <a:pt x="4" y="10"/>
                  </a:lnTo>
                  <a:lnTo>
                    <a:pt x="2" y="12"/>
                  </a:lnTo>
                  <a:lnTo>
                    <a:pt x="0" y="17"/>
                  </a:lnTo>
                  <a:lnTo>
                    <a:pt x="3" y="18"/>
                  </a:lnTo>
                  <a:lnTo>
                    <a:pt x="7" y="17"/>
                  </a:lnTo>
                  <a:lnTo>
                    <a:pt x="13" y="13"/>
                  </a:lnTo>
                  <a:lnTo>
                    <a:pt x="18" y="8"/>
                  </a:lnTo>
                  <a:lnTo>
                    <a:pt x="21" y="5"/>
                  </a:lnTo>
                  <a:lnTo>
                    <a:pt x="22" y="4"/>
                  </a:lnTo>
                  <a:close/>
                </a:path>
              </a:pathLst>
            </a:custGeom>
            <a:noFill/>
            <a:ln w="9525">
              <a:solidFill>
                <a:srgbClr val="000000"/>
              </a:solidFill>
              <a:round/>
              <a:headEnd/>
              <a:tailEnd/>
            </a:ln>
          </p:spPr>
          <p:txBody>
            <a:bodyPr/>
            <a:lstStyle/>
            <a:p>
              <a:endParaRPr lang="es-MX"/>
            </a:p>
          </p:txBody>
        </p:sp>
        <p:sp>
          <p:nvSpPr>
            <p:cNvPr id="11323" name="Freeform 51"/>
            <p:cNvSpPr>
              <a:spLocks noChangeAspect="1"/>
            </p:cNvSpPr>
            <p:nvPr/>
          </p:nvSpPr>
          <p:spPr bwMode="auto">
            <a:xfrm>
              <a:off x="3771" y="1163"/>
              <a:ext cx="11" cy="8"/>
            </a:xfrm>
            <a:custGeom>
              <a:avLst/>
              <a:gdLst>
                <a:gd name="T0" fmla="*/ 22 w 22"/>
                <a:gd name="T1" fmla="*/ 0 h 17"/>
                <a:gd name="T2" fmla="*/ 17 w 22"/>
                <a:gd name="T3" fmla="*/ 5 h 17"/>
                <a:gd name="T4" fmla="*/ 14 w 22"/>
                <a:gd name="T5" fmla="*/ 8 h 17"/>
                <a:gd name="T6" fmla="*/ 6 w 22"/>
                <a:gd name="T7" fmla="*/ 9 h 17"/>
                <a:gd name="T8" fmla="*/ 4 w 22"/>
                <a:gd name="T9" fmla="*/ 11 h 17"/>
                <a:gd name="T10" fmla="*/ 0 w 22"/>
                <a:gd name="T11" fmla="*/ 13 h 17"/>
                <a:gd name="T12" fmla="*/ 2 w 22"/>
                <a:gd name="T13" fmla="*/ 17 h 17"/>
                <a:gd name="T14" fmla="*/ 8 w 22"/>
                <a:gd name="T15" fmla="*/ 17 h 17"/>
                <a:gd name="T16" fmla="*/ 14 w 22"/>
                <a:gd name="T17" fmla="*/ 14 h 17"/>
                <a:gd name="T18" fmla="*/ 19 w 22"/>
                <a:gd name="T19" fmla="*/ 13 h 17"/>
                <a:gd name="T20" fmla="*/ 22 w 22"/>
                <a:gd name="T21" fmla="*/ 9 h 17"/>
                <a:gd name="T22" fmla="*/ 22 w 22"/>
                <a:gd name="T23" fmla="*/ 3 h 17"/>
                <a:gd name="T24" fmla="*/ 22 w 22"/>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7"/>
                <a:gd name="T41" fmla="*/ 22 w 22"/>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7">
                  <a:moveTo>
                    <a:pt x="22" y="0"/>
                  </a:moveTo>
                  <a:lnTo>
                    <a:pt x="17" y="5"/>
                  </a:lnTo>
                  <a:lnTo>
                    <a:pt x="14" y="8"/>
                  </a:lnTo>
                  <a:lnTo>
                    <a:pt x="6" y="9"/>
                  </a:lnTo>
                  <a:lnTo>
                    <a:pt x="4" y="11"/>
                  </a:lnTo>
                  <a:lnTo>
                    <a:pt x="0" y="13"/>
                  </a:lnTo>
                  <a:lnTo>
                    <a:pt x="2" y="17"/>
                  </a:lnTo>
                  <a:lnTo>
                    <a:pt x="8" y="17"/>
                  </a:lnTo>
                  <a:lnTo>
                    <a:pt x="14" y="14"/>
                  </a:lnTo>
                  <a:lnTo>
                    <a:pt x="19" y="13"/>
                  </a:lnTo>
                  <a:lnTo>
                    <a:pt x="22" y="9"/>
                  </a:lnTo>
                  <a:lnTo>
                    <a:pt x="22" y="3"/>
                  </a:lnTo>
                  <a:lnTo>
                    <a:pt x="22" y="0"/>
                  </a:lnTo>
                  <a:close/>
                </a:path>
              </a:pathLst>
            </a:custGeom>
            <a:noFill/>
            <a:ln w="9525">
              <a:solidFill>
                <a:srgbClr val="000000"/>
              </a:solidFill>
              <a:round/>
              <a:headEnd/>
              <a:tailEnd/>
            </a:ln>
          </p:spPr>
          <p:txBody>
            <a:bodyPr/>
            <a:lstStyle/>
            <a:p>
              <a:endParaRPr lang="es-MX"/>
            </a:p>
          </p:txBody>
        </p:sp>
        <p:sp>
          <p:nvSpPr>
            <p:cNvPr id="11324" name="Freeform 52"/>
            <p:cNvSpPr>
              <a:spLocks noChangeAspect="1"/>
            </p:cNvSpPr>
            <p:nvPr/>
          </p:nvSpPr>
          <p:spPr bwMode="auto">
            <a:xfrm>
              <a:off x="3753" y="1176"/>
              <a:ext cx="11" cy="9"/>
            </a:xfrm>
            <a:custGeom>
              <a:avLst/>
              <a:gdLst>
                <a:gd name="T0" fmla="*/ 2 w 21"/>
                <a:gd name="T1" fmla="*/ 12 h 18"/>
                <a:gd name="T2" fmla="*/ 0 w 21"/>
                <a:gd name="T3" fmla="*/ 14 h 18"/>
                <a:gd name="T4" fmla="*/ 0 w 21"/>
                <a:gd name="T5" fmla="*/ 18 h 18"/>
                <a:gd name="T6" fmla="*/ 4 w 21"/>
                <a:gd name="T7" fmla="*/ 15 h 18"/>
                <a:gd name="T8" fmla="*/ 7 w 21"/>
                <a:gd name="T9" fmla="*/ 13 h 18"/>
                <a:gd name="T10" fmla="*/ 13 w 21"/>
                <a:gd name="T11" fmla="*/ 11 h 18"/>
                <a:gd name="T12" fmla="*/ 18 w 21"/>
                <a:gd name="T13" fmla="*/ 8 h 18"/>
                <a:gd name="T14" fmla="*/ 20 w 21"/>
                <a:gd name="T15" fmla="*/ 6 h 18"/>
                <a:gd name="T16" fmla="*/ 21 w 21"/>
                <a:gd name="T17" fmla="*/ 1 h 18"/>
                <a:gd name="T18" fmla="*/ 16 w 21"/>
                <a:gd name="T19" fmla="*/ 0 h 18"/>
                <a:gd name="T20" fmla="*/ 12 w 21"/>
                <a:gd name="T21" fmla="*/ 1 h 18"/>
                <a:gd name="T22" fmla="*/ 9 w 21"/>
                <a:gd name="T23" fmla="*/ 3 h 18"/>
                <a:gd name="T24" fmla="*/ 7 w 21"/>
                <a:gd name="T25" fmla="*/ 7 h 18"/>
                <a:gd name="T26" fmla="*/ 2 w 21"/>
                <a:gd name="T27" fmla="*/ 12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8"/>
                <a:gd name="T44" fmla="*/ 21 w 21"/>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8">
                  <a:moveTo>
                    <a:pt x="2" y="12"/>
                  </a:moveTo>
                  <a:lnTo>
                    <a:pt x="0" y="14"/>
                  </a:lnTo>
                  <a:lnTo>
                    <a:pt x="0" y="18"/>
                  </a:lnTo>
                  <a:lnTo>
                    <a:pt x="4" y="15"/>
                  </a:lnTo>
                  <a:lnTo>
                    <a:pt x="7" y="13"/>
                  </a:lnTo>
                  <a:lnTo>
                    <a:pt x="13" y="11"/>
                  </a:lnTo>
                  <a:lnTo>
                    <a:pt x="18" y="8"/>
                  </a:lnTo>
                  <a:lnTo>
                    <a:pt x="20" y="6"/>
                  </a:lnTo>
                  <a:lnTo>
                    <a:pt x="21" y="1"/>
                  </a:lnTo>
                  <a:lnTo>
                    <a:pt x="16" y="0"/>
                  </a:lnTo>
                  <a:lnTo>
                    <a:pt x="12" y="1"/>
                  </a:lnTo>
                  <a:lnTo>
                    <a:pt x="9" y="3"/>
                  </a:lnTo>
                  <a:lnTo>
                    <a:pt x="7" y="7"/>
                  </a:lnTo>
                  <a:lnTo>
                    <a:pt x="2" y="12"/>
                  </a:lnTo>
                  <a:close/>
                </a:path>
              </a:pathLst>
            </a:custGeom>
            <a:noFill/>
            <a:ln w="9525">
              <a:solidFill>
                <a:srgbClr val="000000"/>
              </a:solidFill>
              <a:round/>
              <a:headEnd/>
              <a:tailEnd/>
            </a:ln>
          </p:spPr>
          <p:txBody>
            <a:bodyPr/>
            <a:lstStyle/>
            <a:p>
              <a:endParaRPr lang="es-MX"/>
            </a:p>
          </p:txBody>
        </p:sp>
        <p:sp>
          <p:nvSpPr>
            <p:cNvPr id="11325" name="Freeform 53"/>
            <p:cNvSpPr>
              <a:spLocks noChangeAspect="1"/>
            </p:cNvSpPr>
            <p:nvPr/>
          </p:nvSpPr>
          <p:spPr bwMode="auto">
            <a:xfrm>
              <a:off x="3937" y="1293"/>
              <a:ext cx="10" cy="6"/>
            </a:xfrm>
            <a:custGeom>
              <a:avLst/>
              <a:gdLst>
                <a:gd name="T0" fmla="*/ 9 w 16"/>
                <a:gd name="T1" fmla="*/ 0 h 15"/>
                <a:gd name="T2" fmla="*/ 12 w 16"/>
                <a:gd name="T3" fmla="*/ 2 h 15"/>
                <a:gd name="T4" fmla="*/ 13 w 16"/>
                <a:gd name="T5" fmla="*/ 6 h 15"/>
                <a:gd name="T6" fmla="*/ 13 w 16"/>
                <a:gd name="T7" fmla="*/ 8 h 15"/>
                <a:gd name="T8" fmla="*/ 16 w 16"/>
                <a:gd name="T9" fmla="*/ 10 h 15"/>
                <a:gd name="T10" fmla="*/ 13 w 16"/>
                <a:gd name="T11" fmla="*/ 13 h 15"/>
                <a:gd name="T12" fmla="*/ 9 w 16"/>
                <a:gd name="T13" fmla="*/ 15 h 15"/>
                <a:gd name="T14" fmla="*/ 3 w 16"/>
                <a:gd name="T15" fmla="*/ 14 h 15"/>
                <a:gd name="T16" fmla="*/ 0 w 16"/>
                <a:gd name="T17" fmla="*/ 12 h 15"/>
                <a:gd name="T18" fmla="*/ 4 w 16"/>
                <a:gd name="T19" fmla="*/ 9 h 15"/>
                <a:gd name="T20" fmla="*/ 6 w 16"/>
                <a:gd name="T21" fmla="*/ 7 h 15"/>
                <a:gd name="T22" fmla="*/ 7 w 16"/>
                <a:gd name="T23" fmla="*/ 6 h 15"/>
                <a:gd name="T24" fmla="*/ 9 w 16"/>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5"/>
                <a:gd name="T41" fmla="*/ 16 w 1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5">
                  <a:moveTo>
                    <a:pt x="9" y="0"/>
                  </a:moveTo>
                  <a:lnTo>
                    <a:pt x="12" y="2"/>
                  </a:lnTo>
                  <a:lnTo>
                    <a:pt x="13" y="6"/>
                  </a:lnTo>
                  <a:lnTo>
                    <a:pt x="13" y="8"/>
                  </a:lnTo>
                  <a:lnTo>
                    <a:pt x="16" y="10"/>
                  </a:lnTo>
                  <a:lnTo>
                    <a:pt x="13" y="13"/>
                  </a:lnTo>
                  <a:lnTo>
                    <a:pt x="9" y="15"/>
                  </a:lnTo>
                  <a:lnTo>
                    <a:pt x="3" y="14"/>
                  </a:lnTo>
                  <a:lnTo>
                    <a:pt x="0" y="12"/>
                  </a:lnTo>
                  <a:lnTo>
                    <a:pt x="4" y="9"/>
                  </a:lnTo>
                  <a:lnTo>
                    <a:pt x="6" y="7"/>
                  </a:lnTo>
                  <a:lnTo>
                    <a:pt x="7" y="6"/>
                  </a:lnTo>
                  <a:lnTo>
                    <a:pt x="9" y="0"/>
                  </a:lnTo>
                  <a:close/>
                </a:path>
              </a:pathLst>
            </a:custGeom>
            <a:noFill/>
            <a:ln w="9525">
              <a:solidFill>
                <a:srgbClr val="000000"/>
              </a:solidFill>
              <a:round/>
              <a:headEnd/>
              <a:tailEnd/>
            </a:ln>
          </p:spPr>
          <p:txBody>
            <a:bodyPr/>
            <a:lstStyle/>
            <a:p>
              <a:endParaRPr lang="es-MX"/>
            </a:p>
          </p:txBody>
        </p:sp>
        <p:sp>
          <p:nvSpPr>
            <p:cNvPr id="11326" name="Freeform 54"/>
            <p:cNvSpPr>
              <a:spLocks noChangeAspect="1"/>
            </p:cNvSpPr>
            <p:nvPr/>
          </p:nvSpPr>
          <p:spPr bwMode="auto">
            <a:xfrm>
              <a:off x="4213" y="1220"/>
              <a:ext cx="10" cy="5"/>
            </a:xfrm>
            <a:custGeom>
              <a:avLst/>
              <a:gdLst>
                <a:gd name="T0" fmla="*/ 17 w 17"/>
                <a:gd name="T1" fmla="*/ 2 h 9"/>
                <a:gd name="T2" fmla="*/ 16 w 17"/>
                <a:gd name="T3" fmla="*/ 5 h 9"/>
                <a:gd name="T4" fmla="*/ 12 w 17"/>
                <a:gd name="T5" fmla="*/ 7 h 9"/>
                <a:gd name="T6" fmla="*/ 9 w 17"/>
                <a:gd name="T7" fmla="*/ 8 h 9"/>
                <a:gd name="T8" fmla="*/ 6 w 17"/>
                <a:gd name="T9" fmla="*/ 9 h 9"/>
                <a:gd name="T10" fmla="*/ 3 w 17"/>
                <a:gd name="T11" fmla="*/ 9 h 9"/>
                <a:gd name="T12" fmla="*/ 0 w 17"/>
                <a:gd name="T13" fmla="*/ 7 h 9"/>
                <a:gd name="T14" fmla="*/ 3 w 17"/>
                <a:gd name="T15" fmla="*/ 3 h 9"/>
                <a:gd name="T16" fmla="*/ 6 w 17"/>
                <a:gd name="T17" fmla="*/ 2 h 9"/>
                <a:gd name="T18" fmla="*/ 10 w 17"/>
                <a:gd name="T19" fmla="*/ 1 h 9"/>
                <a:gd name="T20" fmla="*/ 14 w 17"/>
                <a:gd name="T21" fmla="*/ 0 h 9"/>
                <a:gd name="T22" fmla="*/ 15 w 17"/>
                <a:gd name="T23" fmla="*/ 0 h 9"/>
                <a:gd name="T24" fmla="*/ 17 w 17"/>
                <a:gd name="T25" fmla="*/ 2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9"/>
                <a:gd name="T41" fmla="*/ 17 w 17"/>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9">
                  <a:moveTo>
                    <a:pt x="17" y="2"/>
                  </a:moveTo>
                  <a:lnTo>
                    <a:pt x="16" y="5"/>
                  </a:lnTo>
                  <a:lnTo>
                    <a:pt x="12" y="7"/>
                  </a:lnTo>
                  <a:lnTo>
                    <a:pt x="9" y="8"/>
                  </a:lnTo>
                  <a:lnTo>
                    <a:pt x="6" y="9"/>
                  </a:lnTo>
                  <a:lnTo>
                    <a:pt x="3" y="9"/>
                  </a:lnTo>
                  <a:lnTo>
                    <a:pt x="0" y="7"/>
                  </a:lnTo>
                  <a:lnTo>
                    <a:pt x="3" y="3"/>
                  </a:lnTo>
                  <a:lnTo>
                    <a:pt x="6" y="2"/>
                  </a:lnTo>
                  <a:lnTo>
                    <a:pt x="10" y="1"/>
                  </a:lnTo>
                  <a:lnTo>
                    <a:pt x="14" y="0"/>
                  </a:lnTo>
                  <a:lnTo>
                    <a:pt x="15" y="0"/>
                  </a:lnTo>
                  <a:lnTo>
                    <a:pt x="17" y="2"/>
                  </a:lnTo>
                  <a:close/>
                </a:path>
              </a:pathLst>
            </a:custGeom>
            <a:gradFill rotWithShape="0">
              <a:gsLst>
                <a:gs pos="0">
                  <a:srgbClr val="CCFF66"/>
                </a:gs>
                <a:gs pos="100000">
                  <a:schemeClr val="bg1"/>
                </a:gs>
              </a:gsLst>
              <a:lin ang="5400000" scaled="1"/>
            </a:gradFill>
            <a:ln w="9525">
              <a:solidFill>
                <a:srgbClr val="000000"/>
              </a:solidFill>
              <a:round/>
              <a:headEnd/>
              <a:tailEnd/>
            </a:ln>
          </p:spPr>
          <p:txBody>
            <a:bodyPr/>
            <a:lstStyle/>
            <a:p>
              <a:endParaRPr lang="es-MX"/>
            </a:p>
          </p:txBody>
        </p:sp>
        <p:sp>
          <p:nvSpPr>
            <p:cNvPr id="11327" name="Freeform 55"/>
            <p:cNvSpPr>
              <a:spLocks noChangeAspect="1"/>
            </p:cNvSpPr>
            <p:nvPr/>
          </p:nvSpPr>
          <p:spPr bwMode="auto">
            <a:xfrm>
              <a:off x="4050" y="1196"/>
              <a:ext cx="6" cy="5"/>
            </a:xfrm>
            <a:custGeom>
              <a:avLst/>
              <a:gdLst>
                <a:gd name="T0" fmla="*/ 4 w 12"/>
                <a:gd name="T1" fmla="*/ 11 h 12"/>
                <a:gd name="T2" fmla="*/ 2 w 12"/>
                <a:gd name="T3" fmla="*/ 9 h 12"/>
                <a:gd name="T4" fmla="*/ 1 w 12"/>
                <a:gd name="T5" fmla="*/ 6 h 12"/>
                <a:gd name="T6" fmla="*/ 0 w 12"/>
                <a:gd name="T7" fmla="*/ 5 h 12"/>
                <a:gd name="T8" fmla="*/ 2 w 12"/>
                <a:gd name="T9" fmla="*/ 0 h 12"/>
                <a:gd name="T10" fmla="*/ 5 w 12"/>
                <a:gd name="T11" fmla="*/ 0 h 12"/>
                <a:gd name="T12" fmla="*/ 7 w 12"/>
                <a:gd name="T13" fmla="*/ 1 h 12"/>
                <a:gd name="T14" fmla="*/ 11 w 12"/>
                <a:gd name="T15" fmla="*/ 3 h 12"/>
                <a:gd name="T16" fmla="*/ 12 w 12"/>
                <a:gd name="T17" fmla="*/ 7 h 12"/>
                <a:gd name="T18" fmla="*/ 11 w 12"/>
                <a:gd name="T19" fmla="*/ 10 h 12"/>
                <a:gd name="T20" fmla="*/ 10 w 12"/>
                <a:gd name="T21" fmla="*/ 11 h 12"/>
                <a:gd name="T22" fmla="*/ 6 w 12"/>
                <a:gd name="T23" fmla="*/ 12 h 12"/>
                <a:gd name="T24" fmla="*/ 5 w 12"/>
                <a:gd name="T25" fmla="*/ 12 h 12"/>
                <a:gd name="T26" fmla="*/ 4 w 12"/>
                <a:gd name="T27" fmla="*/ 11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2"/>
                <a:gd name="T44" fmla="*/ 12 w 12"/>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2">
                  <a:moveTo>
                    <a:pt x="4" y="11"/>
                  </a:moveTo>
                  <a:lnTo>
                    <a:pt x="2" y="9"/>
                  </a:lnTo>
                  <a:lnTo>
                    <a:pt x="1" y="6"/>
                  </a:lnTo>
                  <a:lnTo>
                    <a:pt x="0" y="5"/>
                  </a:lnTo>
                  <a:lnTo>
                    <a:pt x="2" y="0"/>
                  </a:lnTo>
                  <a:lnTo>
                    <a:pt x="5" y="0"/>
                  </a:lnTo>
                  <a:lnTo>
                    <a:pt x="7" y="1"/>
                  </a:lnTo>
                  <a:lnTo>
                    <a:pt x="11" y="3"/>
                  </a:lnTo>
                  <a:lnTo>
                    <a:pt x="12" y="7"/>
                  </a:lnTo>
                  <a:lnTo>
                    <a:pt x="11" y="10"/>
                  </a:lnTo>
                  <a:lnTo>
                    <a:pt x="10" y="11"/>
                  </a:lnTo>
                  <a:lnTo>
                    <a:pt x="6" y="12"/>
                  </a:lnTo>
                  <a:lnTo>
                    <a:pt x="5" y="12"/>
                  </a:lnTo>
                  <a:lnTo>
                    <a:pt x="4" y="11"/>
                  </a:lnTo>
                  <a:close/>
                </a:path>
              </a:pathLst>
            </a:custGeom>
            <a:noFill/>
            <a:ln w="9525">
              <a:solidFill>
                <a:srgbClr val="000000"/>
              </a:solidFill>
              <a:round/>
              <a:headEnd/>
              <a:tailEnd/>
            </a:ln>
          </p:spPr>
          <p:txBody>
            <a:bodyPr/>
            <a:lstStyle/>
            <a:p>
              <a:endParaRPr lang="es-MX"/>
            </a:p>
          </p:txBody>
        </p:sp>
        <p:sp>
          <p:nvSpPr>
            <p:cNvPr id="11328" name="Freeform 56"/>
            <p:cNvSpPr>
              <a:spLocks noChangeAspect="1"/>
            </p:cNvSpPr>
            <p:nvPr/>
          </p:nvSpPr>
          <p:spPr bwMode="auto">
            <a:xfrm>
              <a:off x="4070" y="1185"/>
              <a:ext cx="6" cy="8"/>
            </a:xfrm>
            <a:custGeom>
              <a:avLst/>
              <a:gdLst>
                <a:gd name="T0" fmla="*/ 11 w 11"/>
                <a:gd name="T1" fmla="*/ 2 h 15"/>
                <a:gd name="T2" fmla="*/ 11 w 11"/>
                <a:gd name="T3" fmla="*/ 5 h 15"/>
                <a:gd name="T4" fmla="*/ 9 w 11"/>
                <a:gd name="T5" fmla="*/ 8 h 15"/>
                <a:gd name="T6" fmla="*/ 7 w 11"/>
                <a:gd name="T7" fmla="*/ 12 h 15"/>
                <a:gd name="T8" fmla="*/ 6 w 11"/>
                <a:gd name="T9" fmla="*/ 15 h 15"/>
                <a:gd name="T10" fmla="*/ 2 w 11"/>
                <a:gd name="T11" fmla="*/ 14 h 15"/>
                <a:gd name="T12" fmla="*/ 1 w 11"/>
                <a:gd name="T13" fmla="*/ 11 h 15"/>
                <a:gd name="T14" fmla="*/ 0 w 11"/>
                <a:gd name="T15" fmla="*/ 8 h 15"/>
                <a:gd name="T16" fmla="*/ 2 w 11"/>
                <a:gd name="T17" fmla="*/ 5 h 15"/>
                <a:gd name="T18" fmla="*/ 3 w 11"/>
                <a:gd name="T19" fmla="*/ 2 h 15"/>
                <a:gd name="T20" fmla="*/ 4 w 11"/>
                <a:gd name="T21" fmla="*/ 1 h 15"/>
                <a:gd name="T22" fmla="*/ 7 w 11"/>
                <a:gd name="T23" fmla="*/ 0 h 15"/>
                <a:gd name="T24" fmla="*/ 9 w 11"/>
                <a:gd name="T25" fmla="*/ 0 h 15"/>
                <a:gd name="T26" fmla="*/ 11 w 11"/>
                <a:gd name="T27" fmla="*/ 2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5"/>
                <a:gd name="T44" fmla="*/ 11 w 11"/>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5">
                  <a:moveTo>
                    <a:pt x="11" y="2"/>
                  </a:moveTo>
                  <a:lnTo>
                    <a:pt x="11" y="5"/>
                  </a:lnTo>
                  <a:lnTo>
                    <a:pt x="9" y="8"/>
                  </a:lnTo>
                  <a:lnTo>
                    <a:pt x="7" y="12"/>
                  </a:lnTo>
                  <a:lnTo>
                    <a:pt x="6" y="15"/>
                  </a:lnTo>
                  <a:lnTo>
                    <a:pt x="2" y="14"/>
                  </a:lnTo>
                  <a:lnTo>
                    <a:pt x="1" y="11"/>
                  </a:lnTo>
                  <a:lnTo>
                    <a:pt x="0" y="8"/>
                  </a:lnTo>
                  <a:lnTo>
                    <a:pt x="2" y="5"/>
                  </a:lnTo>
                  <a:lnTo>
                    <a:pt x="3" y="2"/>
                  </a:lnTo>
                  <a:lnTo>
                    <a:pt x="4" y="1"/>
                  </a:lnTo>
                  <a:lnTo>
                    <a:pt x="7" y="0"/>
                  </a:lnTo>
                  <a:lnTo>
                    <a:pt x="9" y="0"/>
                  </a:lnTo>
                  <a:lnTo>
                    <a:pt x="11" y="2"/>
                  </a:lnTo>
                  <a:close/>
                </a:path>
              </a:pathLst>
            </a:custGeom>
            <a:noFill/>
            <a:ln w="9525">
              <a:solidFill>
                <a:srgbClr val="000000"/>
              </a:solidFill>
              <a:round/>
              <a:headEnd/>
              <a:tailEnd/>
            </a:ln>
          </p:spPr>
          <p:txBody>
            <a:bodyPr/>
            <a:lstStyle/>
            <a:p>
              <a:endParaRPr lang="es-MX"/>
            </a:p>
          </p:txBody>
        </p:sp>
        <p:sp>
          <p:nvSpPr>
            <p:cNvPr id="11329" name="Freeform 57"/>
            <p:cNvSpPr>
              <a:spLocks noChangeAspect="1"/>
            </p:cNvSpPr>
            <p:nvPr/>
          </p:nvSpPr>
          <p:spPr bwMode="auto">
            <a:xfrm>
              <a:off x="3886" y="1108"/>
              <a:ext cx="7" cy="5"/>
            </a:xfrm>
            <a:custGeom>
              <a:avLst/>
              <a:gdLst>
                <a:gd name="T0" fmla="*/ 13 w 14"/>
                <a:gd name="T1" fmla="*/ 8 h 12"/>
                <a:gd name="T2" fmla="*/ 8 w 14"/>
                <a:gd name="T3" fmla="*/ 11 h 12"/>
                <a:gd name="T4" fmla="*/ 6 w 14"/>
                <a:gd name="T5" fmla="*/ 12 h 12"/>
                <a:gd name="T6" fmla="*/ 2 w 14"/>
                <a:gd name="T7" fmla="*/ 11 h 12"/>
                <a:gd name="T8" fmla="*/ 0 w 14"/>
                <a:gd name="T9" fmla="*/ 9 h 12"/>
                <a:gd name="T10" fmla="*/ 5 w 14"/>
                <a:gd name="T11" fmla="*/ 6 h 12"/>
                <a:gd name="T12" fmla="*/ 6 w 14"/>
                <a:gd name="T13" fmla="*/ 4 h 12"/>
                <a:gd name="T14" fmla="*/ 10 w 14"/>
                <a:gd name="T15" fmla="*/ 2 h 12"/>
                <a:gd name="T16" fmla="*/ 12 w 14"/>
                <a:gd name="T17" fmla="*/ 0 h 12"/>
                <a:gd name="T18" fmla="*/ 13 w 14"/>
                <a:gd name="T19" fmla="*/ 0 h 12"/>
                <a:gd name="T20" fmla="*/ 14 w 14"/>
                <a:gd name="T21" fmla="*/ 3 h 12"/>
                <a:gd name="T22" fmla="*/ 13 w 14"/>
                <a:gd name="T23" fmla="*/ 8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2"/>
                <a:gd name="T38" fmla="*/ 14 w 14"/>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2">
                  <a:moveTo>
                    <a:pt x="13" y="8"/>
                  </a:moveTo>
                  <a:lnTo>
                    <a:pt x="8" y="11"/>
                  </a:lnTo>
                  <a:lnTo>
                    <a:pt x="6" y="12"/>
                  </a:lnTo>
                  <a:lnTo>
                    <a:pt x="2" y="11"/>
                  </a:lnTo>
                  <a:lnTo>
                    <a:pt x="0" y="9"/>
                  </a:lnTo>
                  <a:lnTo>
                    <a:pt x="5" y="6"/>
                  </a:lnTo>
                  <a:lnTo>
                    <a:pt x="6" y="4"/>
                  </a:lnTo>
                  <a:lnTo>
                    <a:pt x="10" y="2"/>
                  </a:lnTo>
                  <a:lnTo>
                    <a:pt x="12" y="0"/>
                  </a:lnTo>
                  <a:lnTo>
                    <a:pt x="13" y="0"/>
                  </a:lnTo>
                  <a:lnTo>
                    <a:pt x="14" y="3"/>
                  </a:lnTo>
                  <a:lnTo>
                    <a:pt x="13" y="8"/>
                  </a:lnTo>
                  <a:close/>
                </a:path>
              </a:pathLst>
            </a:custGeom>
            <a:noFill/>
            <a:ln w="9525">
              <a:solidFill>
                <a:srgbClr val="000000"/>
              </a:solidFill>
              <a:round/>
              <a:headEnd/>
              <a:tailEnd/>
            </a:ln>
          </p:spPr>
          <p:txBody>
            <a:bodyPr/>
            <a:lstStyle/>
            <a:p>
              <a:endParaRPr lang="es-MX"/>
            </a:p>
          </p:txBody>
        </p:sp>
        <p:sp>
          <p:nvSpPr>
            <p:cNvPr id="11330" name="Freeform 58"/>
            <p:cNvSpPr>
              <a:spLocks noChangeAspect="1"/>
            </p:cNvSpPr>
            <p:nvPr/>
          </p:nvSpPr>
          <p:spPr bwMode="auto">
            <a:xfrm>
              <a:off x="4054" y="1191"/>
              <a:ext cx="7" cy="5"/>
            </a:xfrm>
            <a:custGeom>
              <a:avLst/>
              <a:gdLst>
                <a:gd name="T0" fmla="*/ 0 w 9"/>
                <a:gd name="T1" fmla="*/ 4 h 9"/>
                <a:gd name="T2" fmla="*/ 2 w 9"/>
                <a:gd name="T3" fmla="*/ 6 h 9"/>
                <a:gd name="T4" fmla="*/ 5 w 9"/>
                <a:gd name="T5" fmla="*/ 7 h 9"/>
                <a:gd name="T6" fmla="*/ 7 w 9"/>
                <a:gd name="T7" fmla="*/ 9 h 9"/>
                <a:gd name="T8" fmla="*/ 9 w 9"/>
                <a:gd name="T9" fmla="*/ 8 h 9"/>
                <a:gd name="T10" fmla="*/ 9 w 9"/>
                <a:gd name="T11" fmla="*/ 6 h 9"/>
                <a:gd name="T12" fmla="*/ 9 w 9"/>
                <a:gd name="T13" fmla="*/ 2 h 9"/>
                <a:gd name="T14" fmla="*/ 7 w 9"/>
                <a:gd name="T15" fmla="*/ 0 h 9"/>
                <a:gd name="T16" fmla="*/ 3 w 9"/>
                <a:gd name="T17" fmla="*/ 0 h 9"/>
                <a:gd name="T18" fmla="*/ 2 w 9"/>
                <a:gd name="T19" fmla="*/ 1 h 9"/>
                <a:gd name="T20" fmla="*/ 1 w 9"/>
                <a:gd name="T21" fmla="*/ 2 h 9"/>
                <a:gd name="T22" fmla="*/ 0 w 9"/>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9"/>
                <a:gd name="T38" fmla="*/ 9 w 9"/>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9">
                  <a:moveTo>
                    <a:pt x="0" y="4"/>
                  </a:moveTo>
                  <a:lnTo>
                    <a:pt x="2" y="6"/>
                  </a:lnTo>
                  <a:lnTo>
                    <a:pt x="5" y="7"/>
                  </a:lnTo>
                  <a:lnTo>
                    <a:pt x="7" y="9"/>
                  </a:lnTo>
                  <a:lnTo>
                    <a:pt x="9" y="8"/>
                  </a:lnTo>
                  <a:lnTo>
                    <a:pt x="9" y="6"/>
                  </a:lnTo>
                  <a:lnTo>
                    <a:pt x="9" y="2"/>
                  </a:lnTo>
                  <a:lnTo>
                    <a:pt x="7" y="0"/>
                  </a:lnTo>
                  <a:lnTo>
                    <a:pt x="3" y="0"/>
                  </a:lnTo>
                  <a:lnTo>
                    <a:pt x="2" y="1"/>
                  </a:lnTo>
                  <a:lnTo>
                    <a:pt x="1" y="2"/>
                  </a:lnTo>
                  <a:lnTo>
                    <a:pt x="0" y="4"/>
                  </a:lnTo>
                  <a:close/>
                </a:path>
              </a:pathLst>
            </a:custGeom>
            <a:noFill/>
            <a:ln w="9525">
              <a:solidFill>
                <a:srgbClr val="000000"/>
              </a:solidFill>
              <a:round/>
              <a:headEnd/>
              <a:tailEnd/>
            </a:ln>
          </p:spPr>
          <p:txBody>
            <a:bodyPr/>
            <a:lstStyle/>
            <a:p>
              <a:endParaRPr lang="es-MX"/>
            </a:p>
          </p:txBody>
        </p:sp>
        <p:sp>
          <p:nvSpPr>
            <p:cNvPr id="11331" name="Freeform 59"/>
            <p:cNvSpPr>
              <a:spLocks noChangeAspect="1"/>
            </p:cNvSpPr>
            <p:nvPr/>
          </p:nvSpPr>
          <p:spPr bwMode="auto">
            <a:xfrm>
              <a:off x="4086" y="1191"/>
              <a:ext cx="4" cy="3"/>
            </a:xfrm>
            <a:custGeom>
              <a:avLst/>
              <a:gdLst>
                <a:gd name="T0" fmla="*/ 2 w 10"/>
                <a:gd name="T1" fmla="*/ 7 h 9"/>
                <a:gd name="T2" fmla="*/ 3 w 10"/>
                <a:gd name="T3" fmla="*/ 7 h 9"/>
                <a:gd name="T4" fmla="*/ 5 w 10"/>
                <a:gd name="T5" fmla="*/ 9 h 9"/>
                <a:gd name="T6" fmla="*/ 9 w 10"/>
                <a:gd name="T7" fmla="*/ 7 h 9"/>
                <a:gd name="T8" fmla="*/ 10 w 10"/>
                <a:gd name="T9" fmla="*/ 5 h 9"/>
                <a:gd name="T10" fmla="*/ 9 w 10"/>
                <a:gd name="T11" fmla="*/ 3 h 9"/>
                <a:gd name="T12" fmla="*/ 6 w 10"/>
                <a:gd name="T13" fmla="*/ 1 h 9"/>
                <a:gd name="T14" fmla="*/ 4 w 10"/>
                <a:gd name="T15" fmla="*/ 0 h 9"/>
                <a:gd name="T16" fmla="*/ 0 w 10"/>
                <a:gd name="T17" fmla="*/ 4 h 9"/>
                <a:gd name="T18" fmla="*/ 2 w 10"/>
                <a:gd name="T19" fmla="*/ 5 h 9"/>
                <a:gd name="T20" fmla="*/ 2 w 10"/>
                <a:gd name="T21" fmla="*/ 7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9"/>
                <a:gd name="T35" fmla="*/ 10 w 10"/>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9">
                  <a:moveTo>
                    <a:pt x="2" y="7"/>
                  </a:moveTo>
                  <a:lnTo>
                    <a:pt x="3" y="7"/>
                  </a:lnTo>
                  <a:lnTo>
                    <a:pt x="5" y="9"/>
                  </a:lnTo>
                  <a:lnTo>
                    <a:pt x="9" y="7"/>
                  </a:lnTo>
                  <a:lnTo>
                    <a:pt x="10" y="5"/>
                  </a:lnTo>
                  <a:lnTo>
                    <a:pt x="9" y="3"/>
                  </a:lnTo>
                  <a:lnTo>
                    <a:pt x="6" y="1"/>
                  </a:lnTo>
                  <a:lnTo>
                    <a:pt x="4" y="0"/>
                  </a:lnTo>
                  <a:lnTo>
                    <a:pt x="0" y="4"/>
                  </a:lnTo>
                  <a:lnTo>
                    <a:pt x="2" y="5"/>
                  </a:lnTo>
                  <a:lnTo>
                    <a:pt x="2" y="7"/>
                  </a:lnTo>
                  <a:close/>
                </a:path>
              </a:pathLst>
            </a:custGeom>
            <a:noFill/>
            <a:ln w="9525">
              <a:solidFill>
                <a:srgbClr val="000000"/>
              </a:solidFill>
              <a:round/>
              <a:headEnd/>
              <a:tailEnd/>
            </a:ln>
          </p:spPr>
          <p:txBody>
            <a:bodyPr/>
            <a:lstStyle/>
            <a:p>
              <a:endParaRPr lang="es-MX"/>
            </a:p>
          </p:txBody>
        </p:sp>
        <p:sp>
          <p:nvSpPr>
            <p:cNvPr id="11332" name="Freeform 60"/>
            <p:cNvSpPr>
              <a:spLocks noChangeAspect="1"/>
            </p:cNvSpPr>
            <p:nvPr/>
          </p:nvSpPr>
          <p:spPr bwMode="auto">
            <a:xfrm>
              <a:off x="4634" y="2699"/>
              <a:ext cx="200" cy="291"/>
            </a:xfrm>
            <a:custGeom>
              <a:avLst/>
              <a:gdLst>
                <a:gd name="T0" fmla="*/ 8 w 367"/>
                <a:gd name="T1" fmla="*/ 498 h 601"/>
                <a:gd name="T2" fmla="*/ 1 w 367"/>
                <a:gd name="T3" fmla="*/ 453 h 601"/>
                <a:gd name="T4" fmla="*/ 20 w 367"/>
                <a:gd name="T5" fmla="*/ 412 h 601"/>
                <a:gd name="T6" fmla="*/ 61 w 367"/>
                <a:gd name="T7" fmla="*/ 414 h 601"/>
                <a:gd name="T8" fmla="*/ 81 w 367"/>
                <a:gd name="T9" fmla="*/ 405 h 601"/>
                <a:gd name="T10" fmla="*/ 94 w 367"/>
                <a:gd name="T11" fmla="*/ 365 h 601"/>
                <a:gd name="T12" fmla="*/ 119 w 367"/>
                <a:gd name="T13" fmla="*/ 326 h 601"/>
                <a:gd name="T14" fmla="*/ 145 w 367"/>
                <a:gd name="T15" fmla="*/ 288 h 601"/>
                <a:gd name="T16" fmla="*/ 145 w 367"/>
                <a:gd name="T17" fmla="*/ 239 h 601"/>
                <a:gd name="T18" fmla="*/ 137 w 367"/>
                <a:gd name="T19" fmla="*/ 211 h 601"/>
                <a:gd name="T20" fmla="*/ 107 w 367"/>
                <a:gd name="T21" fmla="*/ 175 h 601"/>
                <a:gd name="T22" fmla="*/ 136 w 367"/>
                <a:gd name="T23" fmla="*/ 169 h 601"/>
                <a:gd name="T24" fmla="*/ 153 w 367"/>
                <a:gd name="T25" fmla="*/ 152 h 601"/>
                <a:gd name="T26" fmla="*/ 141 w 367"/>
                <a:gd name="T27" fmla="*/ 124 h 601"/>
                <a:gd name="T28" fmla="*/ 127 w 367"/>
                <a:gd name="T29" fmla="*/ 89 h 601"/>
                <a:gd name="T30" fmla="*/ 123 w 367"/>
                <a:gd name="T31" fmla="*/ 52 h 601"/>
                <a:gd name="T32" fmla="*/ 161 w 367"/>
                <a:gd name="T33" fmla="*/ 29 h 601"/>
                <a:gd name="T34" fmla="*/ 184 w 367"/>
                <a:gd name="T35" fmla="*/ 30 h 601"/>
                <a:gd name="T36" fmla="*/ 157 w 367"/>
                <a:gd name="T37" fmla="*/ 8 h 601"/>
                <a:gd name="T38" fmla="*/ 191 w 367"/>
                <a:gd name="T39" fmla="*/ 6 h 601"/>
                <a:gd name="T40" fmla="*/ 250 w 367"/>
                <a:gd name="T41" fmla="*/ 1 h 601"/>
                <a:gd name="T42" fmla="*/ 292 w 367"/>
                <a:gd name="T43" fmla="*/ 26 h 601"/>
                <a:gd name="T44" fmla="*/ 334 w 367"/>
                <a:gd name="T45" fmla="*/ 49 h 601"/>
                <a:gd name="T46" fmla="*/ 366 w 367"/>
                <a:gd name="T47" fmla="*/ 72 h 601"/>
                <a:gd name="T48" fmla="*/ 365 w 367"/>
                <a:gd name="T49" fmla="*/ 109 h 601"/>
                <a:gd name="T50" fmla="*/ 358 w 367"/>
                <a:gd name="T51" fmla="*/ 136 h 601"/>
                <a:gd name="T52" fmla="*/ 352 w 367"/>
                <a:gd name="T53" fmla="*/ 174 h 601"/>
                <a:gd name="T54" fmla="*/ 363 w 367"/>
                <a:gd name="T55" fmla="*/ 212 h 601"/>
                <a:gd name="T56" fmla="*/ 364 w 367"/>
                <a:gd name="T57" fmla="*/ 268 h 601"/>
                <a:gd name="T58" fmla="*/ 357 w 367"/>
                <a:gd name="T59" fmla="*/ 293 h 601"/>
                <a:gd name="T60" fmla="*/ 327 w 367"/>
                <a:gd name="T61" fmla="*/ 326 h 601"/>
                <a:gd name="T62" fmla="*/ 297 w 367"/>
                <a:gd name="T63" fmla="*/ 361 h 601"/>
                <a:gd name="T64" fmla="*/ 283 w 367"/>
                <a:gd name="T65" fmla="*/ 391 h 601"/>
                <a:gd name="T66" fmla="*/ 279 w 367"/>
                <a:gd name="T67" fmla="*/ 421 h 601"/>
                <a:gd name="T68" fmla="*/ 264 w 367"/>
                <a:gd name="T69" fmla="*/ 435 h 601"/>
                <a:gd name="T70" fmla="*/ 251 w 367"/>
                <a:gd name="T71" fmla="*/ 472 h 601"/>
                <a:gd name="T72" fmla="*/ 239 w 367"/>
                <a:gd name="T73" fmla="*/ 492 h 601"/>
                <a:gd name="T74" fmla="*/ 214 w 367"/>
                <a:gd name="T75" fmla="*/ 519 h 601"/>
                <a:gd name="T76" fmla="*/ 183 w 367"/>
                <a:gd name="T77" fmla="*/ 537 h 601"/>
                <a:gd name="T78" fmla="*/ 173 w 367"/>
                <a:gd name="T79" fmla="*/ 565 h 601"/>
                <a:gd name="T80" fmla="*/ 156 w 367"/>
                <a:gd name="T81" fmla="*/ 595 h 601"/>
                <a:gd name="T82" fmla="*/ 105 w 367"/>
                <a:gd name="T83" fmla="*/ 599 h 601"/>
                <a:gd name="T84" fmla="*/ 69 w 367"/>
                <a:gd name="T85" fmla="*/ 594 h 601"/>
                <a:gd name="T86" fmla="*/ 20 w 367"/>
                <a:gd name="T87" fmla="*/ 575 h 601"/>
                <a:gd name="T88" fmla="*/ 7 w 367"/>
                <a:gd name="T89" fmla="*/ 534 h 6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7"/>
                <a:gd name="T136" fmla="*/ 0 h 601"/>
                <a:gd name="T137" fmla="*/ 367 w 367"/>
                <a:gd name="T138" fmla="*/ 601 h 6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7" h="601">
                  <a:moveTo>
                    <a:pt x="0" y="517"/>
                  </a:moveTo>
                  <a:lnTo>
                    <a:pt x="5" y="509"/>
                  </a:lnTo>
                  <a:lnTo>
                    <a:pt x="8" y="498"/>
                  </a:lnTo>
                  <a:lnTo>
                    <a:pt x="10" y="487"/>
                  </a:lnTo>
                  <a:lnTo>
                    <a:pt x="4" y="471"/>
                  </a:lnTo>
                  <a:lnTo>
                    <a:pt x="1" y="453"/>
                  </a:lnTo>
                  <a:lnTo>
                    <a:pt x="5" y="433"/>
                  </a:lnTo>
                  <a:lnTo>
                    <a:pt x="11" y="419"/>
                  </a:lnTo>
                  <a:lnTo>
                    <a:pt x="20" y="412"/>
                  </a:lnTo>
                  <a:lnTo>
                    <a:pt x="33" y="411"/>
                  </a:lnTo>
                  <a:lnTo>
                    <a:pt x="48" y="413"/>
                  </a:lnTo>
                  <a:lnTo>
                    <a:pt x="61" y="414"/>
                  </a:lnTo>
                  <a:lnTo>
                    <a:pt x="75" y="412"/>
                  </a:lnTo>
                  <a:lnTo>
                    <a:pt x="77" y="411"/>
                  </a:lnTo>
                  <a:lnTo>
                    <a:pt x="81" y="405"/>
                  </a:lnTo>
                  <a:lnTo>
                    <a:pt x="85" y="389"/>
                  </a:lnTo>
                  <a:lnTo>
                    <a:pt x="88" y="376"/>
                  </a:lnTo>
                  <a:lnTo>
                    <a:pt x="94" y="365"/>
                  </a:lnTo>
                  <a:lnTo>
                    <a:pt x="103" y="352"/>
                  </a:lnTo>
                  <a:lnTo>
                    <a:pt x="111" y="343"/>
                  </a:lnTo>
                  <a:lnTo>
                    <a:pt x="119" y="326"/>
                  </a:lnTo>
                  <a:lnTo>
                    <a:pt x="126" y="312"/>
                  </a:lnTo>
                  <a:lnTo>
                    <a:pt x="138" y="298"/>
                  </a:lnTo>
                  <a:lnTo>
                    <a:pt x="145" y="288"/>
                  </a:lnTo>
                  <a:lnTo>
                    <a:pt x="147" y="278"/>
                  </a:lnTo>
                  <a:lnTo>
                    <a:pt x="147" y="258"/>
                  </a:lnTo>
                  <a:lnTo>
                    <a:pt x="145" y="239"/>
                  </a:lnTo>
                  <a:lnTo>
                    <a:pt x="143" y="224"/>
                  </a:lnTo>
                  <a:lnTo>
                    <a:pt x="142" y="222"/>
                  </a:lnTo>
                  <a:lnTo>
                    <a:pt x="137" y="211"/>
                  </a:lnTo>
                  <a:lnTo>
                    <a:pt x="127" y="197"/>
                  </a:lnTo>
                  <a:lnTo>
                    <a:pt x="114" y="186"/>
                  </a:lnTo>
                  <a:lnTo>
                    <a:pt x="107" y="175"/>
                  </a:lnTo>
                  <a:lnTo>
                    <a:pt x="111" y="172"/>
                  </a:lnTo>
                  <a:lnTo>
                    <a:pt x="120" y="169"/>
                  </a:lnTo>
                  <a:lnTo>
                    <a:pt x="136" y="169"/>
                  </a:lnTo>
                  <a:lnTo>
                    <a:pt x="151" y="170"/>
                  </a:lnTo>
                  <a:lnTo>
                    <a:pt x="156" y="162"/>
                  </a:lnTo>
                  <a:lnTo>
                    <a:pt x="153" y="152"/>
                  </a:lnTo>
                  <a:lnTo>
                    <a:pt x="143" y="142"/>
                  </a:lnTo>
                  <a:lnTo>
                    <a:pt x="141" y="133"/>
                  </a:lnTo>
                  <a:lnTo>
                    <a:pt x="141" y="124"/>
                  </a:lnTo>
                  <a:lnTo>
                    <a:pt x="144" y="109"/>
                  </a:lnTo>
                  <a:lnTo>
                    <a:pt x="138" y="97"/>
                  </a:lnTo>
                  <a:lnTo>
                    <a:pt x="127" y="89"/>
                  </a:lnTo>
                  <a:lnTo>
                    <a:pt x="117" y="84"/>
                  </a:lnTo>
                  <a:lnTo>
                    <a:pt x="117" y="70"/>
                  </a:lnTo>
                  <a:lnTo>
                    <a:pt x="123" y="52"/>
                  </a:lnTo>
                  <a:lnTo>
                    <a:pt x="137" y="43"/>
                  </a:lnTo>
                  <a:lnTo>
                    <a:pt x="149" y="34"/>
                  </a:lnTo>
                  <a:lnTo>
                    <a:pt x="161" y="29"/>
                  </a:lnTo>
                  <a:lnTo>
                    <a:pt x="174" y="35"/>
                  </a:lnTo>
                  <a:lnTo>
                    <a:pt x="185" y="36"/>
                  </a:lnTo>
                  <a:lnTo>
                    <a:pt x="184" y="30"/>
                  </a:lnTo>
                  <a:lnTo>
                    <a:pt x="174" y="23"/>
                  </a:lnTo>
                  <a:lnTo>
                    <a:pt x="159" y="12"/>
                  </a:lnTo>
                  <a:lnTo>
                    <a:pt x="157" y="8"/>
                  </a:lnTo>
                  <a:lnTo>
                    <a:pt x="169" y="7"/>
                  </a:lnTo>
                  <a:lnTo>
                    <a:pt x="179" y="7"/>
                  </a:lnTo>
                  <a:lnTo>
                    <a:pt x="191" y="6"/>
                  </a:lnTo>
                  <a:lnTo>
                    <a:pt x="205" y="4"/>
                  </a:lnTo>
                  <a:lnTo>
                    <a:pt x="222" y="0"/>
                  </a:lnTo>
                  <a:lnTo>
                    <a:pt x="250" y="1"/>
                  </a:lnTo>
                  <a:lnTo>
                    <a:pt x="263" y="6"/>
                  </a:lnTo>
                  <a:lnTo>
                    <a:pt x="279" y="14"/>
                  </a:lnTo>
                  <a:lnTo>
                    <a:pt x="292" y="26"/>
                  </a:lnTo>
                  <a:lnTo>
                    <a:pt x="306" y="35"/>
                  </a:lnTo>
                  <a:lnTo>
                    <a:pt x="319" y="41"/>
                  </a:lnTo>
                  <a:lnTo>
                    <a:pt x="334" y="49"/>
                  </a:lnTo>
                  <a:lnTo>
                    <a:pt x="347" y="58"/>
                  </a:lnTo>
                  <a:lnTo>
                    <a:pt x="360" y="66"/>
                  </a:lnTo>
                  <a:lnTo>
                    <a:pt x="366" y="72"/>
                  </a:lnTo>
                  <a:lnTo>
                    <a:pt x="367" y="82"/>
                  </a:lnTo>
                  <a:lnTo>
                    <a:pt x="366" y="95"/>
                  </a:lnTo>
                  <a:lnTo>
                    <a:pt x="365" y="109"/>
                  </a:lnTo>
                  <a:lnTo>
                    <a:pt x="364" y="119"/>
                  </a:lnTo>
                  <a:lnTo>
                    <a:pt x="363" y="128"/>
                  </a:lnTo>
                  <a:lnTo>
                    <a:pt x="358" y="136"/>
                  </a:lnTo>
                  <a:lnTo>
                    <a:pt x="352" y="144"/>
                  </a:lnTo>
                  <a:lnTo>
                    <a:pt x="351" y="162"/>
                  </a:lnTo>
                  <a:lnTo>
                    <a:pt x="352" y="174"/>
                  </a:lnTo>
                  <a:lnTo>
                    <a:pt x="353" y="187"/>
                  </a:lnTo>
                  <a:lnTo>
                    <a:pt x="358" y="199"/>
                  </a:lnTo>
                  <a:lnTo>
                    <a:pt x="363" y="212"/>
                  </a:lnTo>
                  <a:lnTo>
                    <a:pt x="366" y="229"/>
                  </a:lnTo>
                  <a:lnTo>
                    <a:pt x="365" y="248"/>
                  </a:lnTo>
                  <a:lnTo>
                    <a:pt x="364" y="268"/>
                  </a:lnTo>
                  <a:lnTo>
                    <a:pt x="360" y="282"/>
                  </a:lnTo>
                  <a:lnTo>
                    <a:pt x="359" y="288"/>
                  </a:lnTo>
                  <a:lnTo>
                    <a:pt x="357" y="293"/>
                  </a:lnTo>
                  <a:lnTo>
                    <a:pt x="349" y="306"/>
                  </a:lnTo>
                  <a:lnTo>
                    <a:pt x="339" y="314"/>
                  </a:lnTo>
                  <a:lnTo>
                    <a:pt x="327" y="326"/>
                  </a:lnTo>
                  <a:lnTo>
                    <a:pt x="315" y="340"/>
                  </a:lnTo>
                  <a:lnTo>
                    <a:pt x="304" y="352"/>
                  </a:lnTo>
                  <a:lnTo>
                    <a:pt x="297" y="361"/>
                  </a:lnTo>
                  <a:lnTo>
                    <a:pt x="288" y="370"/>
                  </a:lnTo>
                  <a:lnTo>
                    <a:pt x="285" y="377"/>
                  </a:lnTo>
                  <a:lnTo>
                    <a:pt x="283" y="391"/>
                  </a:lnTo>
                  <a:lnTo>
                    <a:pt x="283" y="405"/>
                  </a:lnTo>
                  <a:lnTo>
                    <a:pt x="281" y="414"/>
                  </a:lnTo>
                  <a:lnTo>
                    <a:pt x="279" y="421"/>
                  </a:lnTo>
                  <a:lnTo>
                    <a:pt x="274" y="424"/>
                  </a:lnTo>
                  <a:lnTo>
                    <a:pt x="267" y="429"/>
                  </a:lnTo>
                  <a:lnTo>
                    <a:pt x="264" y="435"/>
                  </a:lnTo>
                  <a:lnTo>
                    <a:pt x="262" y="447"/>
                  </a:lnTo>
                  <a:lnTo>
                    <a:pt x="258" y="460"/>
                  </a:lnTo>
                  <a:lnTo>
                    <a:pt x="251" y="472"/>
                  </a:lnTo>
                  <a:lnTo>
                    <a:pt x="251" y="473"/>
                  </a:lnTo>
                  <a:lnTo>
                    <a:pt x="246" y="483"/>
                  </a:lnTo>
                  <a:lnTo>
                    <a:pt x="239" y="492"/>
                  </a:lnTo>
                  <a:lnTo>
                    <a:pt x="231" y="499"/>
                  </a:lnTo>
                  <a:lnTo>
                    <a:pt x="223" y="510"/>
                  </a:lnTo>
                  <a:lnTo>
                    <a:pt x="214" y="519"/>
                  </a:lnTo>
                  <a:lnTo>
                    <a:pt x="203" y="522"/>
                  </a:lnTo>
                  <a:lnTo>
                    <a:pt x="191" y="528"/>
                  </a:lnTo>
                  <a:lnTo>
                    <a:pt x="183" y="537"/>
                  </a:lnTo>
                  <a:lnTo>
                    <a:pt x="177" y="549"/>
                  </a:lnTo>
                  <a:lnTo>
                    <a:pt x="174" y="558"/>
                  </a:lnTo>
                  <a:lnTo>
                    <a:pt x="173" y="565"/>
                  </a:lnTo>
                  <a:lnTo>
                    <a:pt x="163" y="581"/>
                  </a:lnTo>
                  <a:lnTo>
                    <a:pt x="160" y="588"/>
                  </a:lnTo>
                  <a:lnTo>
                    <a:pt x="156" y="595"/>
                  </a:lnTo>
                  <a:lnTo>
                    <a:pt x="127" y="601"/>
                  </a:lnTo>
                  <a:lnTo>
                    <a:pt x="114" y="599"/>
                  </a:lnTo>
                  <a:lnTo>
                    <a:pt x="105" y="599"/>
                  </a:lnTo>
                  <a:lnTo>
                    <a:pt x="94" y="599"/>
                  </a:lnTo>
                  <a:lnTo>
                    <a:pt x="84" y="598"/>
                  </a:lnTo>
                  <a:lnTo>
                    <a:pt x="69" y="594"/>
                  </a:lnTo>
                  <a:lnTo>
                    <a:pt x="52" y="589"/>
                  </a:lnTo>
                  <a:lnTo>
                    <a:pt x="34" y="582"/>
                  </a:lnTo>
                  <a:lnTo>
                    <a:pt x="20" y="575"/>
                  </a:lnTo>
                  <a:lnTo>
                    <a:pt x="10" y="563"/>
                  </a:lnTo>
                  <a:lnTo>
                    <a:pt x="6" y="551"/>
                  </a:lnTo>
                  <a:lnTo>
                    <a:pt x="7" y="534"/>
                  </a:lnTo>
                  <a:lnTo>
                    <a:pt x="5" y="526"/>
                  </a:lnTo>
                  <a:lnTo>
                    <a:pt x="0" y="517"/>
                  </a:lnTo>
                  <a:close/>
                </a:path>
              </a:pathLst>
            </a:custGeom>
            <a:solidFill>
              <a:srgbClr val="CCFFCC">
                <a:alpha val="50195"/>
              </a:srgbClr>
            </a:solidFill>
            <a:ln w="9525">
              <a:solidFill>
                <a:srgbClr val="000000"/>
              </a:solidFill>
              <a:round/>
              <a:headEnd/>
              <a:tailEnd/>
            </a:ln>
          </p:spPr>
          <p:txBody>
            <a:bodyPr/>
            <a:lstStyle/>
            <a:p>
              <a:endParaRPr lang="es-MX"/>
            </a:p>
          </p:txBody>
        </p:sp>
        <p:sp>
          <p:nvSpPr>
            <p:cNvPr id="11333" name="Freeform 61"/>
            <p:cNvSpPr>
              <a:spLocks noChangeAspect="1"/>
            </p:cNvSpPr>
            <p:nvPr/>
          </p:nvSpPr>
          <p:spPr bwMode="auto">
            <a:xfrm>
              <a:off x="4343" y="2946"/>
              <a:ext cx="377" cy="220"/>
            </a:xfrm>
            <a:custGeom>
              <a:avLst/>
              <a:gdLst>
                <a:gd name="T0" fmla="*/ 44 w 690"/>
                <a:gd name="T1" fmla="*/ 291 h 458"/>
                <a:gd name="T2" fmla="*/ 103 w 690"/>
                <a:gd name="T3" fmla="*/ 266 h 458"/>
                <a:gd name="T4" fmla="*/ 179 w 690"/>
                <a:gd name="T5" fmla="*/ 248 h 458"/>
                <a:gd name="T6" fmla="*/ 241 w 690"/>
                <a:gd name="T7" fmla="*/ 239 h 458"/>
                <a:gd name="T8" fmla="*/ 286 w 690"/>
                <a:gd name="T9" fmla="*/ 230 h 458"/>
                <a:gd name="T10" fmla="*/ 311 w 690"/>
                <a:gd name="T11" fmla="*/ 243 h 458"/>
                <a:gd name="T12" fmla="*/ 366 w 690"/>
                <a:gd name="T13" fmla="*/ 215 h 458"/>
                <a:gd name="T14" fmla="*/ 434 w 690"/>
                <a:gd name="T15" fmla="*/ 182 h 458"/>
                <a:gd name="T16" fmla="*/ 450 w 690"/>
                <a:gd name="T17" fmla="*/ 156 h 458"/>
                <a:gd name="T18" fmla="*/ 464 w 690"/>
                <a:gd name="T19" fmla="*/ 106 h 458"/>
                <a:gd name="T20" fmla="*/ 482 w 690"/>
                <a:gd name="T21" fmla="*/ 41 h 458"/>
                <a:gd name="T22" fmla="*/ 534 w 690"/>
                <a:gd name="T23" fmla="*/ 0 h 458"/>
                <a:gd name="T24" fmla="*/ 544 w 690"/>
                <a:gd name="T25" fmla="*/ 46 h 458"/>
                <a:gd name="T26" fmla="*/ 603 w 690"/>
                <a:gd name="T27" fmla="*/ 77 h 458"/>
                <a:gd name="T28" fmla="*/ 648 w 690"/>
                <a:gd name="T29" fmla="*/ 82 h 458"/>
                <a:gd name="T30" fmla="*/ 677 w 690"/>
                <a:gd name="T31" fmla="*/ 88 h 458"/>
                <a:gd name="T32" fmla="*/ 665 w 690"/>
                <a:gd name="T33" fmla="*/ 126 h 458"/>
                <a:gd name="T34" fmla="*/ 677 w 690"/>
                <a:gd name="T35" fmla="*/ 160 h 458"/>
                <a:gd name="T36" fmla="*/ 676 w 690"/>
                <a:gd name="T37" fmla="*/ 204 h 458"/>
                <a:gd name="T38" fmla="*/ 645 w 690"/>
                <a:gd name="T39" fmla="*/ 227 h 458"/>
                <a:gd name="T40" fmla="*/ 597 w 690"/>
                <a:gd name="T41" fmla="*/ 254 h 458"/>
                <a:gd name="T42" fmla="*/ 565 w 690"/>
                <a:gd name="T43" fmla="*/ 270 h 458"/>
                <a:gd name="T44" fmla="*/ 521 w 690"/>
                <a:gd name="T45" fmla="*/ 309 h 458"/>
                <a:gd name="T46" fmla="*/ 518 w 690"/>
                <a:gd name="T47" fmla="*/ 348 h 458"/>
                <a:gd name="T48" fmla="*/ 524 w 690"/>
                <a:gd name="T49" fmla="*/ 375 h 458"/>
                <a:gd name="T50" fmla="*/ 492 w 690"/>
                <a:gd name="T51" fmla="*/ 389 h 458"/>
                <a:gd name="T52" fmla="*/ 426 w 690"/>
                <a:gd name="T53" fmla="*/ 386 h 458"/>
                <a:gd name="T54" fmla="*/ 376 w 690"/>
                <a:gd name="T55" fmla="*/ 387 h 458"/>
                <a:gd name="T56" fmla="*/ 326 w 690"/>
                <a:gd name="T57" fmla="*/ 392 h 458"/>
                <a:gd name="T58" fmla="*/ 316 w 690"/>
                <a:gd name="T59" fmla="*/ 384 h 458"/>
                <a:gd name="T60" fmla="*/ 313 w 690"/>
                <a:gd name="T61" fmla="*/ 366 h 458"/>
                <a:gd name="T62" fmla="*/ 322 w 690"/>
                <a:gd name="T63" fmla="*/ 348 h 458"/>
                <a:gd name="T64" fmla="*/ 311 w 690"/>
                <a:gd name="T65" fmla="*/ 346 h 458"/>
                <a:gd name="T66" fmla="*/ 288 w 690"/>
                <a:gd name="T67" fmla="*/ 357 h 458"/>
                <a:gd name="T68" fmla="*/ 300 w 690"/>
                <a:gd name="T69" fmla="*/ 378 h 458"/>
                <a:gd name="T70" fmla="*/ 301 w 690"/>
                <a:gd name="T71" fmla="*/ 389 h 458"/>
                <a:gd name="T72" fmla="*/ 271 w 690"/>
                <a:gd name="T73" fmla="*/ 396 h 458"/>
                <a:gd name="T74" fmla="*/ 244 w 690"/>
                <a:gd name="T75" fmla="*/ 402 h 458"/>
                <a:gd name="T76" fmla="*/ 232 w 690"/>
                <a:gd name="T77" fmla="*/ 399 h 458"/>
                <a:gd name="T78" fmla="*/ 216 w 690"/>
                <a:gd name="T79" fmla="*/ 392 h 458"/>
                <a:gd name="T80" fmla="*/ 187 w 690"/>
                <a:gd name="T81" fmla="*/ 380 h 458"/>
                <a:gd name="T82" fmla="*/ 154 w 690"/>
                <a:gd name="T83" fmla="*/ 388 h 458"/>
                <a:gd name="T84" fmla="*/ 134 w 690"/>
                <a:gd name="T85" fmla="*/ 398 h 458"/>
                <a:gd name="T86" fmla="*/ 120 w 690"/>
                <a:gd name="T87" fmla="*/ 405 h 458"/>
                <a:gd name="T88" fmla="*/ 108 w 690"/>
                <a:gd name="T89" fmla="*/ 389 h 458"/>
                <a:gd name="T90" fmla="*/ 88 w 690"/>
                <a:gd name="T91" fmla="*/ 384 h 458"/>
                <a:gd name="T92" fmla="*/ 58 w 690"/>
                <a:gd name="T93" fmla="*/ 401 h 458"/>
                <a:gd name="T94" fmla="*/ 37 w 690"/>
                <a:gd name="T95" fmla="*/ 410 h 458"/>
                <a:gd name="T96" fmla="*/ 28 w 690"/>
                <a:gd name="T97" fmla="*/ 434 h 458"/>
                <a:gd name="T98" fmla="*/ 50 w 690"/>
                <a:gd name="T99" fmla="*/ 438 h 458"/>
                <a:gd name="T100" fmla="*/ 64 w 690"/>
                <a:gd name="T101" fmla="*/ 437 h 458"/>
                <a:gd name="T102" fmla="*/ 47 w 690"/>
                <a:gd name="T103" fmla="*/ 455 h 458"/>
                <a:gd name="T104" fmla="*/ 28 w 690"/>
                <a:gd name="T105" fmla="*/ 458 h 458"/>
                <a:gd name="T106" fmla="*/ 2 w 690"/>
                <a:gd name="T107" fmla="*/ 438 h 458"/>
                <a:gd name="T108" fmla="*/ 20 w 690"/>
                <a:gd name="T109" fmla="*/ 395 h 458"/>
                <a:gd name="T110" fmla="*/ 80 w 690"/>
                <a:gd name="T111" fmla="*/ 369 h 458"/>
                <a:gd name="T112" fmla="*/ 115 w 690"/>
                <a:gd name="T113" fmla="*/ 339 h 458"/>
                <a:gd name="T114" fmla="*/ 84 w 690"/>
                <a:gd name="T115" fmla="*/ 327 h 458"/>
                <a:gd name="T116" fmla="*/ 38 w 690"/>
                <a:gd name="T117" fmla="*/ 320 h 458"/>
                <a:gd name="T118" fmla="*/ 6 w 690"/>
                <a:gd name="T119" fmla="*/ 290 h 4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90"/>
                <a:gd name="T181" fmla="*/ 0 h 458"/>
                <a:gd name="T182" fmla="*/ 690 w 690"/>
                <a:gd name="T183" fmla="*/ 458 h 4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90" h="458">
                  <a:moveTo>
                    <a:pt x="6" y="290"/>
                  </a:moveTo>
                  <a:lnTo>
                    <a:pt x="30" y="292"/>
                  </a:lnTo>
                  <a:lnTo>
                    <a:pt x="37" y="293"/>
                  </a:lnTo>
                  <a:lnTo>
                    <a:pt x="44" y="291"/>
                  </a:lnTo>
                  <a:lnTo>
                    <a:pt x="56" y="288"/>
                  </a:lnTo>
                  <a:lnTo>
                    <a:pt x="72" y="281"/>
                  </a:lnTo>
                  <a:lnTo>
                    <a:pt x="88" y="274"/>
                  </a:lnTo>
                  <a:lnTo>
                    <a:pt x="103" y="266"/>
                  </a:lnTo>
                  <a:lnTo>
                    <a:pt x="122" y="260"/>
                  </a:lnTo>
                  <a:lnTo>
                    <a:pt x="149" y="254"/>
                  </a:lnTo>
                  <a:lnTo>
                    <a:pt x="164" y="250"/>
                  </a:lnTo>
                  <a:lnTo>
                    <a:pt x="179" y="248"/>
                  </a:lnTo>
                  <a:lnTo>
                    <a:pt x="193" y="245"/>
                  </a:lnTo>
                  <a:lnTo>
                    <a:pt x="208" y="243"/>
                  </a:lnTo>
                  <a:lnTo>
                    <a:pt x="223" y="239"/>
                  </a:lnTo>
                  <a:lnTo>
                    <a:pt x="241" y="239"/>
                  </a:lnTo>
                  <a:lnTo>
                    <a:pt x="253" y="237"/>
                  </a:lnTo>
                  <a:lnTo>
                    <a:pt x="263" y="231"/>
                  </a:lnTo>
                  <a:lnTo>
                    <a:pt x="276" y="227"/>
                  </a:lnTo>
                  <a:lnTo>
                    <a:pt x="286" y="230"/>
                  </a:lnTo>
                  <a:lnTo>
                    <a:pt x="290" y="232"/>
                  </a:lnTo>
                  <a:lnTo>
                    <a:pt x="296" y="240"/>
                  </a:lnTo>
                  <a:lnTo>
                    <a:pt x="301" y="244"/>
                  </a:lnTo>
                  <a:lnTo>
                    <a:pt x="311" y="243"/>
                  </a:lnTo>
                  <a:lnTo>
                    <a:pt x="323" y="239"/>
                  </a:lnTo>
                  <a:lnTo>
                    <a:pt x="342" y="230"/>
                  </a:lnTo>
                  <a:lnTo>
                    <a:pt x="346" y="227"/>
                  </a:lnTo>
                  <a:lnTo>
                    <a:pt x="366" y="215"/>
                  </a:lnTo>
                  <a:lnTo>
                    <a:pt x="383" y="206"/>
                  </a:lnTo>
                  <a:lnTo>
                    <a:pt x="400" y="197"/>
                  </a:lnTo>
                  <a:lnTo>
                    <a:pt x="419" y="189"/>
                  </a:lnTo>
                  <a:lnTo>
                    <a:pt x="434" y="182"/>
                  </a:lnTo>
                  <a:lnTo>
                    <a:pt x="448" y="174"/>
                  </a:lnTo>
                  <a:lnTo>
                    <a:pt x="454" y="168"/>
                  </a:lnTo>
                  <a:lnTo>
                    <a:pt x="452" y="162"/>
                  </a:lnTo>
                  <a:lnTo>
                    <a:pt x="450" y="156"/>
                  </a:lnTo>
                  <a:lnTo>
                    <a:pt x="449" y="150"/>
                  </a:lnTo>
                  <a:lnTo>
                    <a:pt x="451" y="142"/>
                  </a:lnTo>
                  <a:lnTo>
                    <a:pt x="456" y="129"/>
                  </a:lnTo>
                  <a:lnTo>
                    <a:pt x="464" y="106"/>
                  </a:lnTo>
                  <a:lnTo>
                    <a:pt x="469" y="84"/>
                  </a:lnTo>
                  <a:lnTo>
                    <a:pt x="476" y="71"/>
                  </a:lnTo>
                  <a:lnTo>
                    <a:pt x="478" y="60"/>
                  </a:lnTo>
                  <a:lnTo>
                    <a:pt x="482" y="41"/>
                  </a:lnTo>
                  <a:lnTo>
                    <a:pt x="494" y="29"/>
                  </a:lnTo>
                  <a:lnTo>
                    <a:pt x="504" y="15"/>
                  </a:lnTo>
                  <a:lnTo>
                    <a:pt x="514" y="9"/>
                  </a:lnTo>
                  <a:lnTo>
                    <a:pt x="534" y="0"/>
                  </a:lnTo>
                  <a:lnTo>
                    <a:pt x="539" y="9"/>
                  </a:lnTo>
                  <a:lnTo>
                    <a:pt x="541" y="17"/>
                  </a:lnTo>
                  <a:lnTo>
                    <a:pt x="540" y="34"/>
                  </a:lnTo>
                  <a:lnTo>
                    <a:pt x="544" y="46"/>
                  </a:lnTo>
                  <a:lnTo>
                    <a:pt x="554" y="58"/>
                  </a:lnTo>
                  <a:lnTo>
                    <a:pt x="568" y="65"/>
                  </a:lnTo>
                  <a:lnTo>
                    <a:pt x="586" y="72"/>
                  </a:lnTo>
                  <a:lnTo>
                    <a:pt x="603" y="77"/>
                  </a:lnTo>
                  <a:lnTo>
                    <a:pt x="618" y="81"/>
                  </a:lnTo>
                  <a:lnTo>
                    <a:pt x="628" y="82"/>
                  </a:lnTo>
                  <a:lnTo>
                    <a:pt x="639" y="82"/>
                  </a:lnTo>
                  <a:lnTo>
                    <a:pt x="648" y="82"/>
                  </a:lnTo>
                  <a:lnTo>
                    <a:pt x="661" y="84"/>
                  </a:lnTo>
                  <a:lnTo>
                    <a:pt x="690" y="78"/>
                  </a:lnTo>
                  <a:lnTo>
                    <a:pt x="683" y="82"/>
                  </a:lnTo>
                  <a:lnTo>
                    <a:pt x="677" y="88"/>
                  </a:lnTo>
                  <a:lnTo>
                    <a:pt x="672" y="96"/>
                  </a:lnTo>
                  <a:lnTo>
                    <a:pt x="665" y="110"/>
                  </a:lnTo>
                  <a:lnTo>
                    <a:pt x="664" y="119"/>
                  </a:lnTo>
                  <a:lnTo>
                    <a:pt x="665" y="126"/>
                  </a:lnTo>
                  <a:lnTo>
                    <a:pt x="669" y="131"/>
                  </a:lnTo>
                  <a:lnTo>
                    <a:pt x="673" y="137"/>
                  </a:lnTo>
                  <a:lnTo>
                    <a:pt x="676" y="147"/>
                  </a:lnTo>
                  <a:lnTo>
                    <a:pt x="677" y="160"/>
                  </a:lnTo>
                  <a:lnTo>
                    <a:pt x="678" y="174"/>
                  </a:lnTo>
                  <a:lnTo>
                    <a:pt x="679" y="185"/>
                  </a:lnTo>
                  <a:lnTo>
                    <a:pt x="681" y="195"/>
                  </a:lnTo>
                  <a:lnTo>
                    <a:pt x="676" y="204"/>
                  </a:lnTo>
                  <a:lnTo>
                    <a:pt x="666" y="214"/>
                  </a:lnTo>
                  <a:lnTo>
                    <a:pt x="655" y="221"/>
                  </a:lnTo>
                  <a:lnTo>
                    <a:pt x="647" y="226"/>
                  </a:lnTo>
                  <a:lnTo>
                    <a:pt x="645" y="227"/>
                  </a:lnTo>
                  <a:lnTo>
                    <a:pt x="635" y="234"/>
                  </a:lnTo>
                  <a:lnTo>
                    <a:pt x="623" y="244"/>
                  </a:lnTo>
                  <a:lnTo>
                    <a:pt x="612" y="249"/>
                  </a:lnTo>
                  <a:lnTo>
                    <a:pt x="597" y="254"/>
                  </a:lnTo>
                  <a:lnTo>
                    <a:pt x="586" y="256"/>
                  </a:lnTo>
                  <a:lnTo>
                    <a:pt x="577" y="258"/>
                  </a:lnTo>
                  <a:lnTo>
                    <a:pt x="570" y="261"/>
                  </a:lnTo>
                  <a:lnTo>
                    <a:pt x="565" y="270"/>
                  </a:lnTo>
                  <a:lnTo>
                    <a:pt x="556" y="278"/>
                  </a:lnTo>
                  <a:lnTo>
                    <a:pt x="545" y="285"/>
                  </a:lnTo>
                  <a:lnTo>
                    <a:pt x="533" y="296"/>
                  </a:lnTo>
                  <a:lnTo>
                    <a:pt x="521" y="309"/>
                  </a:lnTo>
                  <a:lnTo>
                    <a:pt x="512" y="320"/>
                  </a:lnTo>
                  <a:lnTo>
                    <a:pt x="510" y="330"/>
                  </a:lnTo>
                  <a:lnTo>
                    <a:pt x="510" y="340"/>
                  </a:lnTo>
                  <a:lnTo>
                    <a:pt x="518" y="348"/>
                  </a:lnTo>
                  <a:lnTo>
                    <a:pt x="524" y="348"/>
                  </a:lnTo>
                  <a:lnTo>
                    <a:pt x="529" y="353"/>
                  </a:lnTo>
                  <a:lnTo>
                    <a:pt x="529" y="364"/>
                  </a:lnTo>
                  <a:lnTo>
                    <a:pt x="524" y="375"/>
                  </a:lnTo>
                  <a:lnTo>
                    <a:pt x="510" y="382"/>
                  </a:lnTo>
                  <a:lnTo>
                    <a:pt x="504" y="383"/>
                  </a:lnTo>
                  <a:lnTo>
                    <a:pt x="502" y="387"/>
                  </a:lnTo>
                  <a:lnTo>
                    <a:pt x="492" y="389"/>
                  </a:lnTo>
                  <a:lnTo>
                    <a:pt x="479" y="386"/>
                  </a:lnTo>
                  <a:lnTo>
                    <a:pt x="458" y="386"/>
                  </a:lnTo>
                  <a:lnTo>
                    <a:pt x="439" y="387"/>
                  </a:lnTo>
                  <a:lnTo>
                    <a:pt x="426" y="386"/>
                  </a:lnTo>
                  <a:lnTo>
                    <a:pt x="421" y="383"/>
                  </a:lnTo>
                  <a:lnTo>
                    <a:pt x="404" y="384"/>
                  </a:lnTo>
                  <a:lnTo>
                    <a:pt x="392" y="386"/>
                  </a:lnTo>
                  <a:lnTo>
                    <a:pt x="376" y="387"/>
                  </a:lnTo>
                  <a:lnTo>
                    <a:pt x="359" y="388"/>
                  </a:lnTo>
                  <a:lnTo>
                    <a:pt x="343" y="390"/>
                  </a:lnTo>
                  <a:lnTo>
                    <a:pt x="334" y="392"/>
                  </a:lnTo>
                  <a:lnTo>
                    <a:pt x="326" y="392"/>
                  </a:lnTo>
                  <a:lnTo>
                    <a:pt x="324" y="390"/>
                  </a:lnTo>
                  <a:lnTo>
                    <a:pt x="320" y="389"/>
                  </a:lnTo>
                  <a:lnTo>
                    <a:pt x="318" y="387"/>
                  </a:lnTo>
                  <a:lnTo>
                    <a:pt x="316" y="384"/>
                  </a:lnTo>
                  <a:lnTo>
                    <a:pt x="311" y="384"/>
                  </a:lnTo>
                  <a:lnTo>
                    <a:pt x="306" y="377"/>
                  </a:lnTo>
                  <a:lnTo>
                    <a:pt x="307" y="371"/>
                  </a:lnTo>
                  <a:lnTo>
                    <a:pt x="313" y="366"/>
                  </a:lnTo>
                  <a:lnTo>
                    <a:pt x="319" y="358"/>
                  </a:lnTo>
                  <a:lnTo>
                    <a:pt x="320" y="353"/>
                  </a:lnTo>
                  <a:lnTo>
                    <a:pt x="320" y="351"/>
                  </a:lnTo>
                  <a:lnTo>
                    <a:pt x="322" y="348"/>
                  </a:lnTo>
                  <a:lnTo>
                    <a:pt x="322" y="344"/>
                  </a:lnTo>
                  <a:lnTo>
                    <a:pt x="319" y="341"/>
                  </a:lnTo>
                  <a:lnTo>
                    <a:pt x="317" y="342"/>
                  </a:lnTo>
                  <a:lnTo>
                    <a:pt x="311" y="346"/>
                  </a:lnTo>
                  <a:lnTo>
                    <a:pt x="305" y="347"/>
                  </a:lnTo>
                  <a:lnTo>
                    <a:pt x="298" y="350"/>
                  </a:lnTo>
                  <a:lnTo>
                    <a:pt x="290" y="352"/>
                  </a:lnTo>
                  <a:lnTo>
                    <a:pt x="288" y="357"/>
                  </a:lnTo>
                  <a:lnTo>
                    <a:pt x="288" y="363"/>
                  </a:lnTo>
                  <a:lnTo>
                    <a:pt x="290" y="370"/>
                  </a:lnTo>
                  <a:lnTo>
                    <a:pt x="295" y="375"/>
                  </a:lnTo>
                  <a:lnTo>
                    <a:pt x="300" y="378"/>
                  </a:lnTo>
                  <a:lnTo>
                    <a:pt x="304" y="380"/>
                  </a:lnTo>
                  <a:lnTo>
                    <a:pt x="304" y="382"/>
                  </a:lnTo>
                  <a:lnTo>
                    <a:pt x="304" y="386"/>
                  </a:lnTo>
                  <a:lnTo>
                    <a:pt x="301" y="389"/>
                  </a:lnTo>
                  <a:lnTo>
                    <a:pt x="295" y="394"/>
                  </a:lnTo>
                  <a:lnTo>
                    <a:pt x="287" y="396"/>
                  </a:lnTo>
                  <a:lnTo>
                    <a:pt x="276" y="396"/>
                  </a:lnTo>
                  <a:lnTo>
                    <a:pt x="271" y="396"/>
                  </a:lnTo>
                  <a:lnTo>
                    <a:pt x="263" y="398"/>
                  </a:lnTo>
                  <a:lnTo>
                    <a:pt x="256" y="399"/>
                  </a:lnTo>
                  <a:lnTo>
                    <a:pt x="248" y="400"/>
                  </a:lnTo>
                  <a:lnTo>
                    <a:pt x="244" y="402"/>
                  </a:lnTo>
                  <a:lnTo>
                    <a:pt x="236" y="405"/>
                  </a:lnTo>
                  <a:lnTo>
                    <a:pt x="233" y="404"/>
                  </a:lnTo>
                  <a:lnTo>
                    <a:pt x="232" y="402"/>
                  </a:lnTo>
                  <a:lnTo>
                    <a:pt x="232" y="399"/>
                  </a:lnTo>
                  <a:lnTo>
                    <a:pt x="230" y="396"/>
                  </a:lnTo>
                  <a:lnTo>
                    <a:pt x="227" y="393"/>
                  </a:lnTo>
                  <a:lnTo>
                    <a:pt x="222" y="392"/>
                  </a:lnTo>
                  <a:lnTo>
                    <a:pt x="216" y="392"/>
                  </a:lnTo>
                  <a:lnTo>
                    <a:pt x="208" y="390"/>
                  </a:lnTo>
                  <a:lnTo>
                    <a:pt x="200" y="388"/>
                  </a:lnTo>
                  <a:lnTo>
                    <a:pt x="194" y="384"/>
                  </a:lnTo>
                  <a:lnTo>
                    <a:pt x="187" y="380"/>
                  </a:lnTo>
                  <a:lnTo>
                    <a:pt x="181" y="380"/>
                  </a:lnTo>
                  <a:lnTo>
                    <a:pt x="172" y="381"/>
                  </a:lnTo>
                  <a:lnTo>
                    <a:pt x="161" y="384"/>
                  </a:lnTo>
                  <a:lnTo>
                    <a:pt x="154" y="388"/>
                  </a:lnTo>
                  <a:lnTo>
                    <a:pt x="148" y="389"/>
                  </a:lnTo>
                  <a:lnTo>
                    <a:pt x="144" y="388"/>
                  </a:lnTo>
                  <a:lnTo>
                    <a:pt x="140" y="392"/>
                  </a:lnTo>
                  <a:lnTo>
                    <a:pt x="134" y="398"/>
                  </a:lnTo>
                  <a:lnTo>
                    <a:pt x="128" y="402"/>
                  </a:lnTo>
                  <a:lnTo>
                    <a:pt x="126" y="402"/>
                  </a:lnTo>
                  <a:lnTo>
                    <a:pt x="124" y="404"/>
                  </a:lnTo>
                  <a:lnTo>
                    <a:pt x="120" y="405"/>
                  </a:lnTo>
                  <a:lnTo>
                    <a:pt x="116" y="404"/>
                  </a:lnTo>
                  <a:lnTo>
                    <a:pt x="114" y="398"/>
                  </a:lnTo>
                  <a:lnTo>
                    <a:pt x="112" y="393"/>
                  </a:lnTo>
                  <a:lnTo>
                    <a:pt x="108" y="389"/>
                  </a:lnTo>
                  <a:lnTo>
                    <a:pt x="103" y="387"/>
                  </a:lnTo>
                  <a:lnTo>
                    <a:pt x="100" y="386"/>
                  </a:lnTo>
                  <a:lnTo>
                    <a:pt x="94" y="384"/>
                  </a:lnTo>
                  <a:lnTo>
                    <a:pt x="88" y="384"/>
                  </a:lnTo>
                  <a:lnTo>
                    <a:pt x="80" y="387"/>
                  </a:lnTo>
                  <a:lnTo>
                    <a:pt x="74" y="394"/>
                  </a:lnTo>
                  <a:lnTo>
                    <a:pt x="67" y="398"/>
                  </a:lnTo>
                  <a:lnTo>
                    <a:pt x="58" y="401"/>
                  </a:lnTo>
                  <a:lnTo>
                    <a:pt x="52" y="402"/>
                  </a:lnTo>
                  <a:lnTo>
                    <a:pt x="44" y="404"/>
                  </a:lnTo>
                  <a:lnTo>
                    <a:pt x="42" y="405"/>
                  </a:lnTo>
                  <a:lnTo>
                    <a:pt x="37" y="410"/>
                  </a:lnTo>
                  <a:lnTo>
                    <a:pt x="32" y="417"/>
                  </a:lnTo>
                  <a:lnTo>
                    <a:pt x="28" y="428"/>
                  </a:lnTo>
                  <a:lnTo>
                    <a:pt x="25" y="431"/>
                  </a:lnTo>
                  <a:lnTo>
                    <a:pt x="28" y="434"/>
                  </a:lnTo>
                  <a:lnTo>
                    <a:pt x="35" y="432"/>
                  </a:lnTo>
                  <a:lnTo>
                    <a:pt x="38" y="432"/>
                  </a:lnTo>
                  <a:lnTo>
                    <a:pt x="44" y="436"/>
                  </a:lnTo>
                  <a:lnTo>
                    <a:pt x="50" y="438"/>
                  </a:lnTo>
                  <a:lnTo>
                    <a:pt x="55" y="437"/>
                  </a:lnTo>
                  <a:lnTo>
                    <a:pt x="59" y="436"/>
                  </a:lnTo>
                  <a:lnTo>
                    <a:pt x="61" y="436"/>
                  </a:lnTo>
                  <a:lnTo>
                    <a:pt x="64" y="437"/>
                  </a:lnTo>
                  <a:lnTo>
                    <a:pt x="64" y="442"/>
                  </a:lnTo>
                  <a:lnTo>
                    <a:pt x="59" y="449"/>
                  </a:lnTo>
                  <a:lnTo>
                    <a:pt x="52" y="454"/>
                  </a:lnTo>
                  <a:lnTo>
                    <a:pt x="47" y="455"/>
                  </a:lnTo>
                  <a:lnTo>
                    <a:pt x="42" y="455"/>
                  </a:lnTo>
                  <a:lnTo>
                    <a:pt x="40" y="455"/>
                  </a:lnTo>
                  <a:lnTo>
                    <a:pt x="35" y="456"/>
                  </a:lnTo>
                  <a:lnTo>
                    <a:pt x="28" y="458"/>
                  </a:lnTo>
                  <a:lnTo>
                    <a:pt x="25" y="456"/>
                  </a:lnTo>
                  <a:lnTo>
                    <a:pt x="18" y="452"/>
                  </a:lnTo>
                  <a:lnTo>
                    <a:pt x="8" y="446"/>
                  </a:lnTo>
                  <a:lnTo>
                    <a:pt x="2" y="438"/>
                  </a:lnTo>
                  <a:lnTo>
                    <a:pt x="0" y="428"/>
                  </a:lnTo>
                  <a:lnTo>
                    <a:pt x="4" y="416"/>
                  </a:lnTo>
                  <a:lnTo>
                    <a:pt x="10" y="405"/>
                  </a:lnTo>
                  <a:lnTo>
                    <a:pt x="20" y="395"/>
                  </a:lnTo>
                  <a:lnTo>
                    <a:pt x="34" y="386"/>
                  </a:lnTo>
                  <a:lnTo>
                    <a:pt x="49" y="380"/>
                  </a:lnTo>
                  <a:lnTo>
                    <a:pt x="64" y="374"/>
                  </a:lnTo>
                  <a:lnTo>
                    <a:pt x="80" y="369"/>
                  </a:lnTo>
                  <a:lnTo>
                    <a:pt x="95" y="364"/>
                  </a:lnTo>
                  <a:lnTo>
                    <a:pt x="104" y="357"/>
                  </a:lnTo>
                  <a:lnTo>
                    <a:pt x="114" y="347"/>
                  </a:lnTo>
                  <a:lnTo>
                    <a:pt x="115" y="339"/>
                  </a:lnTo>
                  <a:lnTo>
                    <a:pt x="108" y="332"/>
                  </a:lnTo>
                  <a:lnTo>
                    <a:pt x="102" y="327"/>
                  </a:lnTo>
                  <a:lnTo>
                    <a:pt x="92" y="326"/>
                  </a:lnTo>
                  <a:lnTo>
                    <a:pt x="84" y="327"/>
                  </a:lnTo>
                  <a:lnTo>
                    <a:pt x="73" y="327"/>
                  </a:lnTo>
                  <a:lnTo>
                    <a:pt x="62" y="328"/>
                  </a:lnTo>
                  <a:lnTo>
                    <a:pt x="49" y="327"/>
                  </a:lnTo>
                  <a:lnTo>
                    <a:pt x="38" y="320"/>
                  </a:lnTo>
                  <a:lnTo>
                    <a:pt x="26" y="308"/>
                  </a:lnTo>
                  <a:lnTo>
                    <a:pt x="17" y="298"/>
                  </a:lnTo>
                  <a:lnTo>
                    <a:pt x="11" y="293"/>
                  </a:lnTo>
                  <a:lnTo>
                    <a:pt x="6" y="290"/>
                  </a:lnTo>
                  <a:close/>
                </a:path>
              </a:pathLst>
            </a:custGeom>
            <a:solidFill>
              <a:srgbClr val="CCFFCC">
                <a:alpha val="50195"/>
              </a:srgbClr>
            </a:solidFill>
            <a:ln w="9525">
              <a:solidFill>
                <a:srgbClr val="000000"/>
              </a:solidFill>
              <a:round/>
              <a:headEnd/>
              <a:tailEnd/>
            </a:ln>
          </p:spPr>
          <p:txBody>
            <a:bodyPr/>
            <a:lstStyle/>
            <a:p>
              <a:endParaRPr lang="es-MX"/>
            </a:p>
          </p:txBody>
        </p:sp>
        <p:sp>
          <p:nvSpPr>
            <p:cNvPr id="11334" name="Freeform 62"/>
            <p:cNvSpPr>
              <a:spLocks noChangeAspect="1"/>
            </p:cNvSpPr>
            <p:nvPr/>
          </p:nvSpPr>
          <p:spPr bwMode="auto">
            <a:xfrm>
              <a:off x="4393" y="3144"/>
              <a:ext cx="24" cy="8"/>
            </a:xfrm>
            <a:custGeom>
              <a:avLst/>
              <a:gdLst>
                <a:gd name="T0" fmla="*/ 45 w 45"/>
                <a:gd name="T1" fmla="*/ 10 h 17"/>
                <a:gd name="T2" fmla="*/ 42 w 45"/>
                <a:gd name="T3" fmla="*/ 12 h 17"/>
                <a:gd name="T4" fmla="*/ 37 w 45"/>
                <a:gd name="T5" fmla="*/ 14 h 17"/>
                <a:gd name="T6" fmla="*/ 34 w 45"/>
                <a:gd name="T7" fmla="*/ 17 h 17"/>
                <a:gd name="T8" fmla="*/ 29 w 45"/>
                <a:gd name="T9" fmla="*/ 17 h 17"/>
                <a:gd name="T10" fmla="*/ 23 w 45"/>
                <a:gd name="T11" fmla="*/ 17 h 17"/>
                <a:gd name="T12" fmla="*/ 13 w 45"/>
                <a:gd name="T13" fmla="*/ 17 h 17"/>
                <a:gd name="T14" fmla="*/ 5 w 45"/>
                <a:gd name="T15" fmla="*/ 17 h 17"/>
                <a:gd name="T16" fmla="*/ 3 w 45"/>
                <a:gd name="T17" fmla="*/ 14 h 17"/>
                <a:gd name="T18" fmla="*/ 0 w 45"/>
                <a:gd name="T19" fmla="*/ 13 h 17"/>
                <a:gd name="T20" fmla="*/ 0 w 45"/>
                <a:gd name="T21" fmla="*/ 10 h 17"/>
                <a:gd name="T22" fmla="*/ 5 w 45"/>
                <a:gd name="T23" fmla="*/ 7 h 17"/>
                <a:gd name="T24" fmla="*/ 10 w 45"/>
                <a:gd name="T25" fmla="*/ 2 h 17"/>
                <a:gd name="T26" fmla="*/ 16 w 45"/>
                <a:gd name="T27" fmla="*/ 0 h 17"/>
                <a:gd name="T28" fmla="*/ 23 w 45"/>
                <a:gd name="T29" fmla="*/ 0 h 17"/>
                <a:gd name="T30" fmla="*/ 27 w 45"/>
                <a:gd name="T31" fmla="*/ 1 h 17"/>
                <a:gd name="T32" fmla="*/ 31 w 45"/>
                <a:gd name="T33" fmla="*/ 2 h 17"/>
                <a:gd name="T34" fmla="*/ 35 w 45"/>
                <a:gd name="T35" fmla="*/ 4 h 17"/>
                <a:gd name="T36" fmla="*/ 37 w 45"/>
                <a:gd name="T37" fmla="*/ 5 h 17"/>
                <a:gd name="T38" fmla="*/ 41 w 45"/>
                <a:gd name="T39" fmla="*/ 6 h 17"/>
                <a:gd name="T40" fmla="*/ 43 w 45"/>
                <a:gd name="T41" fmla="*/ 8 h 17"/>
                <a:gd name="T42" fmla="*/ 45 w 45"/>
                <a:gd name="T43" fmla="*/ 10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17"/>
                <a:gd name="T68" fmla="*/ 45 w 45"/>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17">
                  <a:moveTo>
                    <a:pt x="45" y="10"/>
                  </a:moveTo>
                  <a:lnTo>
                    <a:pt x="42" y="12"/>
                  </a:lnTo>
                  <a:lnTo>
                    <a:pt x="37" y="14"/>
                  </a:lnTo>
                  <a:lnTo>
                    <a:pt x="34" y="17"/>
                  </a:lnTo>
                  <a:lnTo>
                    <a:pt x="29" y="17"/>
                  </a:lnTo>
                  <a:lnTo>
                    <a:pt x="23" y="17"/>
                  </a:lnTo>
                  <a:lnTo>
                    <a:pt x="13" y="17"/>
                  </a:lnTo>
                  <a:lnTo>
                    <a:pt x="5" y="17"/>
                  </a:lnTo>
                  <a:lnTo>
                    <a:pt x="3" y="14"/>
                  </a:lnTo>
                  <a:lnTo>
                    <a:pt x="0" y="13"/>
                  </a:lnTo>
                  <a:lnTo>
                    <a:pt x="0" y="10"/>
                  </a:lnTo>
                  <a:lnTo>
                    <a:pt x="5" y="7"/>
                  </a:lnTo>
                  <a:lnTo>
                    <a:pt x="10" y="2"/>
                  </a:lnTo>
                  <a:lnTo>
                    <a:pt x="16" y="0"/>
                  </a:lnTo>
                  <a:lnTo>
                    <a:pt x="23" y="0"/>
                  </a:lnTo>
                  <a:lnTo>
                    <a:pt x="27" y="1"/>
                  </a:lnTo>
                  <a:lnTo>
                    <a:pt x="31" y="2"/>
                  </a:lnTo>
                  <a:lnTo>
                    <a:pt x="35" y="4"/>
                  </a:lnTo>
                  <a:lnTo>
                    <a:pt x="37" y="5"/>
                  </a:lnTo>
                  <a:lnTo>
                    <a:pt x="41" y="6"/>
                  </a:lnTo>
                  <a:lnTo>
                    <a:pt x="43" y="8"/>
                  </a:lnTo>
                  <a:lnTo>
                    <a:pt x="45" y="10"/>
                  </a:lnTo>
                  <a:close/>
                </a:path>
              </a:pathLst>
            </a:custGeom>
            <a:gradFill rotWithShape="0">
              <a:gsLst>
                <a:gs pos="0">
                  <a:srgbClr val="CCFF66"/>
                </a:gs>
                <a:gs pos="100000">
                  <a:schemeClr val="bg1"/>
                </a:gs>
              </a:gsLst>
              <a:lin ang="5400000" scaled="1"/>
            </a:gradFill>
            <a:ln w="9525">
              <a:solidFill>
                <a:srgbClr val="000000"/>
              </a:solidFill>
              <a:round/>
              <a:headEnd/>
              <a:tailEnd/>
            </a:ln>
          </p:spPr>
          <p:txBody>
            <a:bodyPr/>
            <a:lstStyle/>
            <a:p>
              <a:endParaRPr lang="es-MX"/>
            </a:p>
          </p:txBody>
        </p:sp>
        <p:sp>
          <p:nvSpPr>
            <p:cNvPr id="11335" name="Freeform 63"/>
            <p:cNvSpPr>
              <a:spLocks noChangeAspect="1"/>
            </p:cNvSpPr>
            <p:nvPr/>
          </p:nvSpPr>
          <p:spPr bwMode="auto">
            <a:xfrm>
              <a:off x="4426" y="3139"/>
              <a:ext cx="39" cy="5"/>
            </a:xfrm>
            <a:custGeom>
              <a:avLst/>
              <a:gdLst>
                <a:gd name="T0" fmla="*/ 0 w 68"/>
                <a:gd name="T1" fmla="*/ 10 h 12"/>
                <a:gd name="T2" fmla="*/ 1 w 68"/>
                <a:gd name="T3" fmla="*/ 11 h 12"/>
                <a:gd name="T4" fmla="*/ 4 w 68"/>
                <a:gd name="T5" fmla="*/ 11 h 12"/>
                <a:gd name="T6" fmla="*/ 7 w 68"/>
                <a:gd name="T7" fmla="*/ 12 h 12"/>
                <a:gd name="T8" fmla="*/ 12 w 68"/>
                <a:gd name="T9" fmla="*/ 11 h 12"/>
                <a:gd name="T10" fmla="*/ 16 w 68"/>
                <a:gd name="T11" fmla="*/ 10 h 12"/>
                <a:gd name="T12" fmla="*/ 21 w 68"/>
                <a:gd name="T13" fmla="*/ 9 h 12"/>
                <a:gd name="T14" fmla="*/ 26 w 68"/>
                <a:gd name="T15" fmla="*/ 7 h 12"/>
                <a:gd name="T16" fmla="*/ 27 w 68"/>
                <a:gd name="T17" fmla="*/ 7 h 12"/>
                <a:gd name="T18" fmla="*/ 32 w 68"/>
                <a:gd name="T19" fmla="*/ 7 h 12"/>
                <a:gd name="T20" fmla="*/ 38 w 68"/>
                <a:gd name="T21" fmla="*/ 7 h 12"/>
                <a:gd name="T22" fmla="*/ 44 w 68"/>
                <a:gd name="T23" fmla="*/ 6 h 12"/>
                <a:gd name="T24" fmla="*/ 49 w 68"/>
                <a:gd name="T25" fmla="*/ 6 h 12"/>
                <a:gd name="T26" fmla="*/ 55 w 68"/>
                <a:gd name="T27" fmla="*/ 6 h 12"/>
                <a:gd name="T28" fmla="*/ 62 w 68"/>
                <a:gd name="T29" fmla="*/ 7 h 12"/>
                <a:gd name="T30" fmla="*/ 67 w 68"/>
                <a:gd name="T31" fmla="*/ 5 h 12"/>
                <a:gd name="T32" fmla="*/ 68 w 68"/>
                <a:gd name="T33" fmla="*/ 3 h 12"/>
                <a:gd name="T34" fmla="*/ 64 w 68"/>
                <a:gd name="T35" fmla="*/ 1 h 12"/>
                <a:gd name="T36" fmla="*/ 61 w 68"/>
                <a:gd name="T37" fmla="*/ 0 h 12"/>
                <a:gd name="T38" fmla="*/ 55 w 68"/>
                <a:gd name="T39" fmla="*/ 0 h 12"/>
                <a:gd name="T40" fmla="*/ 48 w 68"/>
                <a:gd name="T41" fmla="*/ 0 h 12"/>
                <a:gd name="T42" fmla="*/ 40 w 68"/>
                <a:gd name="T43" fmla="*/ 0 h 12"/>
                <a:gd name="T44" fmla="*/ 33 w 68"/>
                <a:gd name="T45" fmla="*/ 0 h 12"/>
                <a:gd name="T46" fmla="*/ 27 w 68"/>
                <a:gd name="T47" fmla="*/ 0 h 12"/>
                <a:gd name="T48" fmla="*/ 19 w 68"/>
                <a:gd name="T49" fmla="*/ 1 h 12"/>
                <a:gd name="T50" fmla="*/ 13 w 68"/>
                <a:gd name="T51" fmla="*/ 1 h 12"/>
                <a:gd name="T52" fmla="*/ 8 w 68"/>
                <a:gd name="T53" fmla="*/ 3 h 12"/>
                <a:gd name="T54" fmla="*/ 3 w 68"/>
                <a:gd name="T55" fmla="*/ 5 h 12"/>
                <a:gd name="T56" fmla="*/ 0 w 68"/>
                <a:gd name="T57" fmla="*/ 7 h 12"/>
                <a:gd name="T58" fmla="*/ 0 w 68"/>
                <a:gd name="T59" fmla="*/ 10 h 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8"/>
                <a:gd name="T91" fmla="*/ 0 h 12"/>
                <a:gd name="T92" fmla="*/ 68 w 68"/>
                <a:gd name="T93" fmla="*/ 12 h 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8" h="12">
                  <a:moveTo>
                    <a:pt x="0" y="10"/>
                  </a:moveTo>
                  <a:lnTo>
                    <a:pt x="1" y="11"/>
                  </a:lnTo>
                  <a:lnTo>
                    <a:pt x="4" y="11"/>
                  </a:lnTo>
                  <a:lnTo>
                    <a:pt x="7" y="12"/>
                  </a:lnTo>
                  <a:lnTo>
                    <a:pt x="12" y="11"/>
                  </a:lnTo>
                  <a:lnTo>
                    <a:pt x="16" y="10"/>
                  </a:lnTo>
                  <a:lnTo>
                    <a:pt x="21" y="9"/>
                  </a:lnTo>
                  <a:lnTo>
                    <a:pt x="26" y="7"/>
                  </a:lnTo>
                  <a:lnTo>
                    <a:pt x="27" y="7"/>
                  </a:lnTo>
                  <a:lnTo>
                    <a:pt x="32" y="7"/>
                  </a:lnTo>
                  <a:lnTo>
                    <a:pt x="38" y="7"/>
                  </a:lnTo>
                  <a:lnTo>
                    <a:pt x="44" y="6"/>
                  </a:lnTo>
                  <a:lnTo>
                    <a:pt x="49" y="6"/>
                  </a:lnTo>
                  <a:lnTo>
                    <a:pt x="55" y="6"/>
                  </a:lnTo>
                  <a:lnTo>
                    <a:pt x="62" y="7"/>
                  </a:lnTo>
                  <a:lnTo>
                    <a:pt x="67" y="5"/>
                  </a:lnTo>
                  <a:lnTo>
                    <a:pt x="68" y="3"/>
                  </a:lnTo>
                  <a:lnTo>
                    <a:pt x="64" y="1"/>
                  </a:lnTo>
                  <a:lnTo>
                    <a:pt x="61" y="0"/>
                  </a:lnTo>
                  <a:lnTo>
                    <a:pt x="55" y="0"/>
                  </a:lnTo>
                  <a:lnTo>
                    <a:pt x="48" y="0"/>
                  </a:lnTo>
                  <a:lnTo>
                    <a:pt x="40" y="0"/>
                  </a:lnTo>
                  <a:lnTo>
                    <a:pt x="33" y="0"/>
                  </a:lnTo>
                  <a:lnTo>
                    <a:pt x="27" y="0"/>
                  </a:lnTo>
                  <a:lnTo>
                    <a:pt x="19" y="1"/>
                  </a:lnTo>
                  <a:lnTo>
                    <a:pt x="13" y="1"/>
                  </a:lnTo>
                  <a:lnTo>
                    <a:pt x="8" y="3"/>
                  </a:lnTo>
                  <a:lnTo>
                    <a:pt x="3" y="5"/>
                  </a:lnTo>
                  <a:lnTo>
                    <a:pt x="0" y="7"/>
                  </a:lnTo>
                  <a:lnTo>
                    <a:pt x="0" y="10"/>
                  </a:lnTo>
                  <a:close/>
                </a:path>
              </a:pathLst>
            </a:custGeom>
            <a:gradFill rotWithShape="0">
              <a:gsLst>
                <a:gs pos="0">
                  <a:srgbClr val="CCFF66"/>
                </a:gs>
                <a:gs pos="100000">
                  <a:schemeClr val="bg1"/>
                </a:gs>
              </a:gsLst>
              <a:lin ang="5400000" scaled="1"/>
            </a:gradFill>
            <a:ln w="9525">
              <a:solidFill>
                <a:srgbClr val="000000"/>
              </a:solidFill>
              <a:round/>
              <a:headEnd/>
              <a:tailEnd/>
            </a:ln>
          </p:spPr>
          <p:txBody>
            <a:bodyPr/>
            <a:lstStyle/>
            <a:p>
              <a:endParaRPr lang="es-MX"/>
            </a:p>
          </p:txBody>
        </p:sp>
        <p:sp>
          <p:nvSpPr>
            <p:cNvPr id="11336" name="Freeform 64"/>
            <p:cNvSpPr>
              <a:spLocks noChangeAspect="1"/>
            </p:cNvSpPr>
            <p:nvPr/>
          </p:nvSpPr>
          <p:spPr bwMode="auto">
            <a:xfrm>
              <a:off x="4288" y="3198"/>
              <a:ext cx="24" cy="22"/>
            </a:xfrm>
            <a:custGeom>
              <a:avLst/>
              <a:gdLst>
                <a:gd name="T0" fmla="*/ 45 w 45"/>
                <a:gd name="T1" fmla="*/ 41 h 44"/>
                <a:gd name="T2" fmla="*/ 44 w 45"/>
                <a:gd name="T3" fmla="*/ 32 h 44"/>
                <a:gd name="T4" fmla="*/ 44 w 45"/>
                <a:gd name="T5" fmla="*/ 27 h 44"/>
                <a:gd name="T6" fmla="*/ 42 w 45"/>
                <a:gd name="T7" fmla="*/ 21 h 44"/>
                <a:gd name="T8" fmla="*/ 41 w 45"/>
                <a:gd name="T9" fmla="*/ 17 h 44"/>
                <a:gd name="T10" fmla="*/ 40 w 45"/>
                <a:gd name="T11" fmla="*/ 12 h 44"/>
                <a:gd name="T12" fmla="*/ 39 w 45"/>
                <a:gd name="T13" fmla="*/ 5 h 44"/>
                <a:gd name="T14" fmla="*/ 34 w 45"/>
                <a:gd name="T15" fmla="*/ 1 h 44"/>
                <a:gd name="T16" fmla="*/ 28 w 45"/>
                <a:gd name="T17" fmla="*/ 0 h 44"/>
                <a:gd name="T18" fmla="*/ 23 w 45"/>
                <a:gd name="T19" fmla="*/ 3 h 44"/>
                <a:gd name="T20" fmla="*/ 20 w 45"/>
                <a:gd name="T21" fmla="*/ 8 h 44"/>
                <a:gd name="T22" fmla="*/ 17 w 45"/>
                <a:gd name="T23" fmla="*/ 14 h 44"/>
                <a:gd name="T24" fmla="*/ 12 w 45"/>
                <a:gd name="T25" fmla="*/ 20 h 44"/>
                <a:gd name="T26" fmla="*/ 4 w 45"/>
                <a:gd name="T27" fmla="*/ 27 h 44"/>
                <a:gd name="T28" fmla="*/ 0 w 45"/>
                <a:gd name="T29" fmla="*/ 32 h 44"/>
                <a:gd name="T30" fmla="*/ 2 w 45"/>
                <a:gd name="T31" fmla="*/ 36 h 44"/>
                <a:gd name="T32" fmla="*/ 6 w 45"/>
                <a:gd name="T33" fmla="*/ 37 h 44"/>
                <a:gd name="T34" fmla="*/ 15 w 45"/>
                <a:gd name="T35" fmla="*/ 37 h 44"/>
                <a:gd name="T36" fmla="*/ 21 w 45"/>
                <a:gd name="T37" fmla="*/ 36 h 44"/>
                <a:gd name="T38" fmla="*/ 24 w 45"/>
                <a:gd name="T39" fmla="*/ 36 h 44"/>
                <a:gd name="T40" fmla="*/ 32 w 45"/>
                <a:gd name="T41" fmla="*/ 38 h 44"/>
                <a:gd name="T42" fmla="*/ 36 w 45"/>
                <a:gd name="T43" fmla="*/ 42 h 44"/>
                <a:gd name="T44" fmla="*/ 40 w 45"/>
                <a:gd name="T45" fmla="*/ 44 h 44"/>
                <a:gd name="T46" fmla="*/ 42 w 45"/>
                <a:gd name="T47" fmla="*/ 43 h 44"/>
                <a:gd name="T48" fmla="*/ 45 w 45"/>
                <a:gd name="T49" fmla="*/ 41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44"/>
                <a:gd name="T77" fmla="*/ 45 w 45"/>
                <a:gd name="T78" fmla="*/ 44 h 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44">
                  <a:moveTo>
                    <a:pt x="45" y="41"/>
                  </a:moveTo>
                  <a:lnTo>
                    <a:pt x="44" y="32"/>
                  </a:lnTo>
                  <a:lnTo>
                    <a:pt x="44" y="27"/>
                  </a:lnTo>
                  <a:lnTo>
                    <a:pt x="42" y="21"/>
                  </a:lnTo>
                  <a:lnTo>
                    <a:pt x="41" y="17"/>
                  </a:lnTo>
                  <a:lnTo>
                    <a:pt x="40" y="12"/>
                  </a:lnTo>
                  <a:lnTo>
                    <a:pt x="39" y="5"/>
                  </a:lnTo>
                  <a:lnTo>
                    <a:pt x="34" y="1"/>
                  </a:lnTo>
                  <a:lnTo>
                    <a:pt x="28" y="0"/>
                  </a:lnTo>
                  <a:lnTo>
                    <a:pt x="23" y="3"/>
                  </a:lnTo>
                  <a:lnTo>
                    <a:pt x="20" y="8"/>
                  </a:lnTo>
                  <a:lnTo>
                    <a:pt x="17" y="14"/>
                  </a:lnTo>
                  <a:lnTo>
                    <a:pt x="12" y="20"/>
                  </a:lnTo>
                  <a:lnTo>
                    <a:pt x="4" y="27"/>
                  </a:lnTo>
                  <a:lnTo>
                    <a:pt x="0" y="32"/>
                  </a:lnTo>
                  <a:lnTo>
                    <a:pt x="2" y="36"/>
                  </a:lnTo>
                  <a:lnTo>
                    <a:pt x="6" y="37"/>
                  </a:lnTo>
                  <a:lnTo>
                    <a:pt x="15" y="37"/>
                  </a:lnTo>
                  <a:lnTo>
                    <a:pt x="21" y="36"/>
                  </a:lnTo>
                  <a:lnTo>
                    <a:pt x="24" y="36"/>
                  </a:lnTo>
                  <a:lnTo>
                    <a:pt x="32" y="38"/>
                  </a:lnTo>
                  <a:lnTo>
                    <a:pt x="36" y="42"/>
                  </a:lnTo>
                  <a:lnTo>
                    <a:pt x="40" y="44"/>
                  </a:lnTo>
                  <a:lnTo>
                    <a:pt x="42" y="43"/>
                  </a:lnTo>
                  <a:lnTo>
                    <a:pt x="45" y="41"/>
                  </a:lnTo>
                  <a:close/>
                </a:path>
              </a:pathLst>
            </a:custGeom>
            <a:gradFill rotWithShape="0">
              <a:gsLst>
                <a:gs pos="0">
                  <a:srgbClr val="CCFF66"/>
                </a:gs>
                <a:gs pos="100000">
                  <a:schemeClr val="bg1"/>
                </a:gs>
              </a:gsLst>
              <a:lin ang="5400000" scaled="1"/>
            </a:gradFill>
            <a:ln w="9525">
              <a:solidFill>
                <a:srgbClr val="000000"/>
              </a:solidFill>
              <a:round/>
              <a:headEnd/>
              <a:tailEnd/>
            </a:ln>
          </p:spPr>
          <p:txBody>
            <a:bodyPr/>
            <a:lstStyle/>
            <a:p>
              <a:endParaRPr lang="es-MX"/>
            </a:p>
          </p:txBody>
        </p:sp>
        <p:sp>
          <p:nvSpPr>
            <p:cNvPr id="11337" name="Freeform 65"/>
            <p:cNvSpPr>
              <a:spLocks noChangeAspect="1"/>
            </p:cNvSpPr>
            <p:nvPr/>
          </p:nvSpPr>
          <p:spPr bwMode="auto">
            <a:xfrm>
              <a:off x="4007" y="3353"/>
              <a:ext cx="10" cy="6"/>
            </a:xfrm>
            <a:custGeom>
              <a:avLst/>
              <a:gdLst>
                <a:gd name="T0" fmla="*/ 20 w 20"/>
                <a:gd name="T1" fmla="*/ 8 h 11"/>
                <a:gd name="T2" fmla="*/ 20 w 20"/>
                <a:gd name="T3" fmla="*/ 7 h 11"/>
                <a:gd name="T4" fmla="*/ 18 w 20"/>
                <a:gd name="T5" fmla="*/ 6 h 11"/>
                <a:gd name="T6" fmla="*/ 16 w 20"/>
                <a:gd name="T7" fmla="*/ 3 h 11"/>
                <a:gd name="T8" fmla="*/ 15 w 20"/>
                <a:gd name="T9" fmla="*/ 1 h 11"/>
                <a:gd name="T10" fmla="*/ 11 w 20"/>
                <a:gd name="T11" fmla="*/ 0 h 11"/>
                <a:gd name="T12" fmla="*/ 6 w 20"/>
                <a:gd name="T13" fmla="*/ 0 h 11"/>
                <a:gd name="T14" fmla="*/ 2 w 20"/>
                <a:gd name="T15" fmla="*/ 0 h 11"/>
                <a:gd name="T16" fmla="*/ 0 w 20"/>
                <a:gd name="T17" fmla="*/ 2 h 11"/>
                <a:gd name="T18" fmla="*/ 3 w 20"/>
                <a:gd name="T19" fmla="*/ 3 h 11"/>
                <a:gd name="T20" fmla="*/ 5 w 20"/>
                <a:gd name="T21" fmla="*/ 5 h 11"/>
                <a:gd name="T22" fmla="*/ 8 w 20"/>
                <a:gd name="T23" fmla="*/ 5 h 11"/>
                <a:gd name="T24" fmla="*/ 9 w 20"/>
                <a:gd name="T25" fmla="*/ 6 h 11"/>
                <a:gd name="T26" fmla="*/ 11 w 20"/>
                <a:gd name="T27" fmla="*/ 7 h 11"/>
                <a:gd name="T28" fmla="*/ 12 w 20"/>
                <a:gd name="T29" fmla="*/ 9 h 11"/>
                <a:gd name="T30" fmla="*/ 15 w 20"/>
                <a:gd name="T31" fmla="*/ 11 h 11"/>
                <a:gd name="T32" fmla="*/ 17 w 20"/>
                <a:gd name="T33" fmla="*/ 11 h 11"/>
                <a:gd name="T34" fmla="*/ 18 w 20"/>
                <a:gd name="T35" fmla="*/ 8 h 11"/>
                <a:gd name="T36" fmla="*/ 20 w 20"/>
                <a:gd name="T37" fmla="*/ 8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11"/>
                <a:gd name="T59" fmla="*/ 20 w 20"/>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11">
                  <a:moveTo>
                    <a:pt x="20" y="8"/>
                  </a:moveTo>
                  <a:lnTo>
                    <a:pt x="20" y="7"/>
                  </a:lnTo>
                  <a:lnTo>
                    <a:pt x="18" y="6"/>
                  </a:lnTo>
                  <a:lnTo>
                    <a:pt x="16" y="3"/>
                  </a:lnTo>
                  <a:lnTo>
                    <a:pt x="15" y="1"/>
                  </a:lnTo>
                  <a:lnTo>
                    <a:pt x="11" y="0"/>
                  </a:lnTo>
                  <a:lnTo>
                    <a:pt x="6" y="0"/>
                  </a:lnTo>
                  <a:lnTo>
                    <a:pt x="2" y="0"/>
                  </a:lnTo>
                  <a:lnTo>
                    <a:pt x="0" y="2"/>
                  </a:lnTo>
                  <a:lnTo>
                    <a:pt x="3" y="3"/>
                  </a:lnTo>
                  <a:lnTo>
                    <a:pt x="5" y="5"/>
                  </a:lnTo>
                  <a:lnTo>
                    <a:pt x="8" y="5"/>
                  </a:lnTo>
                  <a:lnTo>
                    <a:pt x="9" y="6"/>
                  </a:lnTo>
                  <a:lnTo>
                    <a:pt x="11" y="7"/>
                  </a:lnTo>
                  <a:lnTo>
                    <a:pt x="12" y="9"/>
                  </a:lnTo>
                  <a:lnTo>
                    <a:pt x="15" y="11"/>
                  </a:lnTo>
                  <a:lnTo>
                    <a:pt x="17" y="11"/>
                  </a:lnTo>
                  <a:lnTo>
                    <a:pt x="18" y="8"/>
                  </a:lnTo>
                  <a:lnTo>
                    <a:pt x="20" y="8"/>
                  </a:lnTo>
                  <a:close/>
                </a:path>
              </a:pathLst>
            </a:custGeom>
            <a:gradFill rotWithShape="0">
              <a:gsLst>
                <a:gs pos="0">
                  <a:srgbClr val="CCFF66"/>
                </a:gs>
                <a:gs pos="100000">
                  <a:schemeClr val="bg1"/>
                </a:gs>
              </a:gsLst>
              <a:lin ang="5400000" scaled="1"/>
            </a:gradFill>
            <a:ln w="9525">
              <a:solidFill>
                <a:srgbClr val="000000"/>
              </a:solidFill>
              <a:round/>
              <a:headEnd/>
              <a:tailEnd/>
            </a:ln>
          </p:spPr>
          <p:txBody>
            <a:bodyPr/>
            <a:lstStyle/>
            <a:p>
              <a:endParaRPr lang="es-MX"/>
            </a:p>
          </p:txBody>
        </p:sp>
        <p:sp>
          <p:nvSpPr>
            <p:cNvPr id="11338" name="Freeform 66"/>
            <p:cNvSpPr>
              <a:spLocks noChangeAspect="1"/>
            </p:cNvSpPr>
            <p:nvPr/>
          </p:nvSpPr>
          <p:spPr bwMode="auto">
            <a:xfrm>
              <a:off x="3980" y="3415"/>
              <a:ext cx="17" cy="19"/>
            </a:xfrm>
            <a:custGeom>
              <a:avLst/>
              <a:gdLst>
                <a:gd name="T0" fmla="*/ 32 w 32"/>
                <a:gd name="T1" fmla="*/ 3 h 38"/>
                <a:gd name="T2" fmla="*/ 26 w 32"/>
                <a:gd name="T3" fmla="*/ 0 h 38"/>
                <a:gd name="T4" fmla="*/ 20 w 32"/>
                <a:gd name="T5" fmla="*/ 0 h 38"/>
                <a:gd name="T6" fmla="*/ 19 w 32"/>
                <a:gd name="T7" fmla="*/ 1 h 38"/>
                <a:gd name="T8" fmla="*/ 14 w 32"/>
                <a:gd name="T9" fmla="*/ 1 h 38"/>
                <a:gd name="T10" fmla="*/ 8 w 32"/>
                <a:gd name="T11" fmla="*/ 5 h 38"/>
                <a:gd name="T12" fmla="*/ 2 w 32"/>
                <a:gd name="T13" fmla="*/ 9 h 38"/>
                <a:gd name="T14" fmla="*/ 0 w 32"/>
                <a:gd name="T15" fmla="*/ 14 h 38"/>
                <a:gd name="T16" fmla="*/ 1 w 32"/>
                <a:gd name="T17" fmla="*/ 21 h 38"/>
                <a:gd name="T18" fmla="*/ 5 w 32"/>
                <a:gd name="T19" fmla="*/ 29 h 38"/>
                <a:gd name="T20" fmla="*/ 8 w 32"/>
                <a:gd name="T21" fmla="*/ 33 h 38"/>
                <a:gd name="T22" fmla="*/ 15 w 32"/>
                <a:gd name="T23" fmla="*/ 38 h 38"/>
                <a:gd name="T24" fmla="*/ 18 w 32"/>
                <a:gd name="T25" fmla="*/ 37 h 38"/>
                <a:gd name="T26" fmla="*/ 20 w 32"/>
                <a:gd name="T27" fmla="*/ 29 h 38"/>
                <a:gd name="T28" fmla="*/ 23 w 32"/>
                <a:gd name="T29" fmla="*/ 21 h 38"/>
                <a:gd name="T30" fmla="*/ 27 w 32"/>
                <a:gd name="T31" fmla="*/ 13 h 38"/>
                <a:gd name="T32" fmla="*/ 31 w 32"/>
                <a:gd name="T33" fmla="*/ 7 h 38"/>
                <a:gd name="T34" fmla="*/ 32 w 32"/>
                <a:gd name="T35" fmla="*/ 3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8"/>
                <a:gd name="T56" fmla="*/ 32 w 32"/>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8">
                  <a:moveTo>
                    <a:pt x="32" y="3"/>
                  </a:moveTo>
                  <a:lnTo>
                    <a:pt x="26" y="0"/>
                  </a:lnTo>
                  <a:lnTo>
                    <a:pt x="20" y="0"/>
                  </a:lnTo>
                  <a:lnTo>
                    <a:pt x="19" y="1"/>
                  </a:lnTo>
                  <a:lnTo>
                    <a:pt x="14" y="1"/>
                  </a:lnTo>
                  <a:lnTo>
                    <a:pt x="8" y="5"/>
                  </a:lnTo>
                  <a:lnTo>
                    <a:pt x="2" y="9"/>
                  </a:lnTo>
                  <a:lnTo>
                    <a:pt x="0" y="14"/>
                  </a:lnTo>
                  <a:lnTo>
                    <a:pt x="1" y="21"/>
                  </a:lnTo>
                  <a:lnTo>
                    <a:pt x="5" y="29"/>
                  </a:lnTo>
                  <a:lnTo>
                    <a:pt x="8" y="33"/>
                  </a:lnTo>
                  <a:lnTo>
                    <a:pt x="15" y="38"/>
                  </a:lnTo>
                  <a:lnTo>
                    <a:pt x="18" y="37"/>
                  </a:lnTo>
                  <a:lnTo>
                    <a:pt x="20" y="29"/>
                  </a:lnTo>
                  <a:lnTo>
                    <a:pt x="23" y="21"/>
                  </a:lnTo>
                  <a:lnTo>
                    <a:pt x="27" y="13"/>
                  </a:lnTo>
                  <a:lnTo>
                    <a:pt x="31" y="7"/>
                  </a:lnTo>
                  <a:lnTo>
                    <a:pt x="32" y="3"/>
                  </a:lnTo>
                  <a:close/>
                </a:path>
              </a:pathLst>
            </a:custGeom>
            <a:gradFill rotWithShape="0">
              <a:gsLst>
                <a:gs pos="0">
                  <a:srgbClr val="CCFF66"/>
                </a:gs>
                <a:gs pos="100000">
                  <a:schemeClr val="bg1"/>
                </a:gs>
              </a:gsLst>
              <a:lin ang="5400000" scaled="1"/>
            </a:gradFill>
            <a:ln w="9525">
              <a:solidFill>
                <a:srgbClr val="000000"/>
              </a:solidFill>
              <a:round/>
              <a:headEnd/>
              <a:tailEnd/>
            </a:ln>
          </p:spPr>
          <p:txBody>
            <a:bodyPr/>
            <a:lstStyle/>
            <a:p>
              <a:endParaRPr lang="es-MX"/>
            </a:p>
          </p:txBody>
        </p:sp>
        <p:sp>
          <p:nvSpPr>
            <p:cNvPr id="11339" name="Freeform 67"/>
            <p:cNvSpPr>
              <a:spLocks noChangeAspect="1"/>
            </p:cNvSpPr>
            <p:nvPr/>
          </p:nvSpPr>
          <p:spPr bwMode="auto">
            <a:xfrm>
              <a:off x="4686" y="1776"/>
              <a:ext cx="607" cy="188"/>
            </a:xfrm>
            <a:custGeom>
              <a:avLst/>
              <a:gdLst>
                <a:gd name="T0" fmla="*/ 524 w 1111"/>
                <a:gd name="T1" fmla="*/ 316 h 390"/>
                <a:gd name="T2" fmla="*/ 490 w 1111"/>
                <a:gd name="T3" fmla="*/ 289 h 390"/>
                <a:gd name="T4" fmla="*/ 458 w 1111"/>
                <a:gd name="T5" fmla="*/ 283 h 390"/>
                <a:gd name="T6" fmla="*/ 403 w 1111"/>
                <a:gd name="T7" fmla="*/ 255 h 390"/>
                <a:gd name="T8" fmla="*/ 331 w 1111"/>
                <a:gd name="T9" fmla="*/ 217 h 390"/>
                <a:gd name="T10" fmla="*/ 286 w 1111"/>
                <a:gd name="T11" fmla="*/ 256 h 390"/>
                <a:gd name="T12" fmla="*/ 250 w 1111"/>
                <a:gd name="T13" fmla="*/ 287 h 390"/>
                <a:gd name="T14" fmla="*/ 204 w 1111"/>
                <a:gd name="T15" fmla="*/ 318 h 390"/>
                <a:gd name="T16" fmla="*/ 154 w 1111"/>
                <a:gd name="T17" fmla="*/ 379 h 390"/>
                <a:gd name="T18" fmla="*/ 96 w 1111"/>
                <a:gd name="T19" fmla="*/ 383 h 390"/>
                <a:gd name="T20" fmla="*/ 97 w 1111"/>
                <a:gd name="T21" fmla="*/ 331 h 390"/>
                <a:gd name="T22" fmla="*/ 85 w 1111"/>
                <a:gd name="T23" fmla="*/ 289 h 390"/>
                <a:gd name="T24" fmla="*/ 43 w 1111"/>
                <a:gd name="T25" fmla="*/ 257 h 390"/>
                <a:gd name="T26" fmla="*/ 12 w 1111"/>
                <a:gd name="T27" fmla="*/ 233 h 390"/>
                <a:gd name="T28" fmla="*/ 84 w 1111"/>
                <a:gd name="T29" fmla="*/ 190 h 390"/>
                <a:gd name="T30" fmla="*/ 131 w 1111"/>
                <a:gd name="T31" fmla="*/ 127 h 390"/>
                <a:gd name="T32" fmla="*/ 118 w 1111"/>
                <a:gd name="T33" fmla="*/ 67 h 390"/>
                <a:gd name="T34" fmla="*/ 113 w 1111"/>
                <a:gd name="T35" fmla="*/ 13 h 390"/>
                <a:gd name="T36" fmla="*/ 196 w 1111"/>
                <a:gd name="T37" fmla="*/ 16 h 390"/>
                <a:gd name="T38" fmla="*/ 290 w 1111"/>
                <a:gd name="T39" fmla="*/ 13 h 390"/>
                <a:gd name="T40" fmla="*/ 353 w 1111"/>
                <a:gd name="T41" fmla="*/ 62 h 390"/>
                <a:gd name="T42" fmla="*/ 397 w 1111"/>
                <a:gd name="T43" fmla="*/ 96 h 390"/>
                <a:gd name="T44" fmla="*/ 449 w 1111"/>
                <a:gd name="T45" fmla="*/ 61 h 390"/>
                <a:gd name="T46" fmla="*/ 517 w 1111"/>
                <a:gd name="T47" fmla="*/ 76 h 390"/>
                <a:gd name="T48" fmla="*/ 576 w 1111"/>
                <a:gd name="T49" fmla="*/ 77 h 390"/>
                <a:gd name="T50" fmla="*/ 655 w 1111"/>
                <a:gd name="T51" fmla="*/ 28 h 390"/>
                <a:gd name="T52" fmla="*/ 718 w 1111"/>
                <a:gd name="T53" fmla="*/ 5 h 390"/>
                <a:gd name="T54" fmla="*/ 721 w 1111"/>
                <a:gd name="T55" fmla="*/ 38 h 390"/>
                <a:gd name="T56" fmla="*/ 714 w 1111"/>
                <a:gd name="T57" fmla="*/ 82 h 390"/>
                <a:gd name="T58" fmla="*/ 689 w 1111"/>
                <a:gd name="T59" fmla="*/ 120 h 390"/>
                <a:gd name="T60" fmla="*/ 719 w 1111"/>
                <a:gd name="T61" fmla="*/ 131 h 390"/>
                <a:gd name="T62" fmla="*/ 744 w 1111"/>
                <a:gd name="T63" fmla="*/ 168 h 390"/>
                <a:gd name="T64" fmla="*/ 793 w 1111"/>
                <a:gd name="T65" fmla="*/ 142 h 390"/>
                <a:gd name="T66" fmla="*/ 836 w 1111"/>
                <a:gd name="T67" fmla="*/ 102 h 390"/>
                <a:gd name="T68" fmla="*/ 878 w 1111"/>
                <a:gd name="T69" fmla="*/ 80 h 390"/>
                <a:gd name="T70" fmla="*/ 928 w 1111"/>
                <a:gd name="T71" fmla="*/ 73 h 390"/>
                <a:gd name="T72" fmla="*/ 981 w 1111"/>
                <a:gd name="T73" fmla="*/ 56 h 390"/>
                <a:gd name="T74" fmla="*/ 1032 w 1111"/>
                <a:gd name="T75" fmla="*/ 8 h 390"/>
                <a:gd name="T76" fmla="*/ 1080 w 1111"/>
                <a:gd name="T77" fmla="*/ 22 h 390"/>
                <a:gd name="T78" fmla="*/ 1105 w 1111"/>
                <a:gd name="T79" fmla="*/ 80 h 390"/>
                <a:gd name="T80" fmla="*/ 1099 w 1111"/>
                <a:gd name="T81" fmla="*/ 145 h 390"/>
                <a:gd name="T82" fmla="*/ 1080 w 1111"/>
                <a:gd name="T83" fmla="*/ 190 h 390"/>
                <a:gd name="T84" fmla="*/ 1075 w 1111"/>
                <a:gd name="T85" fmla="*/ 219 h 390"/>
                <a:gd name="T86" fmla="*/ 1063 w 1111"/>
                <a:gd name="T87" fmla="*/ 258 h 390"/>
                <a:gd name="T88" fmla="*/ 984 w 1111"/>
                <a:gd name="T89" fmla="*/ 267 h 390"/>
                <a:gd name="T90" fmla="*/ 912 w 1111"/>
                <a:gd name="T91" fmla="*/ 270 h 390"/>
                <a:gd name="T92" fmla="*/ 866 w 1111"/>
                <a:gd name="T93" fmla="*/ 333 h 390"/>
                <a:gd name="T94" fmla="*/ 781 w 1111"/>
                <a:gd name="T95" fmla="*/ 354 h 390"/>
                <a:gd name="T96" fmla="*/ 695 w 1111"/>
                <a:gd name="T97" fmla="*/ 333 h 390"/>
                <a:gd name="T98" fmla="*/ 631 w 1111"/>
                <a:gd name="T99" fmla="*/ 292 h 390"/>
                <a:gd name="T100" fmla="*/ 570 w 1111"/>
                <a:gd name="T101" fmla="*/ 329 h 3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1"/>
                <a:gd name="T154" fmla="*/ 0 h 390"/>
                <a:gd name="T155" fmla="*/ 1111 w 1111"/>
                <a:gd name="T156" fmla="*/ 390 h 3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1" h="390">
                  <a:moveTo>
                    <a:pt x="539" y="358"/>
                  </a:moveTo>
                  <a:lnTo>
                    <a:pt x="538" y="354"/>
                  </a:lnTo>
                  <a:lnTo>
                    <a:pt x="528" y="340"/>
                  </a:lnTo>
                  <a:lnTo>
                    <a:pt x="524" y="330"/>
                  </a:lnTo>
                  <a:lnTo>
                    <a:pt x="524" y="316"/>
                  </a:lnTo>
                  <a:lnTo>
                    <a:pt x="522" y="310"/>
                  </a:lnTo>
                  <a:lnTo>
                    <a:pt x="514" y="317"/>
                  </a:lnTo>
                  <a:lnTo>
                    <a:pt x="502" y="317"/>
                  </a:lnTo>
                  <a:lnTo>
                    <a:pt x="492" y="305"/>
                  </a:lnTo>
                  <a:lnTo>
                    <a:pt x="490" y="289"/>
                  </a:lnTo>
                  <a:lnTo>
                    <a:pt x="488" y="276"/>
                  </a:lnTo>
                  <a:lnTo>
                    <a:pt x="485" y="270"/>
                  </a:lnTo>
                  <a:lnTo>
                    <a:pt x="474" y="277"/>
                  </a:lnTo>
                  <a:lnTo>
                    <a:pt x="468" y="289"/>
                  </a:lnTo>
                  <a:lnTo>
                    <a:pt x="458" y="283"/>
                  </a:lnTo>
                  <a:lnTo>
                    <a:pt x="451" y="268"/>
                  </a:lnTo>
                  <a:lnTo>
                    <a:pt x="442" y="261"/>
                  </a:lnTo>
                  <a:lnTo>
                    <a:pt x="424" y="255"/>
                  </a:lnTo>
                  <a:lnTo>
                    <a:pt x="408" y="258"/>
                  </a:lnTo>
                  <a:lnTo>
                    <a:pt x="403" y="255"/>
                  </a:lnTo>
                  <a:lnTo>
                    <a:pt x="391" y="247"/>
                  </a:lnTo>
                  <a:lnTo>
                    <a:pt x="377" y="244"/>
                  </a:lnTo>
                  <a:lnTo>
                    <a:pt x="361" y="237"/>
                  </a:lnTo>
                  <a:lnTo>
                    <a:pt x="352" y="222"/>
                  </a:lnTo>
                  <a:lnTo>
                    <a:pt x="331" y="217"/>
                  </a:lnTo>
                  <a:lnTo>
                    <a:pt x="317" y="223"/>
                  </a:lnTo>
                  <a:lnTo>
                    <a:pt x="306" y="233"/>
                  </a:lnTo>
                  <a:lnTo>
                    <a:pt x="294" y="239"/>
                  </a:lnTo>
                  <a:lnTo>
                    <a:pt x="287" y="246"/>
                  </a:lnTo>
                  <a:lnTo>
                    <a:pt x="286" y="256"/>
                  </a:lnTo>
                  <a:lnTo>
                    <a:pt x="278" y="263"/>
                  </a:lnTo>
                  <a:lnTo>
                    <a:pt x="266" y="265"/>
                  </a:lnTo>
                  <a:lnTo>
                    <a:pt x="257" y="265"/>
                  </a:lnTo>
                  <a:lnTo>
                    <a:pt x="250" y="273"/>
                  </a:lnTo>
                  <a:lnTo>
                    <a:pt x="250" y="287"/>
                  </a:lnTo>
                  <a:lnTo>
                    <a:pt x="242" y="309"/>
                  </a:lnTo>
                  <a:lnTo>
                    <a:pt x="229" y="318"/>
                  </a:lnTo>
                  <a:lnTo>
                    <a:pt x="228" y="318"/>
                  </a:lnTo>
                  <a:lnTo>
                    <a:pt x="218" y="319"/>
                  </a:lnTo>
                  <a:lnTo>
                    <a:pt x="204" y="318"/>
                  </a:lnTo>
                  <a:lnTo>
                    <a:pt x="190" y="315"/>
                  </a:lnTo>
                  <a:lnTo>
                    <a:pt x="181" y="322"/>
                  </a:lnTo>
                  <a:lnTo>
                    <a:pt x="178" y="347"/>
                  </a:lnTo>
                  <a:lnTo>
                    <a:pt x="167" y="367"/>
                  </a:lnTo>
                  <a:lnTo>
                    <a:pt x="154" y="379"/>
                  </a:lnTo>
                  <a:lnTo>
                    <a:pt x="133" y="388"/>
                  </a:lnTo>
                  <a:lnTo>
                    <a:pt x="118" y="390"/>
                  </a:lnTo>
                  <a:lnTo>
                    <a:pt x="108" y="390"/>
                  </a:lnTo>
                  <a:lnTo>
                    <a:pt x="98" y="388"/>
                  </a:lnTo>
                  <a:lnTo>
                    <a:pt x="96" y="383"/>
                  </a:lnTo>
                  <a:lnTo>
                    <a:pt x="98" y="376"/>
                  </a:lnTo>
                  <a:lnTo>
                    <a:pt x="101" y="366"/>
                  </a:lnTo>
                  <a:lnTo>
                    <a:pt x="107" y="349"/>
                  </a:lnTo>
                  <a:lnTo>
                    <a:pt x="106" y="336"/>
                  </a:lnTo>
                  <a:lnTo>
                    <a:pt x="97" y="331"/>
                  </a:lnTo>
                  <a:lnTo>
                    <a:pt x="88" y="329"/>
                  </a:lnTo>
                  <a:lnTo>
                    <a:pt x="85" y="321"/>
                  </a:lnTo>
                  <a:lnTo>
                    <a:pt x="86" y="309"/>
                  </a:lnTo>
                  <a:lnTo>
                    <a:pt x="88" y="301"/>
                  </a:lnTo>
                  <a:lnTo>
                    <a:pt x="85" y="289"/>
                  </a:lnTo>
                  <a:lnTo>
                    <a:pt x="76" y="279"/>
                  </a:lnTo>
                  <a:lnTo>
                    <a:pt x="68" y="274"/>
                  </a:lnTo>
                  <a:lnTo>
                    <a:pt x="59" y="271"/>
                  </a:lnTo>
                  <a:lnTo>
                    <a:pt x="50" y="263"/>
                  </a:lnTo>
                  <a:lnTo>
                    <a:pt x="43" y="257"/>
                  </a:lnTo>
                  <a:lnTo>
                    <a:pt x="32" y="253"/>
                  </a:lnTo>
                  <a:lnTo>
                    <a:pt x="19" y="256"/>
                  </a:lnTo>
                  <a:lnTo>
                    <a:pt x="10" y="255"/>
                  </a:lnTo>
                  <a:lnTo>
                    <a:pt x="0" y="251"/>
                  </a:lnTo>
                  <a:lnTo>
                    <a:pt x="12" y="233"/>
                  </a:lnTo>
                  <a:lnTo>
                    <a:pt x="28" y="219"/>
                  </a:lnTo>
                  <a:lnTo>
                    <a:pt x="44" y="205"/>
                  </a:lnTo>
                  <a:lnTo>
                    <a:pt x="58" y="198"/>
                  </a:lnTo>
                  <a:lnTo>
                    <a:pt x="72" y="199"/>
                  </a:lnTo>
                  <a:lnTo>
                    <a:pt x="84" y="190"/>
                  </a:lnTo>
                  <a:lnTo>
                    <a:pt x="94" y="174"/>
                  </a:lnTo>
                  <a:lnTo>
                    <a:pt x="101" y="163"/>
                  </a:lnTo>
                  <a:lnTo>
                    <a:pt x="114" y="157"/>
                  </a:lnTo>
                  <a:lnTo>
                    <a:pt x="124" y="149"/>
                  </a:lnTo>
                  <a:lnTo>
                    <a:pt x="131" y="127"/>
                  </a:lnTo>
                  <a:lnTo>
                    <a:pt x="131" y="109"/>
                  </a:lnTo>
                  <a:lnTo>
                    <a:pt x="127" y="92"/>
                  </a:lnTo>
                  <a:lnTo>
                    <a:pt x="120" y="86"/>
                  </a:lnTo>
                  <a:lnTo>
                    <a:pt x="115" y="80"/>
                  </a:lnTo>
                  <a:lnTo>
                    <a:pt x="118" y="67"/>
                  </a:lnTo>
                  <a:lnTo>
                    <a:pt x="116" y="58"/>
                  </a:lnTo>
                  <a:lnTo>
                    <a:pt x="108" y="43"/>
                  </a:lnTo>
                  <a:lnTo>
                    <a:pt x="102" y="34"/>
                  </a:lnTo>
                  <a:lnTo>
                    <a:pt x="103" y="19"/>
                  </a:lnTo>
                  <a:lnTo>
                    <a:pt x="113" y="13"/>
                  </a:lnTo>
                  <a:lnTo>
                    <a:pt x="126" y="18"/>
                  </a:lnTo>
                  <a:lnTo>
                    <a:pt x="138" y="16"/>
                  </a:lnTo>
                  <a:lnTo>
                    <a:pt x="148" y="18"/>
                  </a:lnTo>
                  <a:lnTo>
                    <a:pt x="170" y="16"/>
                  </a:lnTo>
                  <a:lnTo>
                    <a:pt x="196" y="16"/>
                  </a:lnTo>
                  <a:lnTo>
                    <a:pt x="221" y="18"/>
                  </a:lnTo>
                  <a:lnTo>
                    <a:pt x="238" y="14"/>
                  </a:lnTo>
                  <a:lnTo>
                    <a:pt x="252" y="11"/>
                  </a:lnTo>
                  <a:lnTo>
                    <a:pt x="270" y="7"/>
                  </a:lnTo>
                  <a:lnTo>
                    <a:pt x="290" y="13"/>
                  </a:lnTo>
                  <a:lnTo>
                    <a:pt x="306" y="22"/>
                  </a:lnTo>
                  <a:lnTo>
                    <a:pt x="318" y="30"/>
                  </a:lnTo>
                  <a:lnTo>
                    <a:pt x="332" y="41"/>
                  </a:lnTo>
                  <a:lnTo>
                    <a:pt x="342" y="47"/>
                  </a:lnTo>
                  <a:lnTo>
                    <a:pt x="353" y="62"/>
                  </a:lnTo>
                  <a:lnTo>
                    <a:pt x="355" y="66"/>
                  </a:lnTo>
                  <a:lnTo>
                    <a:pt x="365" y="78"/>
                  </a:lnTo>
                  <a:lnTo>
                    <a:pt x="374" y="77"/>
                  </a:lnTo>
                  <a:lnTo>
                    <a:pt x="383" y="90"/>
                  </a:lnTo>
                  <a:lnTo>
                    <a:pt x="397" y="96"/>
                  </a:lnTo>
                  <a:lnTo>
                    <a:pt x="409" y="92"/>
                  </a:lnTo>
                  <a:lnTo>
                    <a:pt x="420" y="77"/>
                  </a:lnTo>
                  <a:lnTo>
                    <a:pt x="431" y="67"/>
                  </a:lnTo>
                  <a:lnTo>
                    <a:pt x="439" y="66"/>
                  </a:lnTo>
                  <a:lnTo>
                    <a:pt x="449" y="61"/>
                  </a:lnTo>
                  <a:lnTo>
                    <a:pt x="457" y="67"/>
                  </a:lnTo>
                  <a:lnTo>
                    <a:pt x="474" y="77"/>
                  </a:lnTo>
                  <a:lnTo>
                    <a:pt x="491" y="80"/>
                  </a:lnTo>
                  <a:lnTo>
                    <a:pt x="503" y="76"/>
                  </a:lnTo>
                  <a:lnTo>
                    <a:pt x="517" y="76"/>
                  </a:lnTo>
                  <a:lnTo>
                    <a:pt x="523" y="88"/>
                  </a:lnTo>
                  <a:lnTo>
                    <a:pt x="533" y="94"/>
                  </a:lnTo>
                  <a:lnTo>
                    <a:pt x="546" y="88"/>
                  </a:lnTo>
                  <a:lnTo>
                    <a:pt x="560" y="83"/>
                  </a:lnTo>
                  <a:lnTo>
                    <a:pt x="576" y="77"/>
                  </a:lnTo>
                  <a:lnTo>
                    <a:pt x="586" y="70"/>
                  </a:lnTo>
                  <a:lnTo>
                    <a:pt x="594" y="61"/>
                  </a:lnTo>
                  <a:lnTo>
                    <a:pt x="613" y="55"/>
                  </a:lnTo>
                  <a:lnTo>
                    <a:pt x="635" y="42"/>
                  </a:lnTo>
                  <a:lnTo>
                    <a:pt x="655" y="28"/>
                  </a:lnTo>
                  <a:lnTo>
                    <a:pt x="670" y="16"/>
                  </a:lnTo>
                  <a:lnTo>
                    <a:pt x="682" y="7"/>
                  </a:lnTo>
                  <a:lnTo>
                    <a:pt x="686" y="5"/>
                  </a:lnTo>
                  <a:lnTo>
                    <a:pt x="697" y="0"/>
                  </a:lnTo>
                  <a:lnTo>
                    <a:pt x="718" y="5"/>
                  </a:lnTo>
                  <a:lnTo>
                    <a:pt x="734" y="13"/>
                  </a:lnTo>
                  <a:lnTo>
                    <a:pt x="746" y="20"/>
                  </a:lnTo>
                  <a:lnTo>
                    <a:pt x="744" y="29"/>
                  </a:lnTo>
                  <a:lnTo>
                    <a:pt x="734" y="37"/>
                  </a:lnTo>
                  <a:lnTo>
                    <a:pt x="721" y="38"/>
                  </a:lnTo>
                  <a:lnTo>
                    <a:pt x="709" y="42"/>
                  </a:lnTo>
                  <a:lnTo>
                    <a:pt x="709" y="52"/>
                  </a:lnTo>
                  <a:lnTo>
                    <a:pt x="713" y="61"/>
                  </a:lnTo>
                  <a:lnTo>
                    <a:pt x="714" y="72"/>
                  </a:lnTo>
                  <a:lnTo>
                    <a:pt x="714" y="82"/>
                  </a:lnTo>
                  <a:lnTo>
                    <a:pt x="708" y="91"/>
                  </a:lnTo>
                  <a:lnTo>
                    <a:pt x="698" y="98"/>
                  </a:lnTo>
                  <a:lnTo>
                    <a:pt x="691" y="107"/>
                  </a:lnTo>
                  <a:lnTo>
                    <a:pt x="686" y="116"/>
                  </a:lnTo>
                  <a:lnTo>
                    <a:pt x="689" y="120"/>
                  </a:lnTo>
                  <a:lnTo>
                    <a:pt x="700" y="118"/>
                  </a:lnTo>
                  <a:lnTo>
                    <a:pt x="708" y="118"/>
                  </a:lnTo>
                  <a:lnTo>
                    <a:pt x="712" y="118"/>
                  </a:lnTo>
                  <a:lnTo>
                    <a:pt x="719" y="122"/>
                  </a:lnTo>
                  <a:lnTo>
                    <a:pt x="719" y="131"/>
                  </a:lnTo>
                  <a:lnTo>
                    <a:pt x="719" y="139"/>
                  </a:lnTo>
                  <a:lnTo>
                    <a:pt x="719" y="150"/>
                  </a:lnTo>
                  <a:lnTo>
                    <a:pt x="721" y="157"/>
                  </a:lnTo>
                  <a:lnTo>
                    <a:pt x="732" y="163"/>
                  </a:lnTo>
                  <a:lnTo>
                    <a:pt x="744" y="168"/>
                  </a:lnTo>
                  <a:lnTo>
                    <a:pt x="757" y="164"/>
                  </a:lnTo>
                  <a:lnTo>
                    <a:pt x="769" y="152"/>
                  </a:lnTo>
                  <a:lnTo>
                    <a:pt x="776" y="146"/>
                  </a:lnTo>
                  <a:lnTo>
                    <a:pt x="782" y="145"/>
                  </a:lnTo>
                  <a:lnTo>
                    <a:pt x="793" y="142"/>
                  </a:lnTo>
                  <a:lnTo>
                    <a:pt x="804" y="128"/>
                  </a:lnTo>
                  <a:lnTo>
                    <a:pt x="814" y="112"/>
                  </a:lnTo>
                  <a:lnTo>
                    <a:pt x="818" y="106"/>
                  </a:lnTo>
                  <a:lnTo>
                    <a:pt x="830" y="104"/>
                  </a:lnTo>
                  <a:lnTo>
                    <a:pt x="836" y="102"/>
                  </a:lnTo>
                  <a:lnTo>
                    <a:pt x="840" y="92"/>
                  </a:lnTo>
                  <a:lnTo>
                    <a:pt x="852" y="88"/>
                  </a:lnTo>
                  <a:lnTo>
                    <a:pt x="862" y="92"/>
                  </a:lnTo>
                  <a:lnTo>
                    <a:pt x="871" y="89"/>
                  </a:lnTo>
                  <a:lnTo>
                    <a:pt x="878" y="80"/>
                  </a:lnTo>
                  <a:lnTo>
                    <a:pt x="893" y="79"/>
                  </a:lnTo>
                  <a:lnTo>
                    <a:pt x="902" y="84"/>
                  </a:lnTo>
                  <a:lnTo>
                    <a:pt x="916" y="88"/>
                  </a:lnTo>
                  <a:lnTo>
                    <a:pt x="924" y="84"/>
                  </a:lnTo>
                  <a:lnTo>
                    <a:pt x="928" y="73"/>
                  </a:lnTo>
                  <a:lnTo>
                    <a:pt x="934" y="71"/>
                  </a:lnTo>
                  <a:lnTo>
                    <a:pt x="946" y="68"/>
                  </a:lnTo>
                  <a:lnTo>
                    <a:pt x="960" y="68"/>
                  </a:lnTo>
                  <a:lnTo>
                    <a:pt x="974" y="62"/>
                  </a:lnTo>
                  <a:lnTo>
                    <a:pt x="981" y="56"/>
                  </a:lnTo>
                  <a:lnTo>
                    <a:pt x="995" y="37"/>
                  </a:lnTo>
                  <a:lnTo>
                    <a:pt x="1002" y="25"/>
                  </a:lnTo>
                  <a:lnTo>
                    <a:pt x="1014" y="22"/>
                  </a:lnTo>
                  <a:lnTo>
                    <a:pt x="1024" y="17"/>
                  </a:lnTo>
                  <a:lnTo>
                    <a:pt x="1032" y="8"/>
                  </a:lnTo>
                  <a:lnTo>
                    <a:pt x="1041" y="8"/>
                  </a:lnTo>
                  <a:lnTo>
                    <a:pt x="1050" y="12"/>
                  </a:lnTo>
                  <a:lnTo>
                    <a:pt x="1060" y="14"/>
                  </a:lnTo>
                  <a:lnTo>
                    <a:pt x="1073" y="17"/>
                  </a:lnTo>
                  <a:lnTo>
                    <a:pt x="1080" y="22"/>
                  </a:lnTo>
                  <a:lnTo>
                    <a:pt x="1107" y="37"/>
                  </a:lnTo>
                  <a:lnTo>
                    <a:pt x="1111" y="47"/>
                  </a:lnTo>
                  <a:lnTo>
                    <a:pt x="1110" y="56"/>
                  </a:lnTo>
                  <a:lnTo>
                    <a:pt x="1108" y="68"/>
                  </a:lnTo>
                  <a:lnTo>
                    <a:pt x="1105" y="80"/>
                  </a:lnTo>
                  <a:lnTo>
                    <a:pt x="1105" y="92"/>
                  </a:lnTo>
                  <a:lnTo>
                    <a:pt x="1107" y="106"/>
                  </a:lnTo>
                  <a:lnTo>
                    <a:pt x="1102" y="122"/>
                  </a:lnTo>
                  <a:lnTo>
                    <a:pt x="1102" y="130"/>
                  </a:lnTo>
                  <a:lnTo>
                    <a:pt x="1099" y="145"/>
                  </a:lnTo>
                  <a:lnTo>
                    <a:pt x="1095" y="161"/>
                  </a:lnTo>
                  <a:lnTo>
                    <a:pt x="1086" y="175"/>
                  </a:lnTo>
                  <a:lnTo>
                    <a:pt x="1083" y="180"/>
                  </a:lnTo>
                  <a:lnTo>
                    <a:pt x="1080" y="186"/>
                  </a:lnTo>
                  <a:lnTo>
                    <a:pt x="1080" y="190"/>
                  </a:lnTo>
                  <a:lnTo>
                    <a:pt x="1086" y="187"/>
                  </a:lnTo>
                  <a:lnTo>
                    <a:pt x="1091" y="187"/>
                  </a:lnTo>
                  <a:lnTo>
                    <a:pt x="1087" y="196"/>
                  </a:lnTo>
                  <a:lnTo>
                    <a:pt x="1080" y="208"/>
                  </a:lnTo>
                  <a:lnTo>
                    <a:pt x="1075" y="219"/>
                  </a:lnTo>
                  <a:lnTo>
                    <a:pt x="1072" y="227"/>
                  </a:lnTo>
                  <a:lnTo>
                    <a:pt x="1071" y="235"/>
                  </a:lnTo>
                  <a:lnTo>
                    <a:pt x="1067" y="245"/>
                  </a:lnTo>
                  <a:lnTo>
                    <a:pt x="1065" y="255"/>
                  </a:lnTo>
                  <a:lnTo>
                    <a:pt x="1063" y="258"/>
                  </a:lnTo>
                  <a:lnTo>
                    <a:pt x="1054" y="279"/>
                  </a:lnTo>
                  <a:lnTo>
                    <a:pt x="1037" y="271"/>
                  </a:lnTo>
                  <a:lnTo>
                    <a:pt x="1024" y="267"/>
                  </a:lnTo>
                  <a:lnTo>
                    <a:pt x="1006" y="262"/>
                  </a:lnTo>
                  <a:lnTo>
                    <a:pt x="984" y="267"/>
                  </a:lnTo>
                  <a:lnTo>
                    <a:pt x="966" y="271"/>
                  </a:lnTo>
                  <a:lnTo>
                    <a:pt x="960" y="273"/>
                  </a:lnTo>
                  <a:lnTo>
                    <a:pt x="944" y="270"/>
                  </a:lnTo>
                  <a:lnTo>
                    <a:pt x="929" y="265"/>
                  </a:lnTo>
                  <a:lnTo>
                    <a:pt x="912" y="270"/>
                  </a:lnTo>
                  <a:lnTo>
                    <a:pt x="900" y="281"/>
                  </a:lnTo>
                  <a:lnTo>
                    <a:pt x="896" y="298"/>
                  </a:lnTo>
                  <a:lnTo>
                    <a:pt x="890" y="310"/>
                  </a:lnTo>
                  <a:lnTo>
                    <a:pt x="878" y="322"/>
                  </a:lnTo>
                  <a:lnTo>
                    <a:pt x="866" y="333"/>
                  </a:lnTo>
                  <a:lnTo>
                    <a:pt x="844" y="348"/>
                  </a:lnTo>
                  <a:lnTo>
                    <a:pt x="828" y="354"/>
                  </a:lnTo>
                  <a:lnTo>
                    <a:pt x="811" y="358"/>
                  </a:lnTo>
                  <a:lnTo>
                    <a:pt x="797" y="357"/>
                  </a:lnTo>
                  <a:lnTo>
                    <a:pt x="781" y="354"/>
                  </a:lnTo>
                  <a:lnTo>
                    <a:pt x="761" y="358"/>
                  </a:lnTo>
                  <a:lnTo>
                    <a:pt x="742" y="359"/>
                  </a:lnTo>
                  <a:lnTo>
                    <a:pt x="720" y="353"/>
                  </a:lnTo>
                  <a:lnTo>
                    <a:pt x="703" y="341"/>
                  </a:lnTo>
                  <a:lnTo>
                    <a:pt x="695" y="333"/>
                  </a:lnTo>
                  <a:lnTo>
                    <a:pt x="685" y="324"/>
                  </a:lnTo>
                  <a:lnTo>
                    <a:pt x="671" y="315"/>
                  </a:lnTo>
                  <a:lnTo>
                    <a:pt x="658" y="309"/>
                  </a:lnTo>
                  <a:lnTo>
                    <a:pt x="643" y="304"/>
                  </a:lnTo>
                  <a:lnTo>
                    <a:pt x="631" y="292"/>
                  </a:lnTo>
                  <a:lnTo>
                    <a:pt x="619" y="285"/>
                  </a:lnTo>
                  <a:lnTo>
                    <a:pt x="607" y="289"/>
                  </a:lnTo>
                  <a:lnTo>
                    <a:pt x="596" y="300"/>
                  </a:lnTo>
                  <a:lnTo>
                    <a:pt x="586" y="316"/>
                  </a:lnTo>
                  <a:lnTo>
                    <a:pt x="570" y="329"/>
                  </a:lnTo>
                  <a:lnTo>
                    <a:pt x="554" y="337"/>
                  </a:lnTo>
                  <a:lnTo>
                    <a:pt x="539" y="358"/>
                  </a:lnTo>
                  <a:close/>
                </a:path>
              </a:pathLst>
            </a:custGeom>
            <a:solidFill>
              <a:srgbClr val="CCFFCC">
                <a:alpha val="50195"/>
              </a:srgbClr>
            </a:solidFill>
            <a:ln w="9525">
              <a:solidFill>
                <a:srgbClr val="000000"/>
              </a:solidFill>
              <a:round/>
              <a:headEnd/>
              <a:tailEnd/>
            </a:ln>
          </p:spPr>
          <p:txBody>
            <a:bodyPr/>
            <a:lstStyle/>
            <a:p>
              <a:endParaRPr lang="es-MX"/>
            </a:p>
          </p:txBody>
        </p:sp>
        <p:sp>
          <p:nvSpPr>
            <p:cNvPr id="11340" name="Freeform 68"/>
            <p:cNvSpPr>
              <a:spLocks noChangeAspect="1"/>
            </p:cNvSpPr>
            <p:nvPr/>
          </p:nvSpPr>
          <p:spPr bwMode="auto">
            <a:xfrm>
              <a:off x="4982" y="1967"/>
              <a:ext cx="164" cy="178"/>
            </a:xfrm>
            <a:custGeom>
              <a:avLst/>
              <a:gdLst>
                <a:gd name="T0" fmla="*/ 122 w 304"/>
                <a:gd name="T1" fmla="*/ 357 h 365"/>
                <a:gd name="T2" fmla="*/ 91 w 304"/>
                <a:gd name="T3" fmla="*/ 365 h 365"/>
                <a:gd name="T4" fmla="*/ 67 w 304"/>
                <a:gd name="T5" fmla="*/ 355 h 365"/>
                <a:gd name="T6" fmla="*/ 46 w 304"/>
                <a:gd name="T7" fmla="*/ 338 h 365"/>
                <a:gd name="T8" fmla="*/ 35 w 304"/>
                <a:gd name="T9" fmla="*/ 314 h 365"/>
                <a:gd name="T10" fmla="*/ 28 w 304"/>
                <a:gd name="T11" fmla="*/ 296 h 365"/>
                <a:gd name="T12" fmla="*/ 16 w 304"/>
                <a:gd name="T13" fmla="*/ 275 h 365"/>
                <a:gd name="T14" fmla="*/ 1 w 304"/>
                <a:gd name="T15" fmla="*/ 255 h 365"/>
                <a:gd name="T16" fmla="*/ 0 w 304"/>
                <a:gd name="T17" fmla="*/ 227 h 365"/>
                <a:gd name="T18" fmla="*/ 18 w 304"/>
                <a:gd name="T19" fmla="*/ 222 h 365"/>
                <a:gd name="T20" fmla="*/ 48 w 304"/>
                <a:gd name="T21" fmla="*/ 222 h 365"/>
                <a:gd name="T22" fmla="*/ 72 w 304"/>
                <a:gd name="T23" fmla="*/ 210 h 365"/>
                <a:gd name="T24" fmla="*/ 74 w 304"/>
                <a:gd name="T25" fmla="*/ 187 h 365"/>
                <a:gd name="T26" fmla="*/ 76 w 304"/>
                <a:gd name="T27" fmla="*/ 158 h 365"/>
                <a:gd name="T28" fmla="*/ 73 w 304"/>
                <a:gd name="T29" fmla="*/ 132 h 365"/>
                <a:gd name="T30" fmla="*/ 78 w 304"/>
                <a:gd name="T31" fmla="*/ 103 h 365"/>
                <a:gd name="T32" fmla="*/ 62 w 304"/>
                <a:gd name="T33" fmla="*/ 77 h 365"/>
                <a:gd name="T34" fmla="*/ 37 w 304"/>
                <a:gd name="T35" fmla="*/ 54 h 365"/>
                <a:gd name="T36" fmla="*/ 28 w 304"/>
                <a:gd name="T37" fmla="*/ 24 h 365"/>
                <a:gd name="T38" fmla="*/ 36 w 304"/>
                <a:gd name="T39" fmla="*/ 0 h 365"/>
                <a:gd name="T40" fmla="*/ 80 w 304"/>
                <a:gd name="T41" fmla="*/ 20 h 365"/>
                <a:gd name="T42" fmla="*/ 128 w 304"/>
                <a:gd name="T43" fmla="*/ 43 h 365"/>
                <a:gd name="T44" fmla="*/ 162 w 304"/>
                <a:gd name="T45" fmla="*/ 56 h 365"/>
                <a:gd name="T46" fmla="*/ 198 w 304"/>
                <a:gd name="T47" fmla="*/ 74 h 365"/>
                <a:gd name="T48" fmla="*/ 218 w 304"/>
                <a:gd name="T49" fmla="*/ 99 h 365"/>
                <a:gd name="T50" fmla="*/ 250 w 304"/>
                <a:gd name="T51" fmla="*/ 123 h 365"/>
                <a:gd name="T52" fmla="*/ 263 w 304"/>
                <a:gd name="T53" fmla="*/ 127 h 365"/>
                <a:gd name="T54" fmla="*/ 282 w 304"/>
                <a:gd name="T55" fmla="*/ 137 h 365"/>
                <a:gd name="T56" fmla="*/ 296 w 304"/>
                <a:gd name="T57" fmla="*/ 153 h 365"/>
                <a:gd name="T58" fmla="*/ 299 w 304"/>
                <a:gd name="T59" fmla="*/ 169 h 365"/>
                <a:gd name="T60" fmla="*/ 271 w 304"/>
                <a:gd name="T61" fmla="*/ 188 h 365"/>
                <a:gd name="T62" fmla="*/ 248 w 304"/>
                <a:gd name="T63" fmla="*/ 215 h 365"/>
                <a:gd name="T64" fmla="*/ 224 w 304"/>
                <a:gd name="T65" fmla="*/ 235 h 365"/>
                <a:gd name="T66" fmla="*/ 209 w 304"/>
                <a:gd name="T67" fmla="*/ 255 h 365"/>
                <a:gd name="T68" fmla="*/ 199 w 304"/>
                <a:gd name="T69" fmla="*/ 272 h 365"/>
                <a:gd name="T70" fmla="*/ 181 w 304"/>
                <a:gd name="T71" fmla="*/ 297 h 365"/>
                <a:gd name="T72" fmla="*/ 161 w 304"/>
                <a:gd name="T73" fmla="*/ 325 h 365"/>
                <a:gd name="T74" fmla="*/ 151 w 304"/>
                <a:gd name="T75" fmla="*/ 341 h 3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4"/>
                <a:gd name="T115" fmla="*/ 0 h 365"/>
                <a:gd name="T116" fmla="*/ 304 w 304"/>
                <a:gd name="T117" fmla="*/ 365 h 36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4" h="365">
                  <a:moveTo>
                    <a:pt x="142" y="354"/>
                  </a:moveTo>
                  <a:lnTo>
                    <a:pt x="122" y="357"/>
                  </a:lnTo>
                  <a:lnTo>
                    <a:pt x="108" y="361"/>
                  </a:lnTo>
                  <a:lnTo>
                    <a:pt x="91" y="365"/>
                  </a:lnTo>
                  <a:lnTo>
                    <a:pt x="79" y="363"/>
                  </a:lnTo>
                  <a:lnTo>
                    <a:pt x="67" y="355"/>
                  </a:lnTo>
                  <a:lnTo>
                    <a:pt x="58" y="347"/>
                  </a:lnTo>
                  <a:lnTo>
                    <a:pt x="46" y="338"/>
                  </a:lnTo>
                  <a:lnTo>
                    <a:pt x="37" y="326"/>
                  </a:lnTo>
                  <a:lnTo>
                    <a:pt x="35" y="314"/>
                  </a:lnTo>
                  <a:lnTo>
                    <a:pt x="35" y="305"/>
                  </a:lnTo>
                  <a:lnTo>
                    <a:pt x="28" y="296"/>
                  </a:lnTo>
                  <a:lnTo>
                    <a:pt x="23" y="283"/>
                  </a:lnTo>
                  <a:lnTo>
                    <a:pt x="16" y="275"/>
                  </a:lnTo>
                  <a:lnTo>
                    <a:pt x="10" y="267"/>
                  </a:lnTo>
                  <a:lnTo>
                    <a:pt x="1" y="255"/>
                  </a:lnTo>
                  <a:lnTo>
                    <a:pt x="0" y="239"/>
                  </a:lnTo>
                  <a:lnTo>
                    <a:pt x="0" y="227"/>
                  </a:lnTo>
                  <a:lnTo>
                    <a:pt x="4" y="222"/>
                  </a:lnTo>
                  <a:lnTo>
                    <a:pt x="18" y="222"/>
                  </a:lnTo>
                  <a:lnTo>
                    <a:pt x="32" y="224"/>
                  </a:lnTo>
                  <a:lnTo>
                    <a:pt x="48" y="222"/>
                  </a:lnTo>
                  <a:lnTo>
                    <a:pt x="62" y="218"/>
                  </a:lnTo>
                  <a:lnTo>
                    <a:pt x="72" y="210"/>
                  </a:lnTo>
                  <a:lnTo>
                    <a:pt x="74" y="200"/>
                  </a:lnTo>
                  <a:lnTo>
                    <a:pt x="74" y="187"/>
                  </a:lnTo>
                  <a:lnTo>
                    <a:pt x="77" y="171"/>
                  </a:lnTo>
                  <a:lnTo>
                    <a:pt x="76" y="158"/>
                  </a:lnTo>
                  <a:lnTo>
                    <a:pt x="72" y="145"/>
                  </a:lnTo>
                  <a:lnTo>
                    <a:pt x="73" y="132"/>
                  </a:lnTo>
                  <a:lnTo>
                    <a:pt x="76" y="121"/>
                  </a:lnTo>
                  <a:lnTo>
                    <a:pt x="78" y="103"/>
                  </a:lnTo>
                  <a:lnTo>
                    <a:pt x="73" y="89"/>
                  </a:lnTo>
                  <a:lnTo>
                    <a:pt x="62" y="77"/>
                  </a:lnTo>
                  <a:lnTo>
                    <a:pt x="49" y="65"/>
                  </a:lnTo>
                  <a:lnTo>
                    <a:pt x="37" y="54"/>
                  </a:lnTo>
                  <a:lnTo>
                    <a:pt x="30" y="41"/>
                  </a:lnTo>
                  <a:lnTo>
                    <a:pt x="28" y="24"/>
                  </a:lnTo>
                  <a:lnTo>
                    <a:pt x="29" y="13"/>
                  </a:lnTo>
                  <a:lnTo>
                    <a:pt x="36" y="0"/>
                  </a:lnTo>
                  <a:lnTo>
                    <a:pt x="59" y="8"/>
                  </a:lnTo>
                  <a:lnTo>
                    <a:pt x="80" y="20"/>
                  </a:lnTo>
                  <a:lnTo>
                    <a:pt x="108" y="36"/>
                  </a:lnTo>
                  <a:lnTo>
                    <a:pt x="128" y="43"/>
                  </a:lnTo>
                  <a:lnTo>
                    <a:pt x="132" y="44"/>
                  </a:lnTo>
                  <a:lnTo>
                    <a:pt x="162" y="56"/>
                  </a:lnTo>
                  <a:lnTo>
                    <a:pt x="182" y="66"/>
                  </a:lnTo>
                  <a:lnTo>
                    <a:pt x="198" y="74"/>
                  </a:lnTo>
                  <a:lnTo>
                    <a:pt x="209" y="81"/>
                  </a:lnTo>
                  <a:lnTo>
                    <a:pt x="218" y="99"/>
                  </a:lnTo>
                  <a:lnTo>
                    <a:pt x="234" y="119"/>
                  </a:lnTo>
                  <a:lnTo>
                    <a:pt x="250" y="123"/>
                  </a:lnTo>
                  <a:lnTo>
                    <a:pt x="260" y="127"/>
                  </a:lnTo>
                  <a:lnTo>
                    <a:pt x="263" y="127"/>
                  </a:lnTo>
                  <a:lnTo>
                    <a:pt x="272" y="129"/>
                  </a:lnTo>
                  <a:lnTo>
                    <a:pt x="282" y="137"/>
                  </a:lnTo>
                  <a:lnTo>
                    <a:pt x="286" y="149"/>
                  </a:lnTo>
                  <a:lnTo>
                    <a:pt x="296" y="153"/>
                  </a:lnTo>
                  <a:lnTo>
                    <a:pt x="304" y="162"/>
                  </a:lnTo>
                  <a:lnTo>
                    <a:pt x="299" y="169"/>
                  </a:lnTo>
                  <a:lnTo>
                    <a:pt x="287" y="177"/>
                  </a:lnTo>
                  <a:lnTo>
                    <a:pt x="271" y="188"/>
                  </a:lnTo>
                  <a:lnTo>
                    <a:pt x="260" y="200"/>
                  </a:lnTo>
                  <a:lnTo>
                    <a:pt x="248" y="215"/>
                  </a:lnTo>
                  <a:lnTo>
                    <a:pt x="233" y="227"/>
                  </a:lnTo>
                  <a:lnTo>
                    <a:pt x="224" y="235"/>
                  </a:lnTo>
                  <a:lnTo>
                    <a:pt x="216" y="245"/>
                  </a:lnTo>
                  <a:lnTo>
                    <a:pt x="209" y="255"/>
                  </a:lnTo>
                  <a:lnTo>
                    <a:pt x="203" y="267"/>
                  </a:lnTo>
                  <a:lnTo>
                    <a:pt x="199" y="272"/>
                  </a:lnTo>
                  <a:lnTo>
                    <a:pt x="192" y="282"/>
                  </a:lnTo>
                  <a:lnTo>
                    <a:pt x="181" y="297"/>
                  </a:lnTo>
                  <a:lnTo>
                    <a:pt x="172" y="311"/>
                  </a:lnTo>
                  <a:lnTo>
                    <a:pt x="161" y="325"/>
                  </a:lnTo>
                  <a:lnTo>
                    <a:pt x="155" y="335"/>
                  </a:lnTo>
                  <a:lnTo>
                    <a:pt x="151" y="341"/>
                  </a:lnTo>
                  <a:lnTo>
                    <a:pt x="142" y="354"/>
                  </a:lnTo>
                  <a:close/>
                </a:path>
              </a:pathLst>
            </a:custGeom>
            <a:solidFill>
              <a:srgbClr val="CCFFCC">
                <a:alpha val="50195"/>
              </a:srgbClr>
            </a:solidFill>
            <a:ln w="9525">
              <a:solidFill>
                <a:srgbClr val="000000"/>
              </a:solidFill>
              <a:round/>
              <a:headEnd/>
              <a:tailEnd/>
            </a:ln>
          </p:spPr>
          <p:txBody>
            <a:bodyPr/>
            <a:lstStyle/>
            <a:p>
              <a:endParaRPr lang="es-MX"/>
            </a:p>
          </p:txBody>
        </p:sp>
        <p:sp>
          <p:nvSpPr>
            <p:cNvPr id="11341" name="Freeform 69"/>
            <p:cNvSpPr>
              <a:spLocks noChangeAspect="1"/>
            </p:cNvSpPr>
            <p:nvPr/>
          </p:nvSpPr>
          <p:spPr bwMode="auto">
            <a:xfrm>
              <a:off x="4981" y="1901"/>
              <a:ext cx="279" cy="145"/>
            </a:xfrm>
            <a:custGeom>
              <a:avLst/>
              <a:gdLst>
                <a:gd name="T0" fmla="*/ 297 w 515"/>
                <a:gd name="T1" fmla="*/ 291 h 300"/>
                <a:gd name="T2" fmla="*/ 283 w 515"/>
                <a:gd name="T3" fmla="*/ 275 h 300"/>
                <a:gd name="T4" fmla="*/ 264 w 515"/>
                <a:gd name="T5" fmla="*/ 265 h 300"/>
                <a:gd name="T6" fmla="*/ 251 w 515"/>
                <a:gd name="T7" fmla="*/ 261 h 300"/>
                <a:gd name="T8" fmla="*/ 219 w 515"/>
                <a:gd name="T9" fmla="*/ 237 h 300"/>
                <a:gd name="T10" fmla="*/ 199 w 515"/>
                <a:gd name="T11" fmla="*/ 212 h 300"/>
                <a:gd name="T12" fmla="*/ 163 w 515"/>
                <a:gd name="T13" fmla="*/ 194 h 300"/>
                <a:gd name="T14" fmla="*/ 129 w 515"/>
                <a:gd name="T15" fmla="*/ 181 h 300"/>
                <a:gd name="T16" fmla="*/ 81 w 515"/>
                <a:gd name="T17" fmla="*/ 158 h 300"/>
                <a:gd name="T18" fmla="*/ 37 w 515"/>
                <a:gd name="T19" fmla="*/ 138 h 300"/>
                <a:gd name="T20" fmla="*/ 18 w 515"/>
                <a:gd name="T21" fmla="*/ 121 h 300"/>
                <a:gd name="T22" fmla="*/ 1 w 515"/>
                <a:gd name="T23" fmla="*/ 101 h 300"/>
                <a:gd name="T24" fmla="*/ 15 w 515"/>
                <a:gd name="T25" fmla="*/ 75 h 300"/>
                <a:gd name="T26" fmla="*/ 47 w 515"/>
                <a:gd name="T27" fmla="*/ 54 h 300"/>
                <a:gd name="T28" fmla="*/ 68 w 515"/>
                <a:gd name="T29" fmla="*/ 27 h 300"/>
                <a:gd name="T30" fmla="*/ 92 w 515"/>
                <a:gd name="T31" fmla="*/ 30 h 300"/>
                <a:gd name="T32" fmla="*/ 119 w 515"/>
                <a:gd name="T33" fmla="*/ 47 h 300"/>
                <a:gd name="T34" fmla="*/ 146 w 515"/>
                <a:gd name="T35" fmla="*/ 62 h 300"/>
                <a:gd name="T36" fmla="*/ 164 w 515"/>
                <a:gd name="T37" fmla="*/ 79 h 300"/>
                <a:gd name="T38" fmla="*/ 203 w 515"/>
                <a:gd name="T39" fmla="*/ 97 h 300"/>
                <a:gd name="T40" fmla="*/ 242 w 515"/>
                <a:gd name="T41" fmla="*/ 92 h 300"/>
                <a:gd name="T42" fmla="*/ 272 w 515"/>
                <a:gd name="T43" fmla="*/ 96 h 300"/>
                <a:gd name="T44" fmla="*/ 305 w 515"/>
                <a:gd name="T45" fmla="*/ 86 h 300"/>
                <a:gd name="T46" fmla="*/ 339 w 515"/>
                <a:gd name="T47" fmla="*/ 60 h 300"/>
                <a:gd name="T48" fmla="*/ 357 w 515"/>
                <a:gd name="T49" fmla="*/ 36 h 300"/>
                <a:gd name="T50" fmla="*/ 373 w 515"/>
                <a:gd name="T51" fmla="*/ 8 h 300"/>
                <a:gd name="T52" fmla="*/ 405 w 515"/>
                <a:gd name="T53" fmla="*/ 8 h 300"/>
                <a:gd name="T54" fmla="*/ 427 w 515"/>
                <a:gd name="T55" fmla="*/ 9 h 300"/>
                <a:gd name="T56" fmla="*/ 467 w 515"/>
                <a:gd name="T57" fmla="*/ 0 h 300"/>
                <a:gd name="T58" fmla="*/ 498 w 515"/>
                <a:gd name="T59" fmla="*/ 9 h 300"/>
                <a:gd name="T60" fmla="*/ 511 w 515"/>
                <a:gd name="T61" fmla="*/ 27 h 300"/>
                <a:gd name="T62" fmla="*/ 488 w 515"/>
                <a:gd name="T63" fmla="*/ 74 h 300"/>
                <a:gd name="T64" fmla="*/ 456 w 515"/>
                <a:gd name="T65" fmla="*/ 128 h 300"/>
                <a:gd name="T66" fmla="*/ 432 w 515"/>
                <a:gd name="T67" fmla="*/ 145 h 300"/>
                <a:gd name="T68" fmla="*/ 419 w 515"/>
                <a:gd name="T69" fmla="*/ 159 h 300"/>
                <a:gd name="T70" fmla="*/ 395 w 515"/>
                <a:gd name="T71" fmla="*/ 191 h 300"/>
                <a:gd name="T72" fmla="*/ 369 w 515"/>
                <a:gd name="T73" fmla="*/ 227 h 300"/>
                <a:gd name="T74" fmla="*/ 355 w 515"/>
                <a:gd name="T75" fmla="*/ 243 h 300"/>
                <a:gd name="T76" fmla="*/ 351 w 515"/>
                <a:gd name="T77" fmla="*/ 241 h 300"/>
                <a:gd name="T78" fmla="*/ 336 w 515"/>
                <a:gd name="T79" fmla="*/ 258 h 300"/>
                <a:gd name="T80" fmla="*/ 326 w 515"/>
                <a:gd name="T81" fmla="*/ 281 h 300"/>
                <a:gd name="T82" fmla="*/ 318 w 515"/>
                <a:gd name="T83" fmla="*/ 300 h 3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5"/>
                <a:gd name="T127" fmla="*/ 0 h 300"/>
                <a:gd name="T128" fmla="*/ 515 w 515"/>
                <a:gd name="T129" fmla="*/ 300 h 3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5" h="300">
                  <a:moveTo>
                    <a:pt x="305" y="300"/>
                  </a:moveTo>
                  <a:lnTo>
                    <a:pt x="297" y="291"/>
                  </a:lnTo>
                  <a:lnTo>
                    <a:pt x="287" y="287"/>
                  </a:lnTo>
                  <a:lnTo>
                    <a:pt x="283" y="275"/>
                  </a:lnTo>
                  <a:lnTo>
                    <a:pt x="273" y="267"/>
                  </a:lnTo>
                  <a:lnTo>
                    <a:pt x="264" y="265"/>
                  </a:lnTo>
                  <a:lnTo>
                    <a:pt x="261" y="265"/>
                  </a:lnTo>
                  <a:lnTo>
                    <a:pt x="251" y="261"/>
                  </a:lnTo>
                  <a:lnTo>
                    <a:pt x="235" y="257"/>
                  </a:lnTo>
                  <a:lnTo>
                    <a:pt x="219" y="237"/>
                  </a:lnTo>
                  <a:lnTo>
                    <a:pt x="210" y="219"/>
                  </a:lnTo>
                  <a:lnTo>
                    <a:pt x="199" y="212"/>
                  </a:lnTo>
                  <a:lnTo>
                    <a:pt x="183" y="204"/>
                  </a:lnTo>
                  <a:lnTo>
                    <a:pt x="163" y="194"/>
                  </a:lnTo>
                  <a:lnTo>
                    <a:pt x="133" y="182"/>
                  </a:lnTo>
                  <a:lnTo>
                    <a:pt x="129" y="181"/>
                  </a:lnTo>
                  <a:lnTo>
                    <a:pt x="109" y="174"/>
                  </a:lnTo>
                  <a:lnTo>
                    <a:pt x="81" y="158"/>
                  </a:lnTo>
                  <a:lnTo>
                    <a:pt x="60" y="146"/>
                  </a:lnTo>
                  <a:lnTo>
                    <a:pt x="37" y="138"/>
                  </a:lnTo>
                  <a:lnTo>
                    <a:pt x="31" y="131"/>
                  </a:lnTo>
                  <a:lnTo>
                    <a:pt x="18" y="121"/>
                  </a:lnTo>
                  <a:lnTo>
                    <a:pt x="8" y="111"/>
                  </a:lnTo>
                  <a:lnTo>
                    <a:pt x="1" y="101"/>
                  </a:lnTo>
                  <a:lnTo>
                    <a:pt x="0" y="96"/>
                  </a:lnTo>
                  <a:lnTo>
                    <a:pt x="15" y="75"/>
                  </a:lnTo>
                  <a:lnTo>
                    <a:pt x="31" y="67"/>
                  </a:lnTo>
                  <a:lnTo>
                    <a:pt x="47" y="54"/>
                  </a:lnTo>
                  <a:lnTo>
                    <a:pt x="57" y="38"/>
                  </a:lnTo>
                  <a:lnTo>
                    <a:pt x="68" y="27"/>
                  </a:lnTo>
                  <a:lnTo>
                    <a:pt x="80" y="23"/>
                  </a:lnTo>
                  <a:lnTo>
                    <a:pt x="92" y="30"/>
                  </a:lnTo>
                  <a:lnTo>
                    <a:pt x="104" y="42"/>
                  </a:lnTo>
                  <a:lnTo>
                    <a:pt x="119" y="47"/>
                  </a:lnTo>
                  <a:lnTo>
                    <a:pt x="132" y="53"/>
                  </a:lnTo>
                  <a:lnTo>
                    <a:pt x="146" y="62"/>
                  </a:lnTo>
                  <a:lnTo>
                    <a:pt x="156" y="71"/>
                  </a:lnTo>
                  <a:lnTo>
                    <a:pt x="164" y="79"/>
                  </a:lnTo>
                  <a:lnTo>
                    <a:pt x="181" y="91"/>
                  </a:lnTo>
                  <a:lnTo>
                    <a:pt x="203" y="97"/>
                  </a:lnTo>
                  <a:lnTo>
                    <a:pt x="222" y="96"/>
                  </a:lnTo>
                  <a:lnTo>
                    <a:pt x="242" y="92"/>
                  </a:lnTo>
                  <a:lnTo>
                    <a:pt x="258" y="95"/>
                  </a:lnTo>
                  <a:lnTo>
                    <a:pt x="272" y="96"/>
                  </a:lnTo>
                  <a:lnTo>
                    <a:pt x="289" y="92"/>
                  </a:lnTo>
                  <a:lnTo>
                    <a:pt x="305" y="86"/>
                  </a:lnTo>
                  <a:lnTo>
                    <a:pt x="327" y="71"/>
                  </a:lnTo>
                  <a:lnTo>
                    <a:pt x="339" y="60"/>
                  </a:lnTo>
                  <a:lnTo>
                    <a:pt x="351" y="48"/>
                  </a:lnTo>
                  <a:lnTo>
                    <a:pt x="357" y="36"/>
                  </a:lnTo>
                  <a:lnTo>
                    <a:pt x="361" y="19"/>
                  </a:lnTo>
                  <a:lnTo>
                    <a:pt x="373" y="8"/>
                  </a:lnTo>
                  <a:lnTo>
                    <a:pt x="390" y="3"/>
                  </a:lnTo>
                  <a:lnTo>
                    <a:pt x="405" y="8"/>
                  </a:lnTo>
                  <a:lnTo>
                    <a:pt x="421" y="11"/>
                  </a:lnTo>
                  <a:lnTo>
                    <a:pt x="427" y="9"/>
                  </a:lnTo>
                  <a:lnTo>
                    <a:pt x="445" y="5"/>
                  </a:lnTo>
                  <a:lnTo>
                    <a:pt x="467" y="0"/>
                  </a:lnTo>
                  <a:lnTo>
                    <a:pt x="485" y="5"/>
                  </a:lnTo>
                  <a:lnTo>
                    <a:pt x="498" y="9"/>
                  </a:lnTo>
                  <a:lnTo>
                    <a:pt x="515" y="17"/>
                  </a:lnTo>
                  <a:lnTo>
                    <a:pt x="511" y="27"/>
                  </a:lnTo>
                  <a:lnTo>
                    <a:pt x="502" y="49"/>
                  </a:lnTo>
                  <a:lnTo>
                    <a:pt x="488" y="74"/>
                  </a:lnTo>
                  <a:lnTo>
                    <a:pt x="474" y="101"/>
                  </a:lnTo>
                  <a:lnTo>
                    <a:pt x="456" y="128"/>
                  </a:lnTo>
                  <a:lnTo>
                    <a:pt x="443" y="139"/>
                  </a:lnTo>
                  <a:lnTo>
                    <a:pt x="432" y="145"/>
                  </a:lnTo>
                  <a:lnTo>
                    <a:pt x="427" y="150"/>
                  </a:lnTo>
                  <a:lnTo>
                    <a:pt x="419" y="159"/>
                  </a:lnTo>
                  <a:lnTo>
                    <a:pt x="408" y="175"/>
                  </a:lnTo>
                  <a:lnTo>
                    <a:pt x="395" y="191"/>
                  </a:lnTo>
                  <a:lnTo>
                    <a:pt x="385" y="206"/>
                  </a:lnTo>
                  <a:lnTo>
                    <a:pt x="369" y="227"/>
                  </a:lnTo>
                  <a:lnTo>
                    <a:pt x="361" y="237"/>
                  </a:lnTo>
                  <a:lnTo>
                    <a:pt x="355" y="243"/>
                  </a:lnTo>
                  <a:lnTo>
                    <a:pt x="353" y="243"/>
                  </a:lnTo>
                  <a:lnTo>
                    <a:pt x="351" y="241"/>
                  </a:lnTo>
                  <a:lnTo>
                    <a:pt x="347" y="246"/>
                  </a:lnTo>
                  <a:lnTo>
                    <a:pt x="336" y="258"/>
                  </a:lnTo>
                  <a:lnTo>
                    <a:pt x="331" y="269"/>
                  </a:lnTo>
                  <a:lnTo>
                    <a:pt x="326" y="281"/>
                  </a:lnTo>
                  <a:lnTo>
                    <a:pt x="321" y="293"/>
                  </a:lnTo>
                  <a:lnTo>
                    <a:pt x="318" y="300"/>
                  </a:lnTo>
                  <a:lnTo>
                    <a:pt x="305" y="300"/>
                  </a:lnTo>
                  <a:close/>
                </a:path>
              </a:pathLst>
            </a:custGeom>
            <a:solidFill>
              <a:srgbClr val="CCFFCC">
                <a:alpha val="50195"/>
              </a:srgbClr>
            </a:solidFill>
            <a:ln w="9525">
              <a:solidFill>
                <a:srgbClr val="000000"/>
              </a:solidFill>
              <a:round/>
              <a:headEnd/>
              <a:tailEnd/>
            </a:ln>
          </p:spPr>
          <p:txBody>
            <a:bodyPr/>
            <a:lstStyle/>
            <a:p>
              <a:endParaRPr lang="es-MX"/>
            </a:p>
          </p:txBody>
        </p:sp>
        <p:sp>
          <p:nvSpPr>
            <p:cNvPr id="11342" name="Freeform 70"/>
            <p:cNvSpPr>
              <a:spLocks noChangeAspect="1"/>
            </p:cNvSpPr>
            <p:nvPr/>
          </p:nvSpPr>
          <p:spPr bwMode="auto">
            <a:xfrm>
              <a:off x="4928" y="1672"/>
              <a:ext cx="369" cy="186"/>
            </a:xfrm>
            <a:custGeom>
              <a:avLst/>
              <a:gdLst>
                <a:gd name="T0" fmla="*/ 633 w 679"/>
                <a:gd name="T1" fmla="*/ 232 h 383"/>
                <a:gd name="T2" fmla="*/ 601 w 679"/>
                <a:gd name="T3" fmla="*/ 223 h 383"/>
                <a:gd name="T4" fmla="*/ 574 w 679"/>
                <a:gd name="T5" fmla="*/ 237 h 383"/>
                <a:gd name="T6" fmla="*/ 541 w 679"/>
                <a:gd name="T7" fmla="*/ 271 h 383"/>
                <a:gd name="T8" fmla="*/ 506 w 679"/>
                <a:gd name="T9" fmla="*/ 283 h 383"/>
                <a:gd name="T10" fmla="*/ 484 w 679"/>
                <a:gd name="T11" fmla="*/ 299 h 383"/>
                <a:gd name="T12" fmla="*/ 453 w 679"/>
                <a:gd name="T13" fmla="*/ 294 h 383"/>
                <a:gd name="T14" fmla="*/ 422 w 679"/>
                <a:gd name="T15" fmla="*/ 307 h 383"/>
                <a:gd name="T16" fmla="*/ 396 w 679"/>
                <a:gd name="T17" fmla="*/ 317 h 383"/>
                <a:gd name="T18" fmla="*/ 374 w 679"/>
                <a:gd name="T19" fmla="*/ 327 h 383"/>
                <a:gd name="T20" fmla="*/ 342 w 679"/>
                <a:gd name="T21" fmla="*/ 360 h 383"/>
                <a:gd name="T22" fmla="*/ 317 w 679"/>
                <a:gd name="T23" fmla="*/ 379 h 383"/>
                <a:gd name="T24" fmla="*/ 281 w 679"/>
                <a:gd name="T25" fmla="*/ 372 h 383"/>
                <a:gd name="T26" fmla="*/ 279 w 679"/>
                <a:gd name="T27" fmla="*/ 346 h 383"/>
                <a:gd name="T28" fmla="*/ 268 w 679"/>
                <a:gd name="T29" fmla="*/ 333 h 383"/>
                <a:gd name="T30" fmla="*/ 246 w 679"/>
                <a:gd name="T31" fmla="*/ 331 h 383"/>
                <a:gd name="T32" fmla="*/ 268 w 679"/>
                <a:gd name="T33" fmla="*/ 306 h 383"/>
                <a:gd name="T34" fmla="*/ 273 w 679"/>
                <a:gd name="T35" fmla="*/ 276 h 383"/>
                <a:gd name="T36" fmla="*/ 281 w 679"/>
                <a:gd name="T37" fmla="*/ 253 h 383"/>
                <a:gd name="T38" fmla="*/ 306 w 679"/>
                <a:gd name="T39" fmla="*/ 235 h 383"/>
                <a:gd name="T40" fmla="*/ 257 w 679"/>
                <a:gd name="T41" fmla="*/ 215 h 383"/>
                <a:gd name="T42" fmla="*/ 230 w 679"/>
                <a:gd name="T43" fmla="*/ 231 h 383"/>
                <a:gd name="T44" fmla="*/ 173 w 679"/>
                <a:gd name="T45" fmla="*/ 270 h 383"/>
                <a:gd name="T46" fmla="*/ 136 w 679"/>
                <a:gd name="T47" fmla="*/ 292 h 383"/>
                <a:gd name="T48" fmla="*/ 93 w 679"/>
                <a:gd name="T49" fmla="*/ 309 h 383"/>
                <a:gd name="T50" fmla="*/ 63 w 679"/>
                <a:gd name="T51" fmla="*/ 291 h 383"/>
                <a:gd name="T52" fmla="*/ 17 w 679"/>
                <a:gd name="T53" fmla="*/ 282 h 383"/>
                <a:gd name="T54" fmla="*/ 21 w 679"/>
                <a:gd name="T55" fmla="*/ 259 h 383"/>
                <a:gd name="T56" fmla="*/ 39 w 679"/>
                <a:gd name="T57" fmla="*/ 238 h 383"/>
                <a:gd name="T58" fmla="*/ 29 w 679"/>
                <a:gd name="T59" fmla="*/ 204 h 383"/>
                <a:gd name="T60" fmla="*/ 15 w 679"/>
                <a:gd name="T61" fmla="*/ 177 h 383"/>
                <a:gd name="T62" fmla="*/ 17 w 679"/>
                <a:gd name="T63" fmla="*/ 141 h 383"/>
                <a:gd name="T64" fmla="*/ 28 w 679"/>
                <a:gd name="T65" fmla="*/ 88 h 383"/>
                <a:gd name="T66" fmla="*/ 46 w 679"/>
                <a:gd name="T67" fmla="*/ 53 h 383"/>
                <a:gd name="T68" fmla="*/ 71 w 679"/>
                <a:gd name="T69" fmla="*/ 70 h 383"/>
                <a:gd name="T70" fmla="*/ 118 w 679"/>
                <a:gd name="T71" fmla="*/ 79 h 383"/>
                <a:gd name="T72" fmla="*/ 160 w 679"/>
                <a:gd name="T73" fmla="*/ 47 h 383"/>
                <a:gd name="T74" fmla="*/ 192 w 679"/>
                <a:gd name="T75" fmla="*/ 21 h 383"/>
                <a:gd name="T76" fmla="*/ 254 w 679"/>
                <a:gd name="T77" fmla="*/ 0 h 383"/>
                <a:gd name="T78" fmla="*/ 258 w 679"/>
                <a:gd name="T79" fmla="*/ 37 h 383"/>
                <a:gd name="T80" fmla="*/ 225 w 679"/>
                <a:gd name="T81" fmla="*/ 87 h 383"/>
                <a:gd name="T82" fmla="*/ 216 w 679"/>
                <a:gd name="T83" fmla="*/ 108 h 383"/>
                <a:gd name="T84" fmla="*/ 262 w 679"/>
                <a:gd name="T85" fmla="*/ 125 h 383"/>
                <a:gd name="T86" fmla="*/ 285 w 679"/>
                <a:gd name="T87" fmla="*/ 130 h 383"/>
                <a:gd name="T88" fmla="*/ 311 w 679"/>
                <a:gd name="T89" fmla="*/ 115 h 383"/>
                <a:gd name="T90" fmla="*/ 341 w 679"/>
                <a:gd name="T91" fmla="*/ 121 h 383"/>
                <a:gd name="T92" fmla="*/ 344 w 679"/>
                <a:gd name="T93" fmla="*/ 149 h 383"/>
                <a:gd name="T94" fmla="*/ 382 w 679"/>
                <a:gd name="T95" fmla="*/ 139 h 383"/>
                <a:gd name="T96" fmla="*/ 382 w 679"/>
                <a:gd name="T97" fmla="*/ 102 h 383"/>
                <a:gd name="T98" fmla="*/ 401 w 679"/>
                <a:gd name="T99" fmla="*/ 87 h 383"/>
                <a:gd name="T100" fmla="*/ 390 w 679"/>
                <a:gd name="T101" fmla="*/ 59 h 383"/>
                <a:gd name="T102" fmla="*/ 426 w 679"/>
                <a:gd name="T103" fmla="*/ 49 h 383"/>
                <a:gd name="T104" fmla="*/ 460 w 679"/>
                <a:gd name="T105" fmla="*/ 63 h 383"/>
                <a:gd name="T106" fmla="*/ 527 w 679"/>
                <a:gd name="T107" fmla="*/ 61 h 383"/>
                <a:gd name="T108" fmla="*/ 587 w 679"/>
                <a:gd name="T109" fmla="*/ 75 h 383"/>
                <a:gd name="T110" fmla="*/ 640 w 679"/>
                <a:gd name="T111" fmla="*/ 75 h 383"/>
                <a:gd name="T112" fmla="*/ 651 w 679"/>
                <a:gd name="T113" fmla="*/ 99 h 383"/>
                <a:gd name="T114" fmla="*/ 652 w 679"/>
                <a:gd name="T115" fmla="*/ 121 h 383"/>
                <a:gd name="T116" fmla="*/ 662 w 679"/>
                <a:gd name="T117" fmla="*/ 153 h 383"/>
                <a:gd name="T118" fmla="*/ 670 w 679"/>
                <a:gd name="T119" fmla="*/ 153 h 383"/>
                <a:gd name="T120" fmla="*/ 676 w 679"/>
                <a:gd name="T121" fmla="*/ 186 h 383"/>
                <a:gd name="T122" fmla="*/ 679 w 679"/>
                <a:gd name="T123" fmla="*/ 226 h 383"/>
                <a:gd name="T124" fmla="*/ 675 w 679"/>
                <a:gd name="T125" fmla="*/ 246 h 38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79"/>
                <a:gd name="T190" fmla="*/ 0 h 383"/>
                <a:gd name="T191" fmla="*/ 679 w 679"/>
                <a:gd name="T192" fmla="*/ 383 h 38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79" h="383">
                  <a:moveTo>
                    <a:pt x="667" y="252"/>
                  </a:moveTo>
                  <a:lnTo>
                    <a:pt x="640" y="237"/>
                  </a:lnTo>
                  <a:lnTo>
                    <a:pt x="633" y="232"/>
                  </a:lnTo>
                  <a:lnTo>
                    <a:pt x="620" y="229"/>
                  </a:lnTo>
                  <a:lnTo>
                    <a:pt x="610" y="227"/>
                  </a:lnTo>
                  <a:lnTo>
                    <a:pt x="601" y="223"/>
                  </a:lnTo>
                  <a:lnTo>
                    <a:pt x="592" y="223"/>
                  </a:lnTo>
                  <a:lnTo>
                    <a:pt x="584" y="232"/>
                  </a:lnTo>
                  <a:lnTo>
                    <a:pt x="574" y="237"/>
                  </a:lnTo>
                  <a:lnTo>
                    <a:pt x="562" y="240"/>
                  </a:lnTo>
                  <a:lnTo>
                    <a:pt x="555" y="252"/>
                  </a:lnTo>
                  <a:lnTo>
                    <a:pt x="541" y="271"/>
                  </a:lnTo>
                  <a:lnTo>
                    <a:pt x="534" y="277"/>
                  </a:lnTo>
                  <a:lnTo>
                    <a:pt x="520" y="283"/>
                  </a:lnTo>
                  <a:lnTo>
                    <a:pt x="506" y="283"/>
                  </a:lnTo>
                  <a:lnTo>
                    <a:pt x="494" y="286"/>
                  </a:lnTo>
                  <a:lnTo>
                    <a:pt x="488" y="288"/>
                  </a:lnTo>
                  <a:lnTo>
                    <a:pt x="484" y="299"/>
                  </a:lnTo>
                  <a:lnTo>
                    <a:pt x="476" y="303"/>
                  </a:lnTo>
                  <a:lnTo>
                    <a:pt x="462" y="299"/>
                  </a:lnTo>
                  <a:lnTo>
                    <a:pt x="453" y="294"/>
                  </a:lnTo>
                  <a:lnTo>
                    <a:pt x="438" y="295"/>
                  </a:lnTo>
                  <a:lnTo>
                    <a:pt x="431" y="304"/>
                  </a:lnTo>
                  <a:lnTo>
                    <a:pt x="422" y="307"/>
                  </a:lnTo>
                  <a:lnTo>
                    <a:pt x="412" y="303"/>
                  </a:lnTo>
                  <a:lnTo>
                    <a:pt x="400" y="307"/>
                  </a:lnTo>
                  <a:lnTo>
                    <a:pt x="396" y="317"/>
                  </a:lnTo>
                  <a:lnTo>
                    <a:pt x="390" y="319"/>
                  </a:lnTo>
                  <a:lnTo>
                    <a:pt x="378" y="321"/>
                  </a:lnTo>
                  <a:lnTo>
                    <a:pt x="374" y="327"/>
                  </a:lnTo>
                  <a:lnTo>
                    <a:pt x="364" y="343"/>
                  </a:lnTo>
                  <a:lnTo>
                    <a:pt x="353" y="357"/>
                  </a:lnTo>
                  <a:lnTo>
                    <a:pt x="342" y="360"/>
                  </a:lnTo>
                  <a:lnTo>
                    <a:pt x="336" y="361"/>
                  </a:lnTo>
                  <a:lnTo>
                    <a:pt x="329" y="367"/>
                  </a:lnTo>
                  <a:lnTo>
                    <a:pt x="317" y="379"/>
                  </a:lnTo>
                  <a:lnTo>
                    <a:pt x="304" y="383"/>
                  </a:lnTo>
                  <a:lnTo>
                    <a:pt x="292" y="378"/>
                  </a:lnTo>
                  <a:lnTo>
                    <a:pt x="281" y="372"/>
                  </a:lnTo>
                  <a:lnTo>
                    <a:pt x="279" y="365"/>
                  </a:lnTo>
                  <a:lnTo>
                    <a:pt x="279" y="354"/>
                  </a:lnTo>
                  <a:lnTo>
                    <a:pt x="279" y="346"/>
                  </a:lnTo>
                  <a:lnTo>
                    <a:pt x="279" y="337"/>
                  </a:lnTo>
                  <a:lnTo>
                    <a:pt x="272" y="333"/>
                  </a:lnTo>
                  <a:lnTo>
                    <a:pt x="268" y="333"/>
                  </a:lnTo>
                  <a:lnTo>
                    <a:pt x="260" y="333"/>
                  </a:lnTo>
                  <a:lnTo>
                    <a:pt x="249" y="335"/>
                  </a:lnTo>
                  <a:lnTo>
                    <a:pt x="246" y="331"/>
                  </a:lnTo>
                  <a:lnTo>
                    <a:pt x="251" y="322"/>
                  </a:lnTo>
                  <a:lnTo>
                    <a:pt x="258" y="313"/>
                  </a:lnTo>
                  <a:lnTo>
                    <a:pt x="268" y="306"/>
                  </a:lnTo>
                  <a:lnTo>
                    <a:pt x="274" y="297"/>
                  </a:lnTo>
                  <a:lnTo>
                    <a:pt x="274" y="287"/>
                  </a:lnTo>
                  <a:lnTo>
                    <a:pt x="273" y="276"/>
                  </a:lnTo>
                  <a:lnTo>
                    <a:pt x="269" y="267"/>
                  </a:lnTo>
                  <a:lnTo>
                    <a:pt x="269" y="257"/>
                  </a:lnTo>
                  <a:lnTo>
                    <a:pt x="281" y="253"/>
                  </a:lnTo>
                  <a:lnTo>
                    <a:pt x="294" y="252"/>
                  </a:lnTo>
                  <a:lnTo>
                    <a:pt x="304" y="244"/>
                  </a:lnTo>
                  <a:lnTo>
                    <a:pt x="306" y="235"/>
                  </a:lnTo>
                  <a:lnTo>
                    <a:pt x="294" y="228"/>
                  </a:lnTo>
                  <a:lnTo>
                    <a:pt x="278" y="220"/>
                  </a:lnTo>
                  <a:lnTo>
                    <a:pt x="257" y="215"/>
                  </a:lnTo>
                  <a:lnTo>
                    <a:pt x="246" y="220"/>
                  </a:lnTo>
                  <a:lnTo>
                    <a:pt x="242" y="222"/>
                  </a:lnTo>
                  <a:lnTo>
                    <a:pt x="230" y="231"/>
                  </a:lnTo>
                  <a:lnTo>
                    <a:pt x="215" y="243"/>
                  </a:lnTo>
                  <a:lnTo>
                    <a:pt x="195" y="257"/>
                  </a:lnTo>
                  <a:lnTo>
                    <a:pt x="173" y="270"/>
                  </a:lnTo>
                  <a:lnTo>
                    <a:pt x="154" y="276"/>
                  </a:lnTo>
                  <a:lnTo>
                    <a:pt x="146" y="285"/>
                  </a:lnTo>
                  <a:lnTo>
                    <a:pt x="136" y="292"/>
                  </a:lnTo>
                  <a:lnTo>
                    <a:pt x="120" y="298"/>
                  </a:lnTo>
                  <a:lnTo>
                    <a:pt x="106" y="303"/>
                  </a:lnTo>
                  <a:lnTo>
                    <a:pt x="93" y="309"/>
                  </a:lnTo>
                  <a:lnTo>
                    <a:pt x="83" y="303"/>
                  </a:lnTo>
                  <a:lnTo>
                    <a:pt x="77" y="291"/>
                  </a:lnTo>
                  <a:lnTo>
                    <a:pt x="63" y="291"/>
                  </a:lnTo>
                  <a:lnTo>
                    <a:pt x="51" y="295"/>
                  </a:lnTo>
                  <a:lnTo>
                    <a:pt x="34" y="292"/>
                  </a:lnTo>
                  <a:lnTo>
                    <a:pt x="17" y="282"/>
                  </a:lnTo>
                  <a:lnTo>
                    <a:pt x="9" y="276"/>
                  </a:lnTo>
                  <a:lnTo>
                    <a:pt x="15" y="265"/>
                  </a:lnTo>
                  <a:lnTo>
                    <a:pt x="21" y="259"/>
                  </a:lnTo>
                  <a:lnTo>
                    <a:pt x="27" y="251"/>
                  </a:lnTo>
                  <a:lnTo>
                    <a:pt x="33" y="245"/>
                  </a:lnTo>
                  <a:lnTo>
                    <a:pt x="39" y="238"/>
                  </a:lnTo>
                  <a:lnTo>
                    <a:pt x="40" y="228"/>
                  </a:lnTo>
                  <a:lnTo>
                    <a:pt x="39" y="217"/>
                  </a:lnTo>
                  <a:lnTo>
                    <a:pt x="29" y="204"/>
                  </a:lnTo>
                  <a:lnTo>
                    <a:pt x="21" y="193"/>
                  </a:lnTo>
                  <a:lnTo>
                    <a:pt x="21" y="184"/>
                  </a:lnTo>
                  <a:lnTo>
                    <a:pt x="15" y="177"/>
                  </a:lnTo>
                  <a:lnTo>
                    <a:pt x="0" y="167"/>
                  </a:lnTo>
                  <a:lnTo>
                    <a:pt x="4" y="153"/>
                  </a:lnTo>
                  <a:lnTo>
                    <a:pt x="17" y="141"/>
                  </a:lnTo>
                  <a:lnTo>
                    <a:pt x="26" y="125"/>
                  </a:lnTo>
                  <a:lnTo>
                    <a:pt x="23" y="111"/>
                  </a:lnTo>
                  <a:lnTo>
                    <a:pt x="28" y="88"/>
                  </a:lnTo>
                  <a:lnTo>
                    <a:pt x="39" y="77"/>
                  </a:lnTo>
                  <a:lnTo>
                    <a:pt x="44" y="55"/>
                  </a:lnTo>
                  <a:lnTo>
                    <a:pt x="46" y="53"/>
                  </a:lnTo>
                  <a:lnTo>
                    <a:pt x="53" y="49"/>
                  </a:lnTo>
                  <a:lnTo>
                    <a:pt x="62" y="55"/>
                  </a:lnTo>
                  <a:lnTo>
                    <a:pt x="71" y="70"/>
                  </a:lnTo>
                  <a:lnTo>
                    <a:pt x="90" y="77"/>
                  </a:lnTo>
                  <a:lnTo>
                    <a:pt x="105" y="81"/>
                  </a:lnTo>
                  <a:lnTo>
                    <a:pt x="118" y="79"/>
                  </a:lnTo>
                  <a:lnTo>
                    <a:pt x="130" y="70"/>
                  </a:lnTo>
                  <a:lnTo>
                    <a:pt x="146" y="57"/>
                  </a:lnTo>
                  <a:lnTo>
                    <a:pt x="160" y="47"/>
                  </a:lnTo>
                  <a:lnTo>
                    <a:pt x="176" y="31"/>
                  </a:lnTo>
                  <a:lnTo>
                    <a:pt x="189" y="22"/>
                  </a:lnTo>
                  <a:lnTo>
                    <a:pt x="192" y="21"/>
                  </a:lnTo>
                  <a:lnTo>
                    <a:pt x="216" y="10"/>
                  </a:lnTo>
                  <a:lnTo>
                    <a:pt x="239" y="3"/>
                  </a:lnTo>
                  <a:lnTo>
                    <a:pt x="254" y="0"/>
                  </a:lnTo>
                  <a:lnTo>
                    <a:pt x="268" y="1"/>
                  </a:lnTo>
                  <a:lnTo>
                    <a:pt x="275" y="17"/>
                  </a:lnTo>
                  <a:lnTo>
                    <a:pt x="258" y="37"/>
                  </a:lnTo>
                  <a:lnTo>
                    <a:pt x="243" y="55"/>
                  </a:lnTo>
                  <a:lnTo>
                    <a:pt x="233" y="73"/>
                  </a:lnTo>
                  <a:lnTo>
                    <a:pt x="225" y="87"/>
                  </a:lnTo>
                  <a:lnTo>
                    <a:pt x="216" y="97"/>
                  </a:lnTo>
                  <a:lnTo>
                    <a:pt x="215" y="101"/>
                  </a:lnTo>
                  <a:lnTo>
                    <a:pt x="216" y="108"/>
                  </a:lnTo>
                  <a:lnTo>
                    <a:pt x="237" y="113"/>
                  </a:lnTo>
                  <a:lnTo>
                    <a:pt x="255" y="117"/>
                  </a:lnTo>
                  <a:lnTo>
                    <a:pt x="262" y="125"/>
                  </a:lnTo>
                  <a:lnTo>
                    <a:pt x="266" y="133"/>
                  </a:lnTo>
                  <a:lnTo>
                    <a:pt x="270" y="135"/>
                  </a:lnTo>
                  <a:lnTo>
                    <a:pt x="285" y="130"/>
                  </a:lnTo>
                  <a:lnTo>
                    <a:pt x="296" y="121"/>
                  </a:lnTo>
                  <a:lnTo>
                    <a:pt x="303" y="114"/>
                  </a:lnTo>
                  <a:lnTo>
                    <a:pt x="311" y="115"/>
                  </a:lnTo>
                  <a:lnTo>
                    <a:pt x="316" y="121"/>
                  </a:lnTo>
                  <a:lnTo>
                    <a:pt x="328" y="120"/>
                  </a:lnTo>
                  <a:lnTo>
                    <a:pt x="341" y="121"/>
                  </a:lnTo>
                  <a:lnTo>
                    <a:pt x="345" y="131"/>
                  </a:lnTo>
                  <a:lnTo>
                    <a:pt x="345" y="137"/>
                  </a:lnTo>
                  <a:lnTo>
                    <a:pt x="344" y="149"/>
                  </a:lnTo>
                  <a:lnTo>
                    <a:pt x="351" y="156"/>
                  </a:lnTo>
                  <a:lnTo>
                    <a:pt x="364" y="150"/>
                  </a:lnTo>
                  <a:lnTo>
                    <a:pt x="382" y="139"/>
                  </a:lnTo>
                  <a:lnTo>
                    <a:pt x="387" y="127"/>
                  </a:lnTo>
                  <a:lnTo>
                    <a:pt x="388" y="114"/>
                  </a:lnTo>
                  <a:lnTo>
                    <a:pt x="382" y="102"/>
                  </a:lnTo>
                  <a:lnTo>
                    <a:pt x="386" y="94"/>
                  </a:lnTo>
                  <a:lnTo>
                    <a:pt x="399" y="94"/>
                  </a:lnTo>
                  <a:lnTo>
                    <a:pt x="401" y="87"/>
                  </a:lnTo>
                  <a:lnTo>
                    <a:pt x="394" y="81"/>
                  </a:lnTo>
                  <a:lnTo>
                    <a:pt x="387" y="71"/>
                  </a:lnTo>
                  <a:lnTo>
                    <a:pt x="390" y="59"/>
                  </a:lnTo>
                  <a:lnTo>
                    <a:pt x="401" y="51"/>
                  </a:lnTo>
                  <a:lnTo>
                    <a:pt x="413" y="46"/>
                  </a:lnTo>
                  <a:lnTo>
                    <a:pt x="426" y="49"/>
                  </a:lnTo>
                  <a:lnTo>
                    <a:pt x="434" y="64"/>
                  </a:lnTo>
                  <a:lnTo>
                    <a:pt x="444" y="66"/>
                  </a:lnTo>
                  <a:lnTo>
                    <a:pt x="460" y="63"/>
                  </a:lnTo>
                  <a:lnTo>
                    <a:pt x="474" y="66"/>
                  </a:lnTo>
                  <a:lnTo>
                    <a:pt x="504" y="69"/>
                  </a:lnTo>
                  <a:lnTo>
                    <a:pt x="527" y="61"/>
                  </a:lnTo>
                  <a:lnTo>
                    <a:pt x="545" y="63"/>
                  </a:lnTo>
                  <a:lnTo>
                    <a:pt x="560" y="69"/>
                  </a:lnTo>
                  <a:lnTo>
                    <a:pt x="587" y="75"/>
                  </a:lnTo>
                  <a:lnTo>
                    <a:pt x="619" y="76"/>
                  </a:lnTo>
                  <a:lnTo>
                    <a:pt x="629" y="77"/>
                  </a:lnTo>
                  <a:lnTo>
                    <a:pt x="640" y="75"/>
                  </a:lnTo>
                  <a:lnTo>
                    <a:pt x="647" y="70"/>
                  </a:lnTo>
                  <a:lnTo>
                    <a:pt x="653" y="85"/>
                  </a:lnTo>
                  <a:lnTo>
                    <a:pt x="651" y="99"/>
                  </a:lnTo>
                  <a:lnTo>
                    <a:pt x="650" y="109"/>
                  </a:lnTo>
                  <a:lnTo>
                    <a:pt x="650" y="115"/>
                  </a:lnTo>
                  <a:lnTo>
                    <a:pt x="652" y="121"/>
                  </a:lnTo>
                  <a:lnTo>
                    <a:pt x="662" y="133"/>
                  </a:lnTo>
                  <a:lnTo>
                    <a:pt x="663" y="139"/>
                  </a:lnTo>
                  <a:lnTo>
                    <a:pt x="662" y="153"/>
                  </a:lnTo>
                  <a:lnTo>
                    <a:pt x="662" y="160"/>
                  </a:lnTo>
                  <a:lnTo>
                    <a:pt x="665" y="160"/>
                  </a:lnTo>
                  <a:lnTo>
                    <a:pt x="670" y="153"/>
                  </a:lnTo>
                  <a:lnTo>
                    <a:pt x="673" y="153"/>
                  </a:lnTo>
                  <a:lnTo>
                    <a:pt x="674" y="172"/>
                  </a:lnTo>
                  <a:lnTo>
                    <a:pt x="676" y="186"/>
                  </a:lnTo>
                  <a:lnTo>
                    <a:pt x="679" y="204"/>
                  </a:lnTo>
                  <a:lnTo>
                    <a:pt x="679" y="209"/>
                  </a:lnTo>
                  <a:lnTo>
                    <a:pt x="679" y="226"/>
                  </a:lnTo>
                  <a:lnTo>
                    <a:pt x="676" y="237"/>
                  </a:lnTo>
                  <a:lnTo>
                    <a:pt x="675" y="243"/>
                  </a:lnTo>
                  <a:lnTo>
                    <a:pt x="675" y="246"/>
                  </a:lnTo>
                  <a:lnTo>
                    <a:pt x="667" y="252"/>
                  </a:lnTo>
                  <a:close/>
                </a:path>
              </a:pathLst>
            </a:custGeom>
            <a:solidFill>
              <a:srgbClr val="CCFFCC">
                <a:alpha val="50195"/>
              </a:srgbClr>
            </a:solidFill>
            <a:ln w="9525">
              <a:solidFill>
                <a:srgbClr val="000000"/>
              </a:solidFill>
              <a:round/>
              <a:headEnd/>
              <a:tailEnd/>
            </a:ln>
          </p:spPr>
          <p:txBody>
            <a:bodyPr/>
            <a:lstStyle/>
            <a:p>
              <a:endParaRPr lang="es-MX"/>
            </a:p>
          </p:txBody>
        </p:sp>
        <p:sp>
          <p:nvSpPr>
            <p:cNvPr id="11343" name="Freeform 71"/>
            <p:cNvSpPr>
              <a:spLocks noChangeAspect="1"/>
            </p:cNvSpPr>
            <p:nvPr/>
          </p:nvSpPr>
          <p:spPr bwMode="auto">
            <a:xfrm>
              <a:off x="4944" y="1561"/>
              <a:ext cx="339" cy="186"/>
            </a:xfrm>
            <a:custGeom>
              <a:avLst/>
              <a:gdLst>
                <a:gd name="T0" fmla="*/ 4 w 623"/>
                <a:gd name="T1" fmla="*/ 291 h 386"/>
                <a:gd name="T2" fmla="*/ 5 w 623"/>
                <a:gd name="T3" fmla="*/ 269 h 386"/>
                <a:gd name="T4" fmla="*/ 26 w 623"/>
                <a:gd name="T5" fmla="*/ 251 h 386"/>
                <a:gd name="T6" fmla="*/ 56 w 623"/>
                <a:gd name="T7" fmla="*/ 231 h 386"/>
                <a:gd name="T8" fmla="*/ 80 w 623"/>
                <a:gd name="T9" fmla="*/ 188 h 386"/>
                <a:gd name="T10" fmla="*/ 105 w 623"/>
                <a:gd name="T11" fmla="*/ 133 h 386"/>
                <a:gd name="T12" fmla="*/ 134 w 623"/>
                <a:gd name="T13" fmla="*/ 89 h 386"/>
                <a:gd name="T14" fmla="*/ 160 w 623"/>
                <a:gd name="T15" fmla="*/ 26 h 386"/>
                <a:gd name="T16" fmla="*/ 207 w 623"/>
                <a:gd name="T17" fmla="*/ 6 h 386"/>
                <a:gd name="T18" fmla="*/ 249 w 623"/>
                <a:gd name="T19" fmla="*/ 14 h 386"/>
                <a:gd name="T20" fmla="*/ 321 w 623"/>
                <a:gd name="T21" fmla="*/ 43 h 386"/>
                <a:gd name="T22" fmla="*/ 363 w 623"/>
                <a:gd name="T23" fmla="*/ 42 h 386"/>
                <a:gd name="T24" fmla="*/ 413 w 623"/>
                <a:gd name="T25" fmla="*/ 48 h 386"/>
                <a:gd name="T26" fmla="*/ 486 w 623"/>
                <a:gd name="T27" fmla="*/ 51 h 386"/>
                <a:gd name="T28" fmla="*/ 533 w 623"/>
                <a:gd name="T29" fmla="*/ 68 h 386"/>
                <a:gd name="T30" fmla="*/ 568 w 623"/>
                <a:gd name="T31" fmla="*/ 122 h 386"/>
                <a:gd name="T32" fmla="*/ 578 w 623"/>
                <a:gd name="T33" fmla="*/ 158 h 386"/>
                <a:gd name="T34" fmla="*/ 587 w 623"/>
                <a:gd name="T35" fmla="*/ 187 h 386"/>
                <a:gd name="T36" fmla="*/ 596 w 623"/>
                <a:gd name="T37" fmla="*/ 216 h 386"/>
                <a:gd name="T38" fmla="*/ 592 w 623"/>
                <a:gd name="T39" fmla="*/ 245 h 386"/>
                <a:gd name="T40" fmla="*/ 592 w 623"/>
                <a:gd name="T41" fmla="*/ 253 h 386"/>
                <a:gd name="T42" fmla="*/ 608 w 623"/>
                <a:gd name="T43" fmla="*/ 260 h 386"/>
                <a:gd name="T44" fmla="*/ 599 w 623"/>
                <a:gd name="T45" fmla="*/ 281 h 386"/>
                <a:gd name="T46" fmla="*/ 613 w 623"/>
                <a:gd name="T47" fmla="*/ 278 h 386"/>
                <a:gd name="T48" fmla="*/ 617 w 623"/>
                <a:gd name="T49" fmla="*/ 300 h 386"/>
                <a:gd name="T50" fmla="*/ 589 w 623"/>
                <a:gd name="T51" fmla="*/ 306 h 386"/>
                <a:gd name="T52" fmla="*/ 515 w 623"/>
                <a:gd name="T53" fmla="*/ 293 h 386"/>
                <a:gd name="T54" fmla="*/ 444 w 623"/>
                <a:gd name="T55" fmla="*/ 296 h 386"/>
                <a:gd name="T56" fmla="*/ 404 w 623"/>
                <a:gd name="T57" fmla="*/ 294 h 386"/>
                <a:gd name="T58" fmla="*/ 371 w 623"/>
                <a:gd name="T59" fmla="*/ 281 h 386"/>
                <a:gd name="T60" fmla="*/ 364 w 623"/>
                <a:gd name="T61" fmla="*/ 311 h 386"/>
                <a:gd name="T62" fmla="*/ 356 w 623"/>
                <a:gd name="T63" fmla="*/ 324 h 386"/>
                <a:gd name="T64" fmla="*/ 357 w 623"/>
                <a:gd name="T65" fmla="*/ 357 h 386"/>
                <a:gd name="T66" fmla="*/ 321 w 623"/>
                <a:gd name="T67" fmla="*/ 386 h 386"/>
                <a:gd name="T68" fmla="*/ 315 w 623"/>
                <a:gd name="T69" fmla="*/ 361 h 386"/>
                <a:gd name="T70" fmla="*/ 286 w 623"/>
                <a:gd name="T71" fmla="*/ 351 h 386"/>
                <a:gd name="T72" fmla="*/ 266 w 623"/>
                <a:gd name="T73" fmla="*/ 351 h 386"/>
                <a:gd name="T74" fmla="*/ 236 w 623"/>
                <a:gd name="T75" fmla="*/ 363 h 386"/>
                <a:gd name="T76" fmla="*/ 207 w 623"/>
                <a:gd name="T77" fmla="*/ 343 h 386"/>
                <a:gd name="T78" fmla="*/ 186 w 623"/>
                <a:gd name="T79" fmla="*/ 327 h 386"/>
                <a:gd name="T80" fmla="*/ 213 w 623"/>
                <a:gd name="T81" fmla="*/ 285 h 386"/>
                <a:gd name="T82" fmla="*/ 238 w 623"/>
                <a:gd name="T83" fmla="*/ 231 h 386"/>
                <a:gd name="T84" fmla="*/ 186 w 623"/>
                <a:gd name="T85" fmla="*/ 240 h 386"/>
                <a:gd name="T86" fmla="*/ 146 w 623"/>
                <a:gd name="T87" fmla="*/ 261 h 386"/>
                <a:gd name="T88" fmla="*/ 100 w 623"/>
                <a:gd name="T89" fmla="*/ 300 h 386"/>
                <a:gd name="T90" fmla="*/ 60 w 623"/>
                <a:gd name="T91" fmla="*/ 307 h 386"/>
                <a:gd name="T92" fmla="*/ 23 w 623"/>
                <a:gd name="T93" fmla="*/ 279 h 3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23"/>
                <a:gd name="T142" fmla="*/ 0 h 386"/>
                <a:gd name="T143" fmla="*/ 623 w 623"/>
                <a:gd name="T144" fmla="*/ 386 h 3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23" h="386">
                  <a:moveTo>
                    <a:pt x="14" y="285"/>
                  </a:moveTo>
                  <a:lnTo>
                    <a:pt x="6" y="290"/>
                  </a:lnTo>
                  <a:lnTo>
                    <a:pt x="4" y="291"/>
                  </a:lnTo>
                  <a:lnTo>
                    <a:pt x="0" y="287"/>
                  </a:lnTo>
                  <a:lnTo>
                    <a:pt x="2" y="278"/>
                  </a:lnTo>
                  <a:lnTo>
                    <a:pt x="5" y="269"/>
                  </a:lnTo>
                  <a:lnTo>
                    <a:pt x="11" y="263"/>
                  </a:lnTo>
                  <a:lnTo>
                    <a:pt x="18" y="259"/>
                  </a:lnTo>
                  <a:lnTo>
                    <a:pt x="26" y="251"/>
                  </a:lnTo>
                  <a:lnTo>
                    <a:pt x="36" y="242"/>
                  </a:lnTo>
                  <a:lnTo>
                    <a:pt x="47" y="236"/>
                  </a:lnTo>
                  <a:lnTo>
                    <a:pt x="56" y="231"/>
                  </a:lnTo>
                  <a:lnTo>
                    <a:pt x="62" y="224"/>
                  </a:lnTo>
                  <a:lnTo>
                    <a:pt x="64" y="213"/>
                  </a:lnTo>
                  <a:lnTo>
                    <a:pt x="80" y="188"/>
                  </a:lnTo>
                  <a:lnTo>
                    <a:pt x="90" y="171"/>
                  </a:lnTo>
                  <a:lnTo>
                    <a:pt x="96" y="151"/>
                  </a:lnTo>
                  <a:lnTo>
                    <a:pt x="105" y="133"/>
                  </a:lnTo>
                  <a:lnTo>
                    <a:pt x="116" y="117"/>
                  </a:lnTo>
                  <a:lnTo>
                    <a:pt x="125" y="107"/>
                  </a:lnTo>
                  <a:lnTo>
                    <a:pt x="134" y="89"/>
                  </a:lnTo>
                  <a:lnTo>
                    <a:pt x="142" y="68"/>
                  </a:lnTo>
                  <a:lnTo>
                    <a:pt x="153" y="44"/>
                  </a:lnTo>
                  <a:lnTo>
                    <a:pt x="160" y="26"/>
                  </a:lnTo>
                  <a:lnTo>
                    <a:pt x="168" y="18"/>
                  </a:lnTo>
                  <a:lnTo>
                    <a:pt x="185" y="13"/>
                  </a:lnTo>
                  <a:lnTo>
                    <a:pt x="207" y="6"/>
                  </a:lnTo>
                  <a:lnTo>
                    <a:pt x="222" y="2"/>
                  </a:lnTo>
                  <a:lnTo>
                    <a:pt x="232" y="0"/>
                  </a:lnTo>
                  <a:lnTo>
                    <a:pt x="249" y="14"/>
                  </a:lnTo>
                  <a:lnTo>
                    <a:pt x="266" y="26"/>
                  </a:lnTo>
                  <a:lnTo>
                    <a:pt x="292" y="35"/>
                  </a:lnTo>
                  <a:lnTo>
                    <a:pt x="321" y="43"/>
                  </a:lnTo>
                  <a:lnTo>
                    <a:pt x="333" y="51"/>
                  </a:lnTo>
                  <a:lnTo>
                    <a:pt x="346" y="49"/>
                  </a:lnTo>
                  <a:lnTo>
                    <a:pt x="363" y="42"/>
                  </a:lnTo>
                  <a:lnTo>
                    <a:pt x="377" y="43"/>
                  </a:lnTo>
                  <a:lnTo>
                    <a:pt x="389" y="45"/>
                  </a:lnTo>
                  <a:lnTo>
                    <a:pt x="413" y="48"/>
                  </a:lnTo>
                  <a:lnTo>
                    <a:pt x="443" y="41"/>
                  </a:lnTo>
                  <a:lnTo>
                    <a:pt x="466" y="47"/>
                  </a:lnTo>
                  <a:lnTo>
                    <a:pt x="486" y="51"/>
                  </a:lnTo>
                  <a:lnTo>
                    <a:pt x="503" y="53"/>
                  </a:lnTo>
                  <a:lnTo>
                    <a:pt x="519" y="55"/>
                  </a:lnTo>
                  <a:lnTo>
                    <a:pt x="533" y="68"/>
                  </a:lnTo>
                  <a:lnTo>
                    <a:pt x="556" y="92"/>
                  </a:lnTo>
                  <a:lnTo>
                    <a:pt x="561" y="105"/>
                  </a:lnTo>
                  <a:lnTo>
                    <a:pt x="568" y="122"/>
                  </a:lnTo>
                  <a:lnTo>
                    <a:pt x="573" y="138"/>
                  </a:lnTo>
                  <a:lnTo>
                    <a:pt x="575" y="147"/>
                  </a:lnTo>
                  <a:lnTo>
                    <a:pt x="578" y="158"/>
                  </a:lnTo>
                  <a:lnTo>
                    <a:pt x="581" y="167"/>
                  </a:lnTo>
                  <a:lnTo>
                    <a:pt x="581" y="168"/>
                  </a:lnTo>
                  <a:lnTo>
                    <a:pt x="587" y="187"/>
                  </a:lnTo>
                  <a:lnTo>
                    <a:pt x="593" y="201"/>
                  </a:lnTo>
                  <a:lnTo>
                    <a:pt x="596" y="212"/>
                  </a:lnTo>
                  <a:lnTo>
                    <a:pt x="596" y="216"/>
                  </a:lnTo>
                  <a:lnTo>
                    <a:pt x="597" y="227"/>
                  </a:lnTo>
                  <a:lnTo>
                    <a:pt x="596" y="236"/>
                  </a:lnTo>
                  <a:lnTo>
                    <a:pt x="592" y="245"/>
                  </a:lnTo>
                  <a:lnTo>
                    <a:pt x="587" y="252"/>
                  </a:lnTo>
                  <a:lnTo>
                    <a:pt x="587" y="255"/>
                  </a:lnTo>
                  <a:lnTo>
                    <a:pt x="592" y="253"/>
                  </a:lnTo>
                  <a:lnTo>
                    <a:pt x="598" y="253"/>
                  </a:lnTo>
                  <a:lnTo>
                    <a:pt x="602" y="255"/>
                  </a:lnTo>
                  <a:lnTo>
                    <a:pt x="608" y="260"/>
                  </a:lnTo>
                  <a:lnTo>
                    <a:pt x="603" y="270"/>
                  </a:lnTo>
                  <a:lnTo>
                    <a:pt x="599" y="277"/>
                  </a:lnTo>
                  <a:lnTo>
                    <a:pt x="599" y="281"/>
                  </a:lnTo>
                  <a:lnTo>
                    <a:pt x="605" y="278"/>
                  </a:lnTo>
                  <a:lnTo>
                    <a:pt x="610" y="277"/>
                  </a:lnTo>
                  <a:lnTo>
                    <a:pt x="613" y="278"/>
                  </a:lnTo>
                  <a:lnTo>
                    <a:pt x="619" y="283"/>
                  </a:lnTo>
                  <a:lnTo>
                    <a:pt x="623" y="288"/>
                  </a:lnTo>
                  <a:lnTo>
                    <a:pt x="617" y="300"/>
                  </a:lnTo>
                  <a:lnTo>
                    <a:pt x="610" y="305"/>
                  </a:lnTo>
                  <a:lnTo>
                    <a:pt x="599" y="307"/>
                  </a:lnTo>
                  <a:lnTo>
                    <a:pt x="589" y="306"/>
                  </a:lnTo>
                  <a:lnTo>
                    <a:pt x="557" y="305"/>
                  </a:lnTo>
                  <a:lnTo>
                    <a:pt x="530" y="299"/>
                  </a:lnTo>
                  <a:lnTo>
                    <a:pt x="515" y="293"/>
                  </a:lnTo>
                  <a:lnTo>
                    <a:pt x="497" y="291"/>
                  </a:lnTo>
                  <a:lnTo>
                    <a:pt x="474" y="299"/>
                  </a:lnTo>
                  <a:lnTo>
                    <a:pt x="444" y="296"/>
                  </a:lnTo>
                  <a:lnTo>
                    <a:pt x="430" y="293"/>
                  </a:lnTo>
                  <a:lnTo>
                    <a:pt x="414" y="296"/>
                  </a:lnTo>
                  <a:lnTo>
                    <a:pt x="404" y="294"/>
                  </a:lnTo>
                  <a:lnTo>
                    <a:pt x="396" y="279"/>
                  </a:lnTo>
                  <a:lnTo>
                    <a:pt x="383" y="276"/>
                  </a:lnTo>
                  <a:lnTo>
                    <a:pt x="371" y="281"/>
                  </a:lnTo>
                  <a:lnTo>
                    <a:pt x="360" y="289"/>
                  </a:lnTo>
                  <a:lnTo>
                    <a:pt x="357" y="301"/>
                  </a:lnTo>
                  <a:lnTo>
                    <a:pt x="364" y="311"/>
                  </a:lnTo>
                  <a:lnTo>
                    <a:pt x="371" y="317"/>
                  </a:lnTo>
                  <a:lnTo>
                    <a:pt x="369" y="324"/>
                  </a:lnTo>
                  <a:lnTo>
                    <a:pt x="356" y="324"/>
                  </a:lnTo>
                  <a:lnTo>
                    <a:pt x="352" y="332"/>
                  </a:lnTo>
                  <a:lnTo>
                    <a:pt x="358" y="344"/>
                  </a:lnTo>
                  <a:lnTo>
                    <a:pt x="357" y="357"/>
                  </a:lnTo>
                  <a:lnTo>
                    <a:pt x="352" y="369"/>
                  </a:lnTo>
                  <a:lnTo>
                    <a:pt x="334" y="380"/>
                  </a:lnTo>
                  <a:lnTo>
                    <a:pt x="321" y="386"/>
                  </a:lnTo>
                  <a:lnTo>
                    <a:pt x="314" y="379"/>
                  </a:lnTo>
                  <a:lnTo>
                    <a:pt x="315" y="367"/>
                  </a:lnTo>
                  <a:lnTo>
                    <a:pt x="315" y="361"/>
                  </a:lnTo>
                  <a:lnTo>
                    <a:pt x="311" y="351"/>
                  </a:lnTo>
                  <a:lnTo>
                    <a:pt x="298" y="350"/>
                  </a:lnTo>
                  <a:lnTo>
                    <a:pt x="286" y="351"/>
                  </a:lnTo>
                  <a:lnTo>
                    <a:pt x="281" y="345"/>
                  </a:lnTo>
                  <a:lnTo>
                    <a:pt x="273" y="344"/>
                  </a:lnTo>
                  <a:lnTo>
                    <a:pt x="266" y="351"/>
                  </a:lnTo>
                  <a:lnTo>
                    <a:pt x="255" y="360"/>
                  </a:lnTo>
                  <a:lnTo>
                    <a:pt x="240" y="365"/>
                  </a:lnTo>
                  <a:lnTo>
                    <a:pt x="236" y="363"/>
                  </a:lnTo>
                  <a:lnTo>
                    <a:pt x="232" y="355"/>
                  </a:lnTo>
                  <a:lnTo>
                    <a:pt x="225" y="347"/>
                  </a:lnTo>
                  <a:lnTo>
                    <a:pt x="207" y="343"/>
                  </a:lnTo>
                  <a:lnTo>
                    <a:pt x="186" y="338"/>
                  </a:lnTo>
                  <a:lnTo>
                    <a:pt x="185" y="331"/>
                  </a:lnTo>
                  <a:lnTo>
                    <a:pt x="186" y="327"/>
                  </a:lnTo>
                  <a:lnTo>
                    <a:pt x="195" y="317"/>
                  </a:lnTo>
                  <a:lnTo>
                    <a:pt x="203" y="303"/>
                  </a:lnTo>
                  <a:lnTo>
                    <a:pt x="213" y="285"/>
                  </a:lnTo>
                  <a:lnTo>
                    <a:pt x="228" y="267"/>
                  </a:lnTo>
                  <a:lnTo>
                    <a:pt x="245" y="247"/>
                  </a:lnTo>
                  <a:lnTo>
                    <a:pt x="238" y="231"/>
                  </a:lnTo>
                  <a:lnTo>
                    <a:pt x="224" y="230"/>
                  </a:lnTo>
                  <a:lnTo>
                    <a:pt x="209" y="233"/>
                  </a:lnTo>
                  <a:lnTo>
                    <a:pt x="186" y="240"/>
                  </a:lnTo>
                  <a:lnTo>
                    <a:pt x="162" y="251"/>
                  </a:lnTo>
                  <a:lnTo>
                    <a:pt x="159" y="252"/>
                  </a:lnTo>
                  <a:lnTo>
                    <a:pt x="146" y="261"/>
                  </a:lnTo>
                  <a:lnTo>
                    <a:pt x="130" y="277"/>
                  </a:lnTo>
                  <a:lnTo>
                    <a:pt x="116" y="287"/>
                  </a:lnTo>
                  <a:lnTo>
                    <a:pt x="100" y="300"/>
                  </a:lnTo>
                  <a:lnTo>
                    <a:pt x="88" y="309"/>
                  </a:lnTo>
                  <a:lnTo>
                    <a:pt x="75" y="311"/>
                  </a:lnTo>
                  <a:lnTo>
                    <a:pt x="60" y="307"/>
                  </a:lnTo>
                  <a:lnTo>
                    <a:pt x="41" y="300"/>
                  </a:lnTo>
                  <a:lnTo>
                    <a:pt x="32" y="285"/>
                  </a:lnTo>
                  <a:lnTo>
                    <a:pt x="23" y="279"/>
                  </a:lnTo>
                  <a:lnTo>
                    <a:pt x="16" y="283"/>
                  </a:lnTo>
                  <a:lnTo>
                    <a:pt x="14" y="285"/>
                  </a:lnTo>
                  <a:close/>
                </a:path>
              </a:pathLst>
            </a:custGeom>
            <a:solidFill>
              <a:srgbClr val="CCFFCC">
                <a:alpha val="50195"/>
              </a:srgbClr>
            </a:solidFill>
            <a:ln w="9525">
              <a:solidFill>
                <a:srgbClr val="000000"/>
              </a:solidFill>
              <a:round/>
              <a:headEnd/>
              <a:tailEnd/>
            </a:ln>
          </p:spPr>
          <p:txBody>
            <a:bodyPr/>
            <a:lstStyle/>
            <a:p>
              <a:endParaRPr lang="es-MX"/>
            </a:p>
          </p:txBody>
        </p:sp>
        <p:sp>
          <p:nvSpPr>
            <p:cNvPr id="11344" name="Freeform 72"/>
            <p:cNvSpPr>
              <a:spLocks noChangeAspect="1"/>
            </p:cNvSpPr>
            <p:nvPr/>
          </p:nvSpPr>
          <p:spPr bwMode="auto">
            <a:xfrm>
              <a:off x="4675" y="1391"/>
              <a:ext cx="395" cy="432"/>
            </a:xfrm>
            <a:custGeom>
              <a:avLst/>
              <a:gdLst>
                <a:gd name="T0" fmla="*/ 147 w 722"/>
                <a:gd name="T1" fmla="*/ 791 h 897"/>
                <a:gd name="T2" fmla="*/ 163 w 722"/>
                <a:gd name="T3" fmla="*/ 742 h 897"/>
                <a:gd name="T4" fmla="*/ 150 w 722"/>
                <a:gd name="T5" fmla="*/ 704 h 897"/>
                <a:gd name="T6" fmla="*/ 118 w 722"/>
                <a:gd name="T7" fmla="*/ 681 h 897"/>
                <a:gd name="T8" fmla="*/ 108 w 722"/>
                <a:gd name="T9" fmla="*/ 639 h 897"/>
                <a:gd name="T10" fmla="*/ 92 w 722"/>
                <a:gd name="T11" fmla="*/ 573 h 897"/>
                <a:gd name="T12" fmla="*/ 88 w 722"/>
                <a:gd name="T13" fmla="*/ 501 h 897"/>
                <a:gd name="T14" fmla="*/ 78 w 722"/>
                <a:gd name="T15" fmla="*/ 459 h 897"/>
                <a:gd name="T16" fmla="*/ 84 w 722"/>
                <a:gd name="T17" fmla="*/ 417 h 897"/>
                <a:gd name="T18" fmla="*/ 72 w 722"/>
                <a:gd name="T19" fmla="*/ 339 h 897"/>
                <a:gd name="T20" fmla="*/ 69 w 722"/>
                <a:gd name="T21" fmla="*/ 272 h 897"/>
                <a:gd name="T22" fmla="*/ 52 w 722"/>
                <a:gd name="T23" fmla="*/ 239 h 897"/>
                <a:gd name="T24" fmla="*/ 49 w 722"/>
                <a:gd name="T25" fmla="*/ 203 h 897"/>
                <a:gd name="T26" fmla="*/ 12 w 722"/>
                <a:gd name="T27" fmla="*/ 146 h 897"/>
                <a:gd name="T28" fmla="*/ 7 w 722"/>
                <a:gd name="T29" fmla="*/ 81 h 897"/>
                <a:gd name="T30" fmla="*/ 30 w 722"/>
                <a:gd name="T31" fmla="*/ 34 h 897"/>
                <a:gd name="T32" fmla="*/ 24 w 722"/>
                <a:gd name="T33" fmla="*/ 14 h 897"/>
                <a:gd name="T34" fmla="*/ 84 w 722"/>
                <a:gd name="T35" fmla="*/ 10 h 897"/>
                <a:gd name="T36" fmla="*/ 108 w 722"/>
                <a:gd name="T37" fmla="*/ 36 h 897"/>
                <a:gd name="T38" fmla="*/ 121 w 722"/>
                <a:gd name="T39" fmla="*/ 8 h 897"/>
                <a:gd name="T40" fmla="*/ 181 w 722"/>
                <a:gd name="T41" fmla="*/ 0 h 897"/>
                <a:gd name="T42" fmla="*/ 216 w 722"/>
                <a:gd name="T43" fmla="*/ 17 h 897"/>
                <a:gd name="T44" fmla="*/ 241 w 722"/>
                <a:gd name="T45" fmla="*/ 5 h 897"/>
                <a:gd name="T46" fmla="*/ 307 w 722"/>
                <a:gd name="T47" fmla="*/ 36 h 897"/>
                <a:gd name="T48" fmla="*/ 388 w 722"/>
                <a:gd name="T49" fmla="*/ 84 h 897"/>
                <a:gd name="T50" fmla="*/ 423 w 722"/>
                <a:gd name="T51" fmla="*/ 101 h 897"/>
                <a:gd name="T52" fmla="*/ 484 w 722"/>
                <a:gd name="T53" fmla="*/ 146 h 897"/>
                <a:gd name="T54" fmla="*/ 522 w 722"/>
                <a:gd name="T55" fmla="*/ 168 h 897"/>
                <a:gd name="T56" fmla="*/ 564 w 722"/>
                <a:gd name="T57" fmla="*/ 215 h 897"/>
                <a:gd name="T58" fmla="*/ 630 w 722"/>
                <a:gd name="T59" fmla="*/ 281 h 897"/>
                <a:gd name="T60" fmla="*/ 704 w 722"/>
                <a:gd name="T61" fmla="*/ 333 h 897"/>
                <a:gd name="T62" fmla="*/ 697 w 722"/>
                <a:gd name="T63" fmla="*/ 362 h 897"/>
                <a:gd name="T64" fmla="*/ 643 w 722"/>
                <a:gd name="T65" fmla="*/ 400 h 897"/>
                <a:gd name="T66" fmla="*/ 606 w 722"/>
                <a:gd name="T67" fmla="*/ 473 h 897"/>
                <a:gd name="T68" fmla="*/ 570 w 722"/>
                <a:gd name="T69" fmla="*/ 544 h 897"/>
                <a:gd name="T70" fmla="*/ 537 w 722"/>
                <a:gd name="T71" fmla="*/ 592 h 897"/>
                <a:gd name="T72" fmla="*/ 501 w 722"/>
                <a:gd name="T73" fmla="*/ 619 h 897"/>
                <a:gd name="T74" fmla="*/ 494 w 722"/>
                <a:gd name="T75" fmla="*/ 647 h 897"/>
                <a:gd name="T76" fmla="*/ 488 w 722"/>
                <a:gd name="T77" fmla="*/ 674 h 897"/>
                <a:gd name="T78" fmla="*/ 464 w 722"/>
                <a:gd name="T79" fmla="*/ 739 h 897"/>
                <a:gd name="T80" fmla="*/ 481 w 722"/>
                <a:gd name="T81" fmla="*/ 779 h 897"/>
                <a:gd name="T82" fmla="*/ 499 w 722"/>
                <a:gd name="T83" fmla="*/ 824 h 897"/>
                <a:gd name="T84" fmla="*/ 475 w 722"/>
                <a:gd name="T85" fmla="*/ 851 h 897"/>
                <a:gd name="T86" fmla="*/ 440 w 722"/>
                <a:gd name="T87" fmla="*/ 878 h 897"/>
                <a:gd name="T88" fmla="*/ 394 w 722"/>
                <a:gd name="T89" fmla="*/ 878 h 897"/>
                <a:gd name="T90" fmla="*/ 362 w 722"/>
                <a:gd name="T91" fmla="*/ 848 h 897"/>
                <a:gd name="T92" fmla="*/ 310 w 722"/>
                <a:gd name="T93" fmla="*/ 814 h 897"/>
                <a:gd name="T94" fmla="*/ 241 w 722"/>
                <a:gd name="T95" fmla="*/ 819 h 897"/>
                <a:gd name="T96" fmla="*/ 158 w 722"/>
                <a:gd name="T97" fmla="*/ 817 h 8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22"/>
                <a:gd name="T148" fmla="*/ 0 h 897"/>
                <a:gd name="T149" fmla="*/ 722 w 722"/>
                <a:gd name="T150" fmla="*/ 897 h 8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22" h="897">
                  <a:moveTo>
                    <a:pt x="158" y="817"/>
                  </a:moveTo>
                  <a:lnTo>
                    <a:pt x="151" y="803"/>
                  </a:lnTo>
                  <a:lnTo>
                    <a:pt x="150" y="801"/>
                  </a:lnTo>
                  <a:lnTo>
                    <a:pt x="147" y="791"/>
                  </a:lnTo>
                  <a:lnTo>
                    <a:pt x="147" y="779"/>
                  </a:lnTo>
                  <a:lnTo>
                    <a:pt x="151" y="771"/>
                  </a:lnTo>
                  <a:lnTo>
                    <a:pt x="157" y="760"/>
                  </a:lnTo>
                  <a:lnTo>
                    <a:pt x="163" y="742"/>
                  </a:lnTo>
                  <a:lnTo>
                    <a:pt x="170" y="728"/>
                  </a:lnTo>
                  <a:lnTo>
                    <a:pt x="170" y="718"/>
                  </a:lnTo>
                  <a:lnTo>
                    <a:pt x="163" y="712"/>
                  </a:lnTo>
                  <a:lnTo>
                    <a:pt x="150" y="704"/>
                  </a:lnTo>
                  <a:lnTo>
                    <a:pt x="144" y="703"/>
                  </a:lnTo>
                  <a:lnTo>
                    <a:pt x="135" y="700"/>
                  </a:lnTo>
                  <a:lnTo>
                    <a:pt x="123" y="689"/>
                  </a:lnTo>
                  <a:lnTo>
                    <a:pt x="118" y="681"/>
                  </a:lnTo>
                  <a:lnTo>
                    <a:pt x="112" y="675"/>
                  </a:lnTo>
                  <a:lnTo>
                    <a:pt x="108" y="665"/>
                  </a:lnTo>
                  <a:lnTo>
                    <a:pt x="108" y="644"/>
                  </a:lnTo>
                  <a:lnTo>
                    <a:pt x="108" y="639"/>
                  </a:lnTo>
                  <a:lnTo>
                    <a:pt x="105" y="627"/>
                  </a:lnTo>
                  <a:lnTo>
                    <a:pt x="102" y="616"/>
                  </a:lnTo>
                  <a:lnTo>
                    <a:pt x="97" y="595"/>
                  </a:lnTo>
                  <a:lnTo>
                    <a:pt x="92" y="573"/>
                  </a:lnTo>
                  <a:lnTo>
                    <a:pt x="90" y="547"/>
                  </a:lnTo>
                  <a:lnTo>
                    <a:pt x="88" y="525"/>
                  </a:lnTo>
                  <a:lnTo>
                    <a:pt x="88" y="505"/>
                  </a:lnTo>
                  <a:lnTo>
                    <a:pt x="88" y="501"/>
                  </a:lnTo>
                  <a:lnTo>
                    <a:pt x="88" y="482"/>
                  </a:lnTo>
                  <a:lnTo>
                    <a:pt x="86" y="466"/>
                  </a:lnTo>
                  <a:lnTo>
                    <a:pt x="79" y="463"/>
                  </a:lnTo>
                  <a:lnTo>
                    <a:pt x="78" y="459"/>
                  </a:lnTo>
                  <a:lnTo>
                    <a:pt x="81" y="451"/>
                  </a:lnTo>
                  <a:lnTo>
                    <a:pt x="85" y="443"/>
                  </a:lnTo>
                  <a:lnTo>
                    <a:pt x="87" y="431"/>
                  </a:lnTo>
                  <a:lnTo>
                    <a:pt x="84" y="417"/>
                  </a:lnTo>
                  <a:lnTo>
                    <a:pt x="79" y="399"/>
                  </a:lnTo>
                  <a:lnTo>
                    <a:pt x="73" y="381"/>
                  </a:lnTo>
                  <a:lnTo>
                    <a:pt x="73" y="362"/>
                  </a:lnTo>
                  <a:lnTo>
                    <a:pt x="72" y="339"/>
                  </a:lnTo>
                  <a:lnTo>
                    <a:pt x="69" y="316"/>
                  </a:lnTo>
                  <a:lnTo>
                    <a:pt x="72" y="299"/>
                  </a:lnTo>
                  <a:lnTo>
                    <a:pt x="75" y="286"/>
                  </a:lnTo>
                  <a:lnTo>
                    <a:pt x="69" y="272"/>
                  </a:lnTo>
                  <a:lnTo>
                    <a:pt x="62" y="264"/>
                  </a:lnTo>
                  <a:lnTo>
                    <a:pt x="56" y="260"/>
                  </a:lnTo>
                  <a:lnTo>
                    <a:pt x="56" y="249"/>
                  </a:lnTo>
                  <a:lnTo>
                    <a:pt x="52" y="239"/>
                  </a:lnTo>
                  <a:lnTo>
                    <a:pt x="49" y="233"/>
                  </a:lnTo>
                  <a:lnTo>
                    <a:pt x="51" y="226"/>
                  </a:lnTo>
                  <a:lnTo>
                    <a:pt x="52" y="215"/>
                  </a:lnTo>
                  <a:lnTo>
                    <a:pt x="49" y="203"/>
                  </a:lnTo>
                  <a:lnTo>
                    <a:pt x="40" y="190"/>
                  </a:lnTo>
                  <a:lnTo>
                    <a:pt x="34" y="166"/>
                  </a:lnTo>
                  <a:lnTo>
                    <a:pt x="22" y="153"/>
                  </a:lnTo>
                  <a:lnTo>
                    <a:pt x="12" y="146"/>
                  </a:lnTo>
                  <a:lnTo>
                    <a:pt x="8" y="137"/>
                  </a:lnTo>
                  <a:lnTo>
                    <a:pt x="1" y="120"/>
                  </a:lnTo>
                  <a:lnTo>
                    <a:pt x="0" y="105"/>
                  </a:lnTo>
                  <a:lnTo>
                    <a:pt x="7" y="81"/>
                  </a:lnTo>
                  <a:lnTo>
                    <a:pt x="10" y="66"/>
                  </a:lnTo>
                  <a:lnTo>
                    <a:pt x="20" y="57"/>
                  </a:lnTo>
                  <a:lnTo>
                    <a:pt x="26" y="45"/>
                  </a:lnTo>
                  <a:lnTo>
                    <a:pt x="30" y="34"/>
                  </a:lnTo>
                  <a:lnTo>
                    <a:pt x="26" y="26"/>
                  </a:lnTo>
                  <a:lnTo>
                    <a:pt x="22" y="17"/>
                  </a:lnTo>
                  <a:lnTo>
                    <a:pt x="22" y="16"/>
                  </a:lnTo>
                  <a:lnTo>
                    <a:pt x="24" y="14"/>
                  </a:lnTo>
                  <a:lnTo>
                    <a:pt x="32" y="14"/>
                  </a:lnTo>
                  <a:lnTo>
                    <a:pt x="51" y="14"/>
                  </a:lnTo>
                  <a:lnTo>
                    <a:pt x="70" y="12"/>
                  </a:lnTo>
                  <a:lnTo>
                    <a:pt x="84" y="10"/>
                  </a:lnTo>
                  <a:lnTo>
                    <a:pt x="93" y="15"/>
                  </a:lnTo>
                  <a:lnTo>
                    <a:pt x="100" y="28"/>
                  </a:lnTo>
                  <a:lnTo>
                    <a:pt x="104" y="38"/>
                  </a:lnTo>
                  <a:lnTo>
                    <a:pt x="108" y="36"/>
                  </a:lnTo>
                  <a:lnTo>
                    <a:pt x="109" y="28"/>
                  </a:lnTo>
                  <a:lnTo>
                    <a:pt x="109" y="17"/>
                  </a:lnTo>
                  <a:lnTo>
                    <a:pt x="111" y="11"/>
                  </a:lnTo>
                  <a:lnTo>
                    <a:pt x="121" y="8"/>
                  </a:lnTo>
                  <a:lnTo>
                    <a:pt x="139" y="3"/>
                  </a:lnTo>
                  <a:lnTo>
                    <a:pt x="162" y="0"/>
                  </a:lnTo>
                  <a:lnTo>
                    <a:pt x="164" y="2"/>
                  </a:lnTo>
                  <a:lnTo>
                    <a:pt x="181" y="0"/>
                  </a:lnTo>
                  <a:lnTo>
                    <a:pt x="200" y="2"/>
                  </a:lnTo>
                  <a:lnTo>
                    <a:pt x="211" y="4"/>
                  </a:lnTo>
                  <a:lnTo>
                    <a:pt x="213" y="9"/>
                  </a:lnTo>
                  <a:lnTo>
                    <a:pt x="216" y="17"/>
                  </a:lnTo>
                  <a:lnTo>
                    <a:pt x="218" y="12"/>
                  </a:lnTo>
                  <a:lnTo>
                    <a:pt x="218" y="4"/>
                  </a:lnTo>
                  <a:lnTo>
                    <a:pt x="226" y="2"/>
                  </a:lnTo>
                  <a:lnTo>
                    <a:pt x="241" y="5"/>
                  </a:lnTo>
                  <a:lnTo>
                    <a:pt x="262" y="14"/>
                  </a:lnTo>
                  <a:lnTo>
                    <a:pt x="280" y="23"/>
                  </a:lnTo>
                  <a:lnTo>
                    <a:pt x="285" y="26"/>
                  </a:lnTo>
                  <a:lnTo>
                    <a:pt x="307" y="36"/>
                  </a:lnTo>
                  <a:lnTo>
                    <a:pt x="328" y="50"/>
                  </a:lnTo>
                  <a:lnTo>
                    <a:pt x="348" y="59"/>
                  </a:lnTo>
                  <a:lnTo>
                    <a:pt x="372" y="69"/>
                  </a:lnTo>
                  <a:lnTo>
                    <a:pt x="388" y="84"/>
                  </a:lnTo>
                  <a:lnTo>
                    <a:pt x="392" y="89"/>
                  </a:lnTo>
                  <a:lnTo>
                    <a:pt x="403" y="96"/>
                  </a:lnTo>
                  <a:lnTo>
                    <a:pt x="414" y="96"/>
                  </a:lnTo>
                  <a:lnTo>
                    <a:pt x="423" y="101"/>
                  </a:lnTo>
                  <a:lnTo>
                    <a:pt x="435" y="112"/>
                  </a:lnTo>
                  <a:lnTo>
                    <a:pt x="451" y="126"/>
                  </a:lnTo>
                  <a:lnTo>
                    <a:pt x="469" y="141"/>
                  </a:lnTo>
                  <a:lnTo>
                    <a:pt x="484" y="146"/>
                  </a:lnTo>
                  <a:lnTo>
                    <a:pt x="500" y="146"/>
                  </a:lnTo>
                  <a:lnTo>
                    <a:pt x="508" y="152"/>
                  </a:lnTo>
                  <a:lnTo>
                    <a:pt x="518" y="161"/>
                  </a:lnTo>
                  <a:lnTo>
                    <a:pt x="522" y="168"/>
                  </a:lnTo>
                  <a:lnTo>
                    <a:pt x="523" y="171"/>
                  </a:lnTo>
                  <a:lnTo>
                    <a:pt x="530" y="177"/>
                  </a:lnTo>
                  <a:lnTo>
                    <a:pt x="544" y="192"/>
                  </a:lnTo>
                  <a:lnTo>
                    <a:pt x="564" y="215"/>
                  </a:lnTo>
                  <a:lnTo>
                    <a:pt x="584" y="239"/>
                  </a:lnTo>
                  <a:lnTo>
                    <a:pt x="601" y="257"/>
                  </a:lnTo>
                  <a:lnTo>
                    <a:pt x="624" y="278"/>
                  </a:lnTo>
                  <a:lnTo>
                    <a:pt x="630" y="281"/>
                  </a:lnTo>
                  <a:lnTo>
                    <a:pt x="645" y="296"/>
                  </a:lnTo>
                  <a:lnTo>
                    <a:pt x="663" y="316"/>
                  </a:lnTo>
                  <a:lnTo>
                    <a:pt x="680" y="322"/>
                  </a:lnTo>
                  <a:lnTo>
                    <a:pt x="704" y="333"/>
                  </a:lnTo>
                  <a:lnTo>
                    <a:pt x="717" y="341"/>
                  </a:lnTo>
                  <a:lnTo>
                    <a:pt x="722" y="356"/>
                  </a:lnTo>
                  <a:lnTo>
                    <a:pt x="712" y="358"/>
                  </a:lnTo>
                  <a:lnTo>
                    <a:pt x="697" y="362"/>
                  </a:lnTo>
                  <a:lnTo>
                    <a:pt x="675" y="369"/>
                  </a:lnTo>
                  <a:lnTo>
                    <a:pt x="658" y="374"/>
                  </a:lnTo>
                  <a:lnTo>
                    <a:pt x="650" y="382"/>
                  </a:lnTo>
                  <a:lnTo>
                    <a:pt x="643" y="400"/>
                  </a:lnTo>
                  <a:lnTo>
                    <a:pt x="632" y="424"/>
                  </a:lnTo>
                  <a:lnTo>
                    <a:pt x="624" y="445"/>
                  </a:lnTo>
                  <a:lnTo>
                    <a:pt x="615" y="463"/>
                  </a:lnTo>
                  <a:lnTo>
                    <a:pt x="606" y="473"/>
                  </a:lnTo>
                  <a:lnTo>
                    <a:pt x="595" y="489"/>
                  </a:lnTo>
                  <a:lnTo>
                    <a:pt x="586" y="507"/>
                  </a:lnTo>
                  <a:lnTo>
                    <a:pt x="580" y="527"/>
                  </a:lnTo>
                  <a:lnTo>
                    <a:pt x="570" y="544"/>
                  </a:lnTo>
                  <a:lnTo>
                    <a:pt x="554" y="569"/>
                  </a:lnTo>
                  <a:lnTo>
                    <a:pt x="552" y="580"/>
                  </a:lnTo>
                  <a:lnTo>
                    <a:pt x="546" y="587"/>
                  </a:lnTo>
                  <a:lnTo>
                    <a:pt x="537" y="592"/>
                  </a:lnTo>
                  <a:lnTo>
                    <a:pt x="526" y="598"/>
                  </a:lnTo>
                  <a:lnTo>
                    <a:pt x="516" y="607"/>
                  </a:lnTo>
                  <a:lnTo>
                    <a:pt x="508" y="615"/>
                  </a:lnTo>
                  <a:lnTo>
                    <a:pt x="501" y="619"/>
                  </a:lnTo>
                  <a:lnTo>
                    <a:pt x="495" y="625"/>
                  </a:lnTo>
                  <a:lnTo>
                    <a:pt x="492" y="634"/>
                  </a:lnTo>
                  <a:lnTo>
                    <a:pt x="490" y="643"/>
                  </a:lnTo>
                  <a:lnTo>
                    <a:pt x="494" y="647"/>
                  </a:lnTo>
                  <a:lnTo>
                    <a:pt x="496" y="646"/>
                  </a:lnTo>
                  <a:lnTo>
                    <a:pt x="504" y="641"/>
                  </a:lnTo>
                  <a:lnTo>
                    <a:pt x="499" y="663"/>
                  </a:lnTo>
                  <a:lnTo>
                    <a:pt x="488" y="674"/>
                  </a:lnTo>
                  <a:lnTo>
                    <a:pt x="483" y="697"/>
                  </a:lnTo>
                  <a:lnTo>
                    <a:pt x="486" y="711"/>
                  </a:lnTo>
                  <a:lnTo>
                    <a:pt x="477" y="727"/>
                  </a:lnTo>
                  <a:lnTo>
                    <a:pt x="464" y="739"/>
                  </a:lnTo>
                  <a:lnTo>
                    <a:pt x="460" y="753"/>
                  </a:lnTo>
                  <a:lnTo>
                    <a:pt x="475" y="763"/>
                  </a:lnTo>
                  <a:lnTo>
                    <a:pt x="481" y="770"/>
                  </a:lnTo>
                  <a:lnTo>
                    <a:pt x="481" y="779"/>
                  </a:lnTo>
                  <a:lnTo>
                    <a:pt x="489" y="790"/>
                  </a:lnTo>
                  <a:lnTo>
                    <a:pt x="499" y="803"/>
                  </a:lnTo>
                  <a:lnTo>
                    <a:pt x="500" y="814"/>
                  </a:lnTo>
                  <a:lnTo>
                    <a:pt x="499" y="824"/>
                  </a:lnTo>
                  <a:lnTo>
                    <a:pt x="493" y="831"/>
                  </a:lnTo>
                  <a:lnTo>
                    <a:pt x="487" y="837"/>
                  </a:lnTo>
                  <a:lnTo>
                    <a:pt x="481" y="845"/>
                  </a:lnTo>
                  <a:lnTo>
                    <a:pt x="475" y="851"/>
                  </a:lnTo>
                  <a:lnTo>
                    <a:pt x="469" y="862"/>
                  </a:lnTo>
                  <a:lnTo>
                    <a:pt x="459" y="867"/>
                  </a:lnTo>
                  <a:lnTo>
                    <a:pt x="451" y="868"/>
                  </a:lnTo>
                  <a:lnTo>
                    <a:pt x="440" y="878"/>
                  </a:lnTo>
                  <a:lnTo>
                    <a:pt x="429" y="893"/>
                  </a:lnTo>
                  <a:lnTo>
                    <a:pt x="417" y="897"/>
                  </a:lnTo>
                  <a:lnTo>
                    <a:pt x="403" y="891"/>
                  </a:lnTo>
                  <a:lnTo>
                    <a:pt x="394" y="878"/>
                  </a:lnTo>
                  <a:lnTo>
                    <a:pt x="385" y="879"/>
                  </a:lnTo>
                  <a:lnTo>
                    <a:pt x="375" y="867"/>
                  </a:lnTo>
                  <a:lnTo>
                    <a:pt x="373" y="863"/>
                  </a:lnTo>
                  <a:lnTo>
                    <a:pt x="362" y="848"/>
                  </a:lnTo>
                  <a:lnTo>
                    <a:pt x="352" y="842"/>
                  </a:lnTo>
                  <a:lnTo>
                    <a:pt x="338" y="831"/>
                  </a:lnTo>
                  <a:lnTo>
                    <a:pt x="326" y="823"/>
                  </a:lnTo>
                  <a:lnTo>
                    <a:pt x="310" y="814"/>
                  </a:lnTo>
                  <a:lnTo>
                    <a:pt x="290" y="808"/>
                  </a:lnTo>
                  <a:lnTo>
                    <a:pt x="272" y="812"/>
                  </a:lnTo>
                  <a:lnTo>
                    <a:pt x="258" y="815"/>
                  </a:lnTo>
                  <a:lnTo>
                    <a:pt x="241" y="819"/>
                  </a:lnTo>
                  <a:lnTo>
                    <a:pt x="216" y="817"/>
                  </a:lnTo>
                  <a:lnTo>
                    <a:pt x="190" y="817"/>
                  </a:lnTo>
                  <a:lnTo>
                    <a:pt x="168" y="819"/>
                  </a:lnTo>
                  <a:lnTo>
                    <a:pt x="158" y="817"/>
                  </a:lnTo>
                  <a:close/>
                </a:path>
              </a:pathLst>
            </a:custGeom>
            <a:solidFill>
              <a:srgbClr val="CCFFCC">
                <a:alpha val="50195"/>
              </a:srgbClr>
            </a:solidFill>
            <a:ln w="9525">
              <a:solidFill>
                <a:srgbClr val="000000"/>
              </a:solidFill>
              <a:round/>
              <a:headEnd/>
              <a:tailEnd/>
            </a:ln>
          </p:spPr>
          <p:txBody>
            <a:bodyPr/>
            <a:lstStyle/>
            <a:p>
              <a:endParaRPr lang="es-MX"/>
            </a:p>
          </p:txBody>
        </p:sp>
        <p:sp>
          <p:nvSpPr>
            <p:cNvPr id="11345" name="Freeform 73"/>
            <p:cNvSpPr>
              <a:spLocks noChangeAspect="1"/>
            </p:cNvSpPr>
            <p:nvPr/>
          </p:nvSpPr>
          <p:spPr bwMode="auto">
            <a:xfrm>
              <a:off x="4331" y="1252"/>
              <a:ext cx="16" cy="10"/>
            </a:xfrm>
            <a:custGeom>
              <a:avLst/>
              <a:gdLst>
                <a:gd name="T0" fmla="*/ 7 w 27"/>
                <a:gd name="T1" fmla="*/ 11 h 21"/>
                <a:gd name="T2" fmla="*/ 7 w 27"/>
                <a:gd name="T3" fmla="*/ 8 h 21"/>
                <a:gd name="T4" fmla="*/ 6 w 27"/>
                <a:gd name="T5" fmla="*/ 7 h 21"/>
                <a:gd name="T6" fmla="*/ 5 w 27"/>
                <a:gd name="T7" fmla="*/ 6 h 21"/>
                <a:gd name="T8" fmla="*/ 3 w 27"/>
                <a:gd name="T9" fmla="*/ 5 h 21"/>
                <a:gd name="T10" fmla="*/ 2 w 27"/>
                <a:gd name="T11" fmla="*/ 1 h 21"/>
                <a:gd name="T12" fmla="*/ 7 w 27"/>
                <a:gd name="T13" fmla="*/ 0 h 21"/>
                <a:gd name="T14" fmla="*/ 13 w 27"/>
                <a:gd name="T15" fmla="*/ 1 h 21"/>
                <a:gd name="T16" fmla="*/ 20 w 27"/>
                <a:gd name="T17" fmla="*/ 0 h 21"/>
                <a:gd name="T18" fmla="*/ 26 w 27"/>
                <a:gd name="T19" fmla="*/ 3 h 21"/>
                <a:gd name="T20" fmla="*/ 27 w 27"/>
                <a:gd name="T21" fmla="*/ 11 h 21"/>
                <a:gd name="T22" fmla="*/ 18 w 27"/>
                <a:gd name="T23" fmla="*/ 17 h 21"/>
                <a:gd name="T24" fmla="*/ 12 w 27"/>
                <a:gd name="T25" fmla="*/ 19 h 21"/>
                <a:gd name="T26" fmla="*/ 7 w 27"/>
                <a:gd name="T27" fmla="*/ 21 h 21"/>
                <a:gd name="T28" fmla="*/ 2 w 27"/>
                <a:gd name="T29" fmla="*/ 19 h 21"/>
                <a:gd name="T30" fmla="*/ 0 w 27"/>
                <a:gd name="T31" fmla="*/ 14 h 21"/>
                <a:gd name="T32" fmla="*/ 2 w 27"/>
                <a:gd name="T33" fmla="*/ 12 h 21"/>
                <a:gd name="T34" fmla="*/ 5 w 27"/>
                <a:gd name="T35" fmla="*/ 12 h 21"/>
                <a:gd name="T36" fmla="*/ 7 w 27"/>
                <a:gd name="T37" fmla="*/ 12 h 21"/>
                <a:gd name="T38" fmla="*/ 7 w 27"/>
                <a:gd name="T39" fmla="*/ 11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
                <a:gd name="T61" fmla="*/ 0 h 21"/>
                <a:gd name="T62" fmla="*/ 27 w 27"/>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 h="21">
                  <a:moveTo>
                    <a:pt x="7" y="11"/>
                  </a:moveTo>
                  <a:lnTo>
                    <a:pt x="7" y="8"/>
                  </a:lnTo>
                  <a:lnTo>
                    <a:pt x="6" y="7"/>
                  </a:lnTo>
                  <a:lnTo>
                    <a:pt x="5" y="6"/>
                  </a:lnTo>
                  <a:lnTo>
                    <a:pt x="3" y="5"/>
                  </a:lnTo>
                  <a:lnTo>
                    <a:pt x="2" y="1"/>
                  </a:lnTo>
                  <a:lnTo>
                    <a:pt x="7" y="0"/>
                  </a:lnTo>
                  <a:lnTo>
                    <a:pt x="13" y="1"/>
                  </a:lnTo>
                  <a:lnTo>
                    <a:pt x="20" y="0"/>
                  </a:lnTo>
                  <a:lnTo>
                    <a:pt x="26" y="3"/>
                  </a:lnTo>
                  <a:lnTo>
                    <a:pt x="27" y="11"/>
                  </a:lnTo>
                  <a:lnTo>
                    <a:pt x="18" y="17"/>
                  </a:lnTo>
                  <a:lnTo>
                    <a:pt x="12" y="19"/>
                  </a:lnTo>
                  <a:lnTo>
                    <a:pt x="7" y="21"/>
                  </a:lnTo>
                  <a:lnTo>
                    <a:pt x="2" y="19"/>
                  </a:lnTo>
                  <a:lnTo>
                    <a:pt x="0" y="14"/>
                  </a:lnTo>
                  <a:lnTo>
                    <a:pt x="2" y="12"/>
                  </a:lnTo>
                  <a:lnTo>
                    <a:pt x="5" y="12"/>
                  </a:lnTo>
                  <a:lnTo>
                    <a:pt x="7" y="12"/>
                  </a:lnTo>
                  <a:lnTo>
                    <a:pt x="7" y="11"/>
                  </a:lnTo>
                  <a:close/>
                </a:path>
              </a:pathLst>
            </a:custGeom>
            <a:gradFill rotWithShape="0">
              <a:gsLst>
                <a:gs pos="0">
                  <a:srgbClr val="CCFF66"/>
                </a:gs>
                <a:gs pos="100000">
                  <a:schemeClr val="bg1"/>
                </a:gs>
              </a:gsLst>
              <a:lin ang="5400000" scaled="1"/>
            </a:gradFill>
            <a:ln w="9525">
              <a:solidFill>
                <a:srgbClr val="000000"/>
              </a:solidFill>
              <a:round/>
              <a:headEnd/>
              <a:tailEnd/>
            </a:ln>
          </p:spPr>
          <p:txBody>
            <a:bodyPr/>
            <a:lstStyle/>
            <a:p>
              <a:endParaRPr lang="es-MX"/>
            </a:p>
          </p:txBody>
        </p:sp>
        <p:sp>
          <p:nvSpPr>
            <p:cNvPr id="11346" name="Freeform 74"/>
            <p:cNvSpPr>
              <a:spLocks noChangeAspect="1"/>
            </p:cNvSpPr>
            <p:nvPr/>
          </p:nvSpPr>
          <p:spPr bwMode="auto">
            <a:xfrm>
              <a:off x="4355" y="1279"/>
              <a:ext cx="11" cy="7"/>
            </a:xfrm>
            <a:custGeom>
              <a:avLst/>
              <a:gdLst>
                <a:gd name="T0" fmla="*/ 18 w 20"/>
                <a:gd name="T1" fmla="*/ 1 h 14"/>
                <a:gd name="T2" fmla="*/ 13 w 20"/>
                <a:gd name="T3" fmla="*/ 0 h 14"/>
                <a:gd name="T4" fmla="*/ 11 w 20"/>
                <a:gd name="T5" fmla="*/ 1 h 14"/>
                <a:gd name="T6" fmla="*/ 9 w 20"/>
                <a:gd name="T7" fmla="*/ 0 h 14"/>
                <a:gd name="T8" fmla="*/ 6 w 20"/>
                <a:gd name="T9" fmla="*/ 0 h 14"/>
                <a:gd name="T10" fmla="*/ 3 w 20"/>
                <a:gd name="T11" fmla="*/ 2 h 14"/>
                <a:gd name="T12" fmla="*/ 0 w 20"/>
                <a:gd name="T13" fmla="*/ 4 h 14"/>
                <a:gd name="T14" fmla="*/ 0 w 20"/>
                <a:gd name="T15" fmla="*/ 7 h 14"/>
                <a:gd name="T16" fmla="*/ 1 w 20"/>
                <a:gd name="T17" fmla="*/ 11 h 14"/>
                <a:gd name="T18" fmla="*/ 2 w 20"/>
                <a:gd name="T19" fmla="*/ 13 h 14"/>
                <a:gd name="T20" fmla="*/ 7 w 20"/>
                <a:gd name="T21" fmla="*/ 13 h 14"/>
                <a:gd name="T22" fmla="*/ 12 w 20"/>
                <a:gd name="T23" fmla="*/ 13 h 14"/>
                <a:gd name="T24" fmla="*/ 15 w 20"/>
                <a:gd name="T25" fmla="*/ 14 h 14"/>
                <a:gd name="T26" fmla="*/ 19 w 20"/>
                <a:gd name="T27" fmla="*/ 14 h 14"/>
                <a:gd name="T28" fmla="*/ 20 w 20"/>
                <a:gd name="T29" fmla="*/ 12 h 14"/>
                <a:gd name="T30" fmla="*/ 19 w 20"/>
                <a:gd name="T31" fmla="*/ 8 h 14"/>
                <a:gd name="T32" fmla="*/ 18 w 20"/>
                <a:gd name="T33" fmla="*/ 4 h 14"/>
                <a:gd name="T34" fmla="*/ 18 w 20"/>
                <a:gd name="T35" fmla="*/ 1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4"/>
                <a:gd name="T56" fmla="*/ 20 w 20"/>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4">
                  <a:moveTo>
                    <a:pt x="18" y="1"/>
                  </a:moveTo>
                  <a:lnTo>
                    <a:pt x="13" y="0"/>
                  </a:lnTo>
                  <a:lnTo>
                    <a:pt x="11" y="1"/>
                  </a:lnTo>
                  <a:lnTo>
                    <a:pt x="9" y="0"/>
                  </a:lnTo>
                  <a:lnTo>
                    <a:pt x="6" y="0"/>
                  </a:lnTo>
                  <a:lnTo>
                    <a:pt x="3" y="2"/>
                  </a:lnTo>
                  <a:lnTo>
                    <a:pt x="0" y="4"/>
                  </a:lnTo>
                  <a:lnTo>
                    <a:pt x="0" y="7"/>
                  </a:lnTo>
                  <a:lnTo>
                    <a:pt x="1" y="11"/>
                  </a:lnTo>
                  <a:lnTo>
                    <a:pt x="2" y="13"/>
                  </a:lnTo>
                  <a:lnTo>
                    <a:pt x="7" y="13"/>
                  </a:lnTo>
                  <a:lnTo>
                    <a:pt x="12" y="13"/>
                  </a:lnTo>
                  <a:lnTo>
                    <a:pt x="15" y="14"/>
                  </a:lnTo>
                  <a:lnTo>
                    <a:pt x="19" y="14"/>
                  </a:lnTo>
                  <a:lnTo>
                    <a:pt x="20" y="12"/>
                  </a:lnTo>
                  <a:lnTo>
                    <a:pt x="19" y="8"/>
                  </a:lnTo>
                  <a:lnTo>
                    <a:pt x="18" y="4"/>
                  </a:lnTo>
                  <a:lnTo>
                    <a:pt x="18" y="1"/>
                  </a:lnTo>
                  <a:close/>
                </a:path>
              </a:pathLst>
            </a:custGeom>
            <a:gradFill rotWithShape="0">
              <a:gsLst>
                <a:gs pos="0">
                  <a:srgbClr val="CCFF66"/>
                </a:gs>
                <a:gs pos="100000">
                  <a:schemeClr val="bg1"/>
                </a:gs>
              </a:gsLst>
              <a:lin ang="5400000" scaled="1"/>
            </a:gradFill>
            <a:ln w="9525">
              <a:solidFill>
                <a:srgbClr val="000000"/>
              </a:solidFill>
              <a:round/>
              <a:headEnd/>
              <a:tailEnd/>
            </a:ln>
          </p:spPr>
          <p:txBody>
            <a:bodyPr/>
            <a:lstStyle/>
            <a:p>
              <a:endParaRPr lang="es-MX"/>
            </a:p>
          </p:txBody>
        </p:sp>
        <p:sp>
          <p:nvSpPr>
            <p:cNvPr id="11347" name="Freeform 75"/>
            <p:cNvSpPr>
              <a:spLocks noChangeAspect="1"/>
            </p:cNvSpPr>
            <p:nvPr/>
          </p:nvSpPr>
          <p:spPr bwMode="auto">
            <a:xfrm>
              <a:off x="4267" y="1237"/>
              <a:ext cx="9" cy="18"/>
            </a:xfrm>
            <a:custGeom>
              <a:avLst/>
              <a:gdLst>
                <a:gd name="T0" fmla="*/ 11 w 14"/>
                <a:gd name="T1" fmla="*/ 0 h 35"/>
                <a:gd name="T2" fmla="*/ 7 w 14"/>
                <a:gd name="T3" fmla="*/ 2 h 35"/>
                <a:gd name="T4" fmla="*/ 6 w 14"/>
                <a:gd name="T5" fmla="*/ 7 h 35"/>
                <a:gd name="T6" fmla="*/ 6 w 14"/>
                <a:gd name="T7" fmla="*/ 12 h 35"/>
                <a:gd name="T8" fmla="*/ 2 w 14"/>
                <a:gd name="T9" fmla="*/ 23 h 35"/>
                <a:gd name="T10" fmla="*/ 0 w 14"/>
                <a:gd name="T11" fmla="*/ 29 h 35"/>
                <a:gd name="T12" fmla="*/ 2 w 14"/>
                <a:gd name="T13" fmla="*/ 35 h 35"/>
                <a:gd name="T14" fmla="*/ 7 w 14"/>
                <a:gd name="T15" fmla="*/ 31 h 35"/>
                <a:gd name="T16" fmla="*/ 10 w 14"/>
                <a:gd name="T17" fmla="*/ 26 h 35"/>
                <a:gd name="T18" fmla="*/ 10 w 14"/>
                <a:gd name="T19" fmla="*/ 19 h 35"/>
                <a:gd name="T20" fmla="*/ 11 w 14"/>
                <a:gd name="T21" fmla="*/ 14 h 35"/>
                <a:gd name="T22" fmla="*/ 13 w 14"/>
                <a:gd name="T23" fmla="*/ 9 h 35"/>
                <a:gd name="T24" fmla="*/ 14 w 14"/>
                <a:gd name="T25" fmla="*/ 3 h 35"/>
                <a:gd name="T26" fmla="*/ 11 w 14"/>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35"/>
                <a:gd name="T44" fmla="*/ 14 w 14"/>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35">
                  <a:moveTo>
                    <a:pt x="11" y="0"/>
                  </a:moveTo>
                  <a:lnTo>
                    <a:pt x="7" y="2"/>
                  </a:lnTo>
                  <a:lnTo>
                    <a:pt x="6" y="7"/>
                  </a:lnTo>
                  <a:lnTo>
                    <a:pt x="6" y="12"/>
                  </a:lnTo>
                  <a:lnTo>
                    <a:pt x="2" y="23"/>
                  </a:lnTo>
                  <a:lnTo>
                    <a:pt x="0" y="29"/>
                  </a:lnTo>
                  <a:lnTo>
                    <a:pt x="2" y="35"/>
                  </a:lnTo>
                  <a:lnTo>
                    <a:pt x="7" y="31"/>
                  </a:lnTo>
                  <a:lnTo>
                    <a:pt x="10" y="26"/>
                  </a:lnTo>
                  <a:lnTo>
                    <a:pt x="10" y="19"/>
                  </a:lnTo>
                  <a:lnTo>
                    <a:pt x="11" y="14"/>
                  </a:lnTo>
                  <a:lnTo>
                    <a:pt x="13" y="9"/>
                  </a:lnTo>
                  <a:lnTo>
                    <a:pt x="14" y="3"/>
                  </a:lnTo>
                  <a:lnTo>
                    <a:pt x="11" y="0"/>
                  </a:lnTo>
                  <a:close/>
                </a:path>
              </a:pathLst>
            </a:custGeom>
            <a:gradFill rotWithShape="0">
              <a:gsLst>
                <a:gs pos="0">
                  <a:srgbClr val="CCFF66"/>
                </a:gs>
                <a:gs pos="100000">
                  <a:schemeClr val="bg1"/>
                </a:gs>
              </a:gsLst>
              <a:lin ang="5400000" scaled="1"/>
            </a:gradFill>
            <a:ln w="9525">
              <a:solidFill>
                <a:srgbClr val="000000"/>
              </a:solidFill>
              <a:round/>
              <a:headEnd/>
              <a:tailEnd/>
            </a:ln>
          </p:spPr>
          <p:txBody>
            <a:bodyPr/>
            <a:lstStyle/>
            <a:p>
              <a:endParaRPr lang="es-MX"/>
            </a:p>
          </p:txBody>
        </p:sp>
        <p:sp>
          <p:nvSpPr>
            <p:cNvPr id="11348" name="Freeform 76"/>
            <p:cNvSpPr>
              <a:spLocks noChangeAspect="1"/>
            </p:cNvSpPr>
            <p:nvPr/>
          </p:nvSpPr>
          <p:spPr bwMode="auto">
            <a:xfrm>
              <a:off x="4455" y="1346"/>
              <a:ext cx="10" cy="6"/>
            </a:xfrm>
            <a:custGeom>
              <a:avLst/>
              <a:gdLst>
                <a:gd name="T0" fmla="*/ 19 w 19"/>
                <a:gd name="T1" fmla="*/ 1 h 15"/>
                <a:gd name="T2" fmla="*/ 17 w 19"/>
                <a:gd name="T3" fmla="*/ 0 h 15"/>
                <a:gd name="T4" fmla="*/ 14 w 19"/>
                <a:gd name="T5" fmla="*/ 0 h 15"/>
                <a:gd name="T6" fmla="*/ 12 w 19"/>
                <a:gd name="T7" fmla="*/ 3 h 15"/>
                <a:gd name="T8" fmla="*/ 11 w 19"/>
                <a:gd name="T9" fmla="*/ 6 h 15"/>
                <a:gd name="T10" fmla="*/ 8 w 19"/>
                <a:gd name="T11" fmla="*/ 7 h 15"/>
                <a:gd name="T12" fmla="*/ 5 w 19"/>
                <a:gd name="T13" fmla="*/ 8 h 15"/>
                <a:gd name="T14" fmla="*/ 0 w 19"/>
                <a:gd name="T15" fmla="*/ 10 h 15"/>
                <a:gd name="T16" fmla="*/ 2 w 19"/>
                <a:gd name="T17" fmla="*/ 14 h 15"/>
                <a:gd name="T18" fmla="*/ 7 w 19"/>
                <a:gd name="T19" fmla="*/ 15 h 15"/>
                <a:gd name="T20" fmla="*/ 13 w 19"/>
                <a:gd name="T21" fmla="*/ 13 h 15"/>
                <a:gd name="T22" fmla="*/ 16 w 19"/>
                <a:gd name="T23" fmla="*/ 8 h 15"/>
                <a:gd name="T24" fmla="*/ 18 w 19"/>
                <a:gd name="T25" fmla="*/ 4 h 15"/>
                <a:gd name="T26" fmla="*/ 19 w 19"/>
                <a:gd name="T27" fmla="*/ 1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15"/>
                <a:gd name="T44" fmla="*/ 19 w 19"/>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15">
                  <a:moveTo>
                    <a:pt x="19" y="1"/>
                  </a:moveTo>
                  <a:lnTo>
                    <a:pt x="17" y="0"/>
                  </a:lnTo>
                  <a:lnTo>
                    <a:pt x="14" y="0"/>
                  </a:lnTo>
                  <a:lnTo>
                    <a:pt x="12" y="3"/>
                  </a:lnTo>
                  <a:lnTo>
                    <a:pt x="11" y="6"/>
                  </a:lnTo>
                  <a:lnTo>
                    <a:pt x="8" y="7"/>
                  </a:lnTo>
                  <a:lnTo>
                    <a:pt x="5" y="8"/>
                  </a:lnTo>
                  <a:lnTo>
                    <a:pt x="0" y="10"/>
                  </a:lnTo>
                  <a:lnTo>
                    <a:pt x="2" y="14"/>
                  </a:lnTo>
                  <a:lnTo>
                    <a:pt x="7" y="15"/>
                  </a:lnTo>
                  <a:lnTo>
                    <a:pt x="13" y="13"/>
                  </a:lnTo>
                  <a:lnTo>
                    <a:pt x="16" y="8"/>
                  </a:lnTo>
                  <a:lnTo>
                    <a:pt x="18" y="4"/>
                  </a:lnTo>
                  <a:lnTo>
                    <a:pt x="19" y="1"/>
                  </a:lnTo>
                  <a:close/>
                </a:path>
              </a:pathLst>
            </a:custGeom>
            <a:gradFill rotWithShape="0">
              <a:gsLst>
                <a:gs pos="0">
                  <a:srgbClr val="CCFF66"/>
                </a:gs>
                <a:gs pos="100000">
                  <a:schemeClr val="bg1"/>
                </a:gs>
              </a:gsLst>
              <a:lin ang="5400000" scaled="1"/>
            </a:gradFill>
            <a:ln w="9525">
              <a:solidFill>
                <a:srgbClr val="000000"/>
              </a:solidFill>
              <a:round/>
              <a:headEnd/>
              <a:tailEnd/>
            </a:ln>
          </p:spPr>
          <p:txBody>
            <a:bodyPr/>
            <a:lstStyle/>
            <a:p>
              <a:endParaRPr lang="es-MX"/>
            </a:p>
          </p:txBody>
        </p:sp>
        <p:sp>
          <p:nvSpPr>
            <p:cNvPr id="11349" name="Freeform 77"/>
            <p:cNvSpPr>
              <a:spLocks noChangeAspect="1"/>
            </p:cNvSpPr>
            <p:nvPr/>
          </p:nvSpPr>
          <p:spPr bwMode="auto">
            <a:xfrm>
              <a:off x="4456" y="1338"/>
              <a:ext cx="9" cy="8"/>
            </a:xfrm>
            <a:custGeom>
              <a:avLst/>
              <a:gdLst>
                <a:gd name="T0" fmla="*/ 19 w 19"/>
                <a:gd name="T1" fmla="*/ 3 h 17"/>
                <a:gd name="T2" fmla="*/ 19 w 19"/>
                <a:gd name="T3" fmla="*/ 5 h 17"/>
                <a:gd name="T4" fmla="*/ 16 w 19"/>
                <a:gd name="T5" fmla="*/ 9 h 17"/>
                <a:gd name="T6" fmla="*/ 12 w 19"/>
                <a:gd name="T7" fmla="*/ 10 h 17"/>
                <a:gd name="T8" fmla="*/ 9 w 19"/>
                <a:gd name="T9" fmla="*/ 12 h 17"/>
                <a:gd name="T10" fmla="*/ 6 w 19"/>
                <a:gd name="T11" fmla="*/ 15 h 17"/>
                <a:gd name="T12" fmla="*/ 3 w 19"/>
                <a:gd name="T13" fmla="*/ 17 h 17"/>
                <a:gd name="T14" fmla="*/ 0 w 19"/>
                <a:gd name="T15" fmla="*/ 13 h 17"/>
                <a:gd name="T16" fmla="*/ 5 w 19"/>
                <a:gd name="T17" fmla="*/ 9 h 17"/>
                <a:gd name="T18" fmla="*/ 7 w 19"/>
                <a:gd name="T19" fmla="*/ 6 h 17"/>
                <a:gd name="T20" fmla="*/ 10 w 19"/>
                <a:gd name="T21" fmla="*/ 5 h 17"/>
                <a:gd name="T22" fmla="*/ 13 w 19"/>
                <a:gd name="T23" fmla="*/ 1 h 17"/>
                <a:gd name="T24" fmla="*/ 16 w 19"/>
                <a:gd name="T25" fmla="*/ 0 h 17"/>
                <a:gd name="T26" fmla="*/ 19 w 19"/>
                <a:gd name="T27" fmla="*/ 3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17"/>
                <a:gd name="T44" fmla="*/ 19 w 19"/>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17">
                  <a:moveTo>
                    <a:pt x="19" y="3"/>
                  </a:moveTo>
                  <a:lnTo>
                    <a:pt x="19" y="5"/>
                  </a:lnTo>
                  <a:lnTo>
                    <a:pt x="16" y="9"/>
                  </a:lnTo>
                  <a:lnTo>
                    <a:pt x="12" y="10"/>
                  </a:lnTo>
                  <a:lnTo>
                    <a:pt x="9" y="12"/>
                  </a:lnTo>
                  <a:lnTo>
                    <a:pt x="6" y="15"/>
                  </a:lnTo>
                  <a:lnTo>
                    <a:pt x="3" y="17"/>
                  </a:lnTo>
                  <a:lnTo>
                    <a:pt x="0" y="13"/>
                  </a:lnTo>
                  <a:lnTo>
                    <a:pt x="5" y="9"/>
                  </a:lnTo>
                  <a:lnTo>
                    <a:pt x="7" y="6"/>
                  </a:lnTo>
                  <a:lnTo>
                    <a:pt x="10" y="5"/>
                  </a:lnTo>
                  <a:lnTo>
                    <a:pt x="13" y="1"/>
                  </a:lnTo>
                  <a:lnTo>
                    <a:pt x="16" y="0"/>
                  </a:lnTo>
                  <a:lnTo>
                    <a:pt x="19" y="3"/>
                  </a:lnTo>
                  <a:close/>
                </a:path>
              </a:pathLst>
            </a:custGeom>
            <a:gradFill rotWithShape="0">
              <a:gsLst>
                <a:gs pos="0">
                  <a:srgbClr val="CCFF66"/>
                </a:gs>
                <a:gs pos="100000">
                  <a:schemeClr val="bg1"/>
                </a:gs>
              </a:gsLst>
              <a:lin ang="5400000" scaled="1"/>
            </a:gradFill>
            <a:ln w="9525">
              <a:solidFill>
                <a:srgbClr val="000000"/>
              </a:solidFill>
              <a:round/>
              <a:headEnd/>
              <a:tailEnd/>
            </a:ln>
          </p:spPr>
          <p:txBody>
            <a:bodyPr/>
            <a:lstStyle/>
            <a:p>
              <a:endParaRPr lang="es-MX"/>
            </a:p>
          </p:txBody>
        </p:sp>
        <p:sp>
          <p:nvSpPr>
            <p:cNvPr id="440398" name="Text Box 78"/>
            <p:cNvSpPr txBox="1">
              <a:spLocks noChangeAspect="1" noChangeArrowheads="1"/>
            </p:cNvSpPr>
            <p:nvPr/>
          </p:nvSpPr>
          <p:spPr bwMode="auto">
            <a:xfrm>
              <a:off x="2690" y="893"/>
              <a:ext cx="232" cy="154"/>
            </a:xfrm>
            <a:prstGeom prst="rect">
              <a:avLst/>
            </a:prstGeom>
            <a:noFill/>
            <a:ln w="9525">
              <a:noFill/>
              <a:miter lim="800000"/>
              <a:headEnd/>
              <a:tailEnd/>
            </a:ln>
            <a:effectLst/>
          </p:spPr>
          <p:txBody>
            <a:bodyPr wrap="none">
              <a:spAutoFit/>
            </a:bodyPr>
            <a:lstStyle/>
            <a:p>
              <a:pPr algn="l">
                <a:defRPr/>
              </a:pPr>
              <a:r>
                <a:rPr lang="es-MX" sz="1000" smtClean="0">
                  <a:solidFill>
                    <a:srgbClr val="000000"/>
                  </a:solidFill>
                  <a:effectLst>
                    <a:outerShdw blurRad="38100" dist="38100" dir="2700000" algn="tl">
                      <a:srgbClr val="C0C0C0"/>
                    </a:outerShdw>
                  </a:effectLst>
                  <a:latin typeface="Times New Roman" pitchFamily="18" charset="0"/>
                </a:rPr>
                <a:t>RR</a:t>
              </a:r>
              <a:endParaRPr lang="es-MX" sz="1000">
                <a:solidFill>
                  <a:srgbClr val="000000"/>
                </a:solidFill>
                <a:effectLst>
                  <a:outerShdw blurRad="38100" dist="38100" dir="2700000" algn="tl">
                    <a:srgbClr val="C0C0C0"/>
                  </a:outerShdw>
                </a:effectLst>
                <a:latin typeface="Times New Roman" pitchFamily="18" charset="0"/>
              </a:endParaRPr>
            </a:p>
          </p:txBody>
        </p:sp>
        <p:sp>
          <p:nvSpPr>
            <p:cNvPr id="440399" name="Text Box 79"/>
            <p:cNvSpPr txBox="1">
              <a:spLocks noChangeAspect="1" noChangeArrowheads="1"/>
            </p:cNvSpPr>
            <p:nvPr/>
          </p:nvSpPr>
          <p:spPr bwMode="auto">
            <a:xfrm>
              <a:off x="4307" y="2623"/>
              <a:ext cx="254" cy="154"/>
            </a:xfrm>
            <a:prstGeom prst="rect">
              <a:avLst/>
            </a:prstGeom>
            <a:noFill/>
            <a:ln w="9525">
              <a:noFill/>
              <a:miter lim="800000"/>
              <a:headEnd/>
              <a:tailEnd/>
            </a:ln>
            <a:effectLst/>
          </p:spPr>
          <p:txBody>
            <a:bodyPr wrap="none">
              <a:spAutoFit/>
            </a:bodyPr>
            <a:lstStyle/>
            <a:p>
              <a:pPr algn="l">
                <a:defRPr/>
              </a:pPr>
              <a:r>
                <a:rPr lang="es-MX" sz="1000" smtClean="0">
                  <a:solidFill>
                    <a:srgbClr val="000000"/>
                  </a:solidFill>
                  <a:effectLst>
                    <a:outerShdw blurRad="38100" dist="38100" dir="2700000" algn="tl">
                      <a:srgbClr val="C0C0C0"/>
                    </a:outerShdw>
                  </a:effectLst>
                  <a:latin typeface="Times New Roman" pitchFamily="18" charset="0"/>
                </a:rPr>
                <a:t>MG</a:t>
              </a:r>
              <a:endParaRPr lang="es-MX" sz="1000">
                <a:solidFill>
                  <a:srgbClr val="000000"/>
                </a:solidFill>
                <a:effectLst>
                  <a:outerShdw blurRad="38100" dist="38100" dir="2700000" algn="tl">
                    <a:srgbClr val="C0C0C0"/>
                  </a:outerShdw>
                </a:effectLst>
                <a:latin typeface="Times New Roman" pitchFamily="18" charset="0"/>
              </a:endParaRPr>
            </a:p>
          </p:txBody>
        </p:sp>
        <p:sp>
          <p:nvSpPr>
            <p:cNvPr id="440400" name="Text Box 80"/>
            <p:cNvSpPr txBox="1">
              <a:spLocks noChangeAspect="1" noChangeArrowheads="1"/>
            </p:cNvSpPr>
            <p:nvPr/>
          </p:nvSpPr>
          <p:spPr bwMode="auto">
            <a:xfrm>
              <a:off x="1921" y="1969"/>
              <a:ext cx="232" cy="154"/>
            </a:xfrm>
            <a:prstGeom prst="rect">
              <a:avLst/>
            </a:prstGeom>
            <a:noFill/>
            <a:ln w="9525">
              <a:noFill/>
              <a:miter lim="800000"/>
              <a:headEnd/>
              <a:tailEnd/>
            </a:ln>
            <a:effectLst/>
          </p:spPr>
          <p:txBody>
            <a:bodyPr wrap="none">
              <a:spAutoFit/>
            </a:bodyPr>
            <a:lstStyle/>
            <a:p>
              <a:pPr algn="l">
                <a:defRPr/>
              </a:pPr>
              <a:r>
                <a:rPr lang="es-MX" sz="1000" smtClean="0">
                  <a:solidFill>
                    <a:srgbClr val="000000"/>
                  </a:solidFill>
                  <a:effectLst>
                    <a:outerShdw blurRad="38100" dist="38100" dir="2700000" algn="tl">
                      <a:srgbClr val="C0C0C0"/>
                    </a:outerShdw>
                  </a:effectLst>
                  <a:latin typeface="Times New Roman" pitchFamily="18" charset="0"/>
                </a:rPr>
                <a:t>AC</a:t>
              </a:r>
              <a:endParaRPr lang="es-MX" sz="1000">
                <a:solidFill>
                  <a:srgbClr val="000000"/>
                </a:solidFill>
                <a:effectLst>
                  <a:outerShdw blurRad="38100" dist="38100" dir="2700000" algn="tl">
                    <a:srgbClr val="C0C0C0"/>
                  </a:outerShdw>
                </a:effectLst>
                <a:latin typeface="Times New Roman" pitchFamily="18" charset="0"/>
              </a:endParaRPr>
            </a:p>
          </p:txBody>
        </p:sp>
        <p:sp>
          <p:nvSpPr>
            <p:cNvPr id="440401" name="Text Box 81"/>
            <p:cNvSpPr txBox="1">
              <a:spLocks noChangeAspect="1" noChangeArrowheads="1"/>
            </p:cNvSpPr>
            <p:nvPr/>
          </p:nvSpPr>
          <p:spPr bwMode="auto">
            <a:xfrm>
              <a:off x="3465" y="1457"/>
              <a:ext cx="223" cy="154"/>
            </a:xfrm>
            <a:prstGeom prst="rect">
              <a:avLst/>
            </a:prstGeom>
            <a:noFill/>
            <a:ln w="9525">
              <a:noFill/>
              <a:miter lim="800000"/>
              <a:headEnd/>
              <a:tailEnd/>
            </a:ln>
            <a:effectLst/>
          </p:spPr>
          <p:txBody>
            <a:bodyPr wrap="none">
              <a:spAutoFit/>
            </a:bodyPr>
            <a:lstStyle/>
            <a:p>
              <a:pPr algn="l">
                <a:defRPr/>
              </a:pPr>
              <a:r>
                <a:rPr lang="es-MX" sz="1000" smtClean="0">
                  <a:solidFill>
                    <a:srgbClr val="000000"/>
                  </a:solidFill>
                  <a:effectLst>
                    <a:outerShdw blurRad="38100" dist="38100" dir="2700000" algn="tl">
                      <a:srgbClr val="C0C0C0"/>
                    </a:outerShdw>
                  </a:effectLst>
                  <a:latin typeface="Times New Roman" pitchFamily="18" charset="0"/>
                </a:rPr>
                <a:t>PA</a:t>
              </a:r>
              <a:endParaRPr lang="es-MX" sz="1000">
                <a:solidFill>
                  <a:srgbClr val="000000"/>
                </a:solidFill>
                <a:effectLst>
                  <a:outerShdw blurRad="38100" dist="38100" dir="2700000" algn="tl">
                    <a:srgbClr val="C0C0C0"/>
                  </a:outerShdw>
                </a:effectLst>
                <a:latin typeface="Times New Roman" pitchFamily="18" charset="0"/>
              </a:endParaRPr>
            </a:p>
          </p:txBody>
        </p:sp>
        <p:sp>
          <p:nvSpPr>
            <p:cNvPr id="440402" name="Text Box 82"/>
            <p:cNvSpPr txBox="1">
              <a:spLocks noChangeAspect="1" noChangeArrowheads="1"/>
            </p:cNvSpPr>
            <p:nvPr/>
          </p:nvSpPr>
          <p:spPr bwMode="auto">
            <a:xfrm>
              <a:off x="3588" y="979"/>
              <a:ext cx="223" cy="154"/>
            </a:xfrm>
            <a:prstGeom prst="rect">
              <a:avLst/>
            </a:prstGeom>
            <a:noFill/>
            <a:ln w="9525">
              <a:noFill/>
              <a:miter lim="800000"/>
              <a:headEnd/>
              <a:tailEnd/>
            </a:ln>
            <a:effectLst/>
          </p:spPr>
          <p:txBody>
            <a:bodyPr wrap="none">
              <a:spAutoFit/>
            </a:bodyPr>
            <a:lstStyle/>
            <a:p>
              <a:pPr algn="l">
                <a:defRPr/>
              </a:pPr>
              <a:r>
                <a:rPr lang="es-MX" sz="1000" smtClean="0">
                  <a:solidFill>
                    <a:srgbClr val="000000"/>
                  </a:solidFill>
                  <a:effectLst>
                    <a:outerShdw blurRad="38100" dist="38100" dir="2700000" algn="tl">
                      <a:srgbClr val="C0C0C0"/>
                    </a:outerShdw>
                  </a:effectLst>
                  <a:latin typeface="Times New Roman" pitchFamily="18" charset="0"/>
                </a:rPr>
                <a:t>AP</a:t>
              </a:r>
              <a:endParaRPr lang="es-MX" sz="1000">
                <a:solidFill>
                  <a:srgbClr val="000000"/>
                </a:solidFill>
                <a:effectLst>
                  <a:outerShdw blurRad="38100" dist="38100" dir="2700000" algn="tl">
                    <a:srgbClr val="C0C0C0"/>
                  </a:outerShdw>
                </a:effectLst>
                <a:latin typeface="Times New Roman" pitchFamily="18" charset="0"/>
              </a:endParaRPr>
            </a:p>
          </p:txBody>
        </p:sp>
        <p:sp>
          <p:nvSpPr>
            <p:cNvPr id="440403" name="Text Box 83"/>
            <p:cNvSpPr txBox="1">
              <a:spLocks noChangeAspect="1" noChangeArrowheads="1"/>
            </p:cNvSpPr>
            <p:nvPr/>
          </p:nvSpPr>
          <p:spPr bwMode="auto">
            <a:xfrm>
              <a:off x="3242" y="2714"/>
              <a:ext cx="236" cy="154"/>
            </a:xfrm>
            <a:prstGeom prst="rect">
              <a:avLst/>
            </a:prstGeom>
            <a:noFill/>
            <a:ln w="9525">
              <a:noFill/>
              <a:miter lim="800000"/>
              <a:headEnd/>
              <a:tailEnd/>
            </a:ln>
            <a:effectLst/>
          </p:spPr>
          <p:txBody>
            <a:bodyPr wrap="none">
              <a:spAutoFit/>
            </a:bodyPr>
            <a:lstStyle/>
            <a:p>
              <a:pPr algn="l">
                <a:defRPr/>
              </a:pPr>
              <a:r>
                <a:rPr lang="es-MX" sz="1000" smtClean="0">
                  <a:solidFill>
                    <a:srgbClr val="000000"/>
                  </a:solidFill>
                  <a:effectLst>
                    <a:outerShdw blurRad="38100" dist="38100" dir="2700000" algn="tl">
                      <a:srgbClr val="C0C0C0"/>
                    </a:outerShdw>
                  </a:effectLst>
                  <a:latin typeface="Times New Roman" pitchFamily="18" charset="0"/>
                </a:rPr>
                <a:t>MS</a:t>
              </a:r>
              <a:endParaRPr lang="es-MX" sz="1000">
                <a:solidFill>
                  <a:srgbClr val="000000"/>
                </a:solidFill>
                <a:latin typeface="Times New Roman" pitchFamily="18" charset="0"/>
              </a:endParaRPr>
            </a:p>
          </p:txBody>
        </p:sp>
        <p:sp>
          <p:nvSpPr>
            <p:cNvPr id="440404" name="Text Box 84"/>
            <p:cNvSpPr txBox="1">
              <a:spLocks noChangeAspect="1" noChangeArrowheads="1"/>
            </p:cNvSpPr>
            <p:nvPr/>
          </p:nvSpPr>
          <p:spPr bwMode="auto">
            <a:xfrm>
              <a:off x="2211" y="1457"/>
              <a:ext cx="250" cy="154"/>
            </a:xfrm>
            <a:prstGeom prst="rect">
              <a:avLst/>
            </a:prstGeom>
            <a:noFill/>
            <a:ln w="9525">
              <a:noFill/>
              <a:miter lim="800000"/>
              <a:headEnd/>
              <a:tailEnd/>
            </a:ln>
            <a:effectLst/>
          </p:spPr>
          <p:txBody>
            <a:bodyPr wrap="none">
              <a:spAutoFit/>
            </a:bodyPr>
            <a:lstStyle/>
            <a:p>
              <a:pPr algn="l">
                <a:defRPr/>
              </a:pPr>
              <a:r>
                <a:rPr lang="es-MX" sz="1000" smtClean="0">
                  <a:solidFill>
                    <a:srgbClr val="000000"/>
                  </a:solidFill>
                  <a:effectLst>
                    <a:outerShdw blurRad="38100" dist="38100" dir="2700000" algn="tl">
                      <a:srgbClr val="C0C0C0"/>
                    </a:outerShdw>
                  </a:effectLst>
                  <a:latin typeface="Times New Roman" pitchFamily="18" charset="0"/>
                </a:rPr>
                <a:t>AM</a:t>
              </a:r>
              <a:endParaRPr lang="es-MX" sz="1000">
                <a:solidFill>
                  <a:srgbClr val="000000"/>
                </a:solidFill>
                <a:effectLst>
                  <a:outerShdw blurRad="38100" dist="38100" dir="2700000" algn="tl">
                    <a:srgbClr val="C0C0C0"/>
                  </a:outerShdw>
                </a:effectLst>
                <a:latin typeface="Times New Roman" pitchFamily="18" charset="0"/>
              </a:endParaRPr>
            </a:p>
          </p:txBody>
        </p:sp>
        <p:sp>
          <p:nvSpPr>
            <p:cNvPr id="440405" name="Text Box 85"/>
            <p:cNvSpPr txBox="1">
              <a:spLocks noChangeAspect="1" noChangeArrowheads="1"/>
            </p:cNvSpPr>
            <p:nvPr/>
          </p:nvSpPr>
          <p:spPr bwMode="auto">
            <a:xfrm>
              <a:off x="4723" y="2045"/>
              <a:ext cx="227" cy="154"/>
            </a:xfrm>
            <a:prstGeom prst="rect">
              <a:avLst/>
            </a:prstGeom>
            <a:noFill/>
            <a:ln w="9525">
              <a:noFill/>
              <a:miter lim="800000"/>
              <a:headEnd/>
              <a:tailEnd/>
            </a:ln>
            <a:effectLst/>
          </p:spPr>
          <p:txBody>
            <a:bodyPr wrap="none">
              <a:spAutoFit/>
            </a:bodyPr>
            <a:lstStyle/>
            <a:p>
              <a:pPr algn="l">
                <a:defRPr/>
              </a:pPr>
              <a:r>
                <a:rPr lang="es-MX" sz="1000" smtClean="0">
                  <a:solidFill>
                    <a:srgbClr val="000000"/>
                  </a:solidFill>
                  <a:effectLst>
                    <a:outerShdw blurRad="38100" dist="38100" dir="2700000" algn="tl">
                      <a:srgbClr val="C0C0C0"/>
                    </a:outerShdw>
                  </a:effectLst>
                  <a:latin typeface="Times New Roman" pitchFamily="18" charset="0"/>
                </a:rPr>
                <a:t>BA</a:t>
              </a:r>
              <a:endParaRPr lang="es-MX" sz="1000">
                <a:solidFill>
                  <a:srgbClr val="000000"/>
                </a:solidFill>
                <a:latin typeface="Times New Roman" pitchFamily="18" charset="0"/>
              </a:endParaRPr>
            </a:p>
          </p:txBody>
        </p:sp>
        <p:sp>
          <p:nvSpPr>
            <p:cNvPr id="440406" name="Text Box 86"/>
            <p:cNvSpPr txBox="1">
              <a:spLocks noChangeAspect="1" noChangeArrowheads="1"/>
            </p:cNvSpPr>
            <p:nvPr/>
          </p:nvSpPr>
          <p:spPr bwMode="auto">
            <a:xfrm>
              <a:off x="4231" y="1574"/>
              <a:ext cx="250" cy="154"/>
            </a:xfrm>
            <a:prstGeom prst="rect">
              <a:avLst/>
            </a:prstGeom>
            <a:noFill/>
            <a:ln w="9525">
              <a:noFill/>
              <a:miter lim="800000"/>
              <a:headEnd/>
              <a:tailEnd/>
            </a:ln>
            <a:effectLst/>
          </p:spPr>
          <p:txBody>
            <a:bodyPr wrap="none">
              <a:spAutoFit/>
            </a:bodyPr>
            <a:lstStyle/>
            <a:p>
              <a:pPr algn="l">
                <a:defRPr/>
              </a:pPr>
              <a:r>
                <a:rPr lang="es-MX" sz="1000" smtClean="0">
                  <a:solidFill>
                    <a:srgbClr val="000000"/>
                  </a:solidFill>
                  <a:effectLst>
                    <a:outerShdw blurRad="38100" dist="38100" dir="2700000" algn="tl">
                      <a:srgbClr val="C0C0C0"/>
                    </a:outerShdw>
                  </a:effectLst>
                  <a:latin typeface="Times New Roman" pitchFamily="18" charset="0"/>
                </a:rPr>
                <a:t>MA</a:t>
              </a:r>
              <a:endParaRPr lang="es-MX" sz="1000">
                <a:solidFill>
                  <a:srgbClr val="000000"/>
                </a:solidFill>
                <a:effectLst>
                  <a:outerShdw blurRad="38100" dist="38100" dir="2700000" algn="tl">
                    <a:srgbClr val="C0C0C0"/>
                  </a:outerShdw>
                </a:effectLst>
                <a:latin typeface="Times New Roman" pitchFamily="18" charset="0"/>
              </a:endParaRPr>
            </a:p>
          </p:txBody>
        </p:sp>
        <p:sp>
          <p:nvSpPr>
            <p:cNvPr id="440407" name="Text Box 87"/>
            <p:cNvSpPr txBox="1">
              <a:spLocks noChangeAspect="1" noChangeArrowheads="1"/>
            </p:cNvSpPr>
            <p:nvPr/>
          </p:nvSpPr>
          <p:spPr bwMode="auto">
            <a:xfrm>
              <a:off x="3887" y="2011"/>
              <a:ext cx="231" cy="154"/>
            </a:xfrm>
            <a:prstGeom prst="rect">
              <a:avLst/>
            </a:prstGeom>
            <a:noFill/>
            <a:ln w="9525">
              <a:noFill/>
              <a:miter lim="800000"/>
              <a:headEnd/>
              <a:tailEnd/>
            </a:ln>
            <a:effectLst/>
          </p:spPr>
          <p:txBody>
            <a:bodyPr wrap="none">
              <a:spAutoFit/>
            </a:bodyPr>
            <a:lstStyle/>
            <a:p>
              <a:pPr algn="l">
                <a:defRPr/>
              </a:pPr>
              <a:r>
                <a:rPr lang="es-MX" sz="1000" smtClean="0">
                  <a:solidFill>
                    <a:srgbClr val="000000"/>
                  </a:solidFill>
                  <a:effectLst>
                    <a:outerShdw blurRad="38100" dist="38100" dir="2700000" algn="tl">
                      <a:srgbClr val="C0C0C0"/>
                    </a:outerShdw>
                  </a:effectLst>
                  <a:latin typeface="Times New Roman" pitchFamily="18" charset="0"/>
                </a:rPr>
                <a:t>TO</a:t>
              </a:r>
              <a:endParaRPr lang="es-MX" sz="1000">
                <a:solidFill>
                  <a:srgbClr val="000000"/>
                </a:solidFill>
                <a:effectLst>
                  <a:outerShdw blurRad="38100" dist="38100" dir="2700000" algn="tl">
                    <a:srgbClr val="C0C0C0"/>
                  </a:outerShdw>
                </a:effectLst>
                <a:latin typeface="Times New Roman" pitchFamily="18" charset="0"/>
              </a:endParaRPr>
            </a:p>
          </p:txBody>
        </p:sp>
        <p:sp>
          <p:nvSpPr>
            <p:cNvPr id="440408" name="Text Box 88"/>
            <p:cNvSpPr txBox="1">
              <a:spLocks noChangeAspect="1" noChangeArrowheads="1"/>
            </p:cNvSpPr>
            <p:nvPr/>
          </p:nvSpPr>
          <p:spPr bwMode="auto">
            <a:xfrm>
              <a:off x="4677" y="2726"/>
              <a:ext cx="213" cy="154"/>
            </a:xfrm>
            <a:prstGeom prst="rect">
              <a:avLst/>
            </a:prstGeom>
            <a:noFill/>
            <a:ln w="9525">
              <a:noFill/>
              <a:miter lim="800000"/>
              <a:headEnd/>
              <a:tailEnd/>
            </a:ln>
            <a:effectLst/>
          </p:spPr>
          <p:txBody>
            <a:bodyPr wrap="none">
              <a:spAutoFit/>
            </a:bodyPr>
            <a:lstStyle/>
            <a:p>
              <a:pPr algn="l">
                <a:defRPr/>
              </a:pPr>
              <a:r>
                <a:rPr lang="es-MX" sz="1000" smtClean="0">
                  <a:solidFill>
                    <a:srgbClr val="000000"/>
                  </a:solidFill>
                  <a:effectLst>
                    <a:outerShdw blurRad="38100" dist="38100" dir="2700000" algn="tl">
                      <a:srgbClr val="C0C0C0"/>
                    </a:outerShdw>
                  </a:effectLst>
                  <a:latin typeface="Times New Roman" pitchFamily="18" charset="0"/>
                </a:rPr>
                <a:t>ES</a:t>
              </a:r>
              <a:endParaRPr lang="es-MX" sz="1000">
                <a:solidFill>
                  <a:srgbClr val="000000"/>
                </a:solidFill>
                <a:effectLst>
                  <a:outerShdw blurRad="38100" dist="38100" dir="2700000" algn="tl">
                    <a:srgbClr val="C0C0C0"/>
                  </a:outerShdw>
                </a:effectLst>
                <a:latin typeface="Times New Roman" pitchFamily="18" charset="0"/>
              </a:endParaRPr>
            </a:p>
          </p:txBody>
        </p:sp>
        <p:sp>
          <p:nvSpPr>
            <p:cNvPr id="440409" name="Text Box 89"/>
            <p:cNvSpPr txBox="1">
              <a:spLocks noChangeAspect="1" noChangeArrowheads="1"/>
            </p:cNvSpPr>
            <p:nvPr/>
          </p:nvSpPr>
          <p:spPr bwMode="auto">
            <a:xfrm>
              <a:off x="4476" y="3024"/>
              <a:ext cx="201" cy="155"/>
            </a:xfrm>
            <a:prstGeom prst="rect">
              <a:avLst/>
            </a:prstGeom>
            <a:noFill/>
            <a:ln w="9525">
              <a:noFill/>
              <a:miter lim="800000"/>
              <a:headEnd/>
              <a:tailEnd/>
            </a:ln>
            <a:effectLst/>
          </p:spPr>
          <p:txBody>
            <a:bodyPr wrap="none">
              <a:spAutoFit/>
            </a:bodyPr>
            <a:lstStyle/>
            <a:p>
              <a:pPr algn="l">
                <a:defRPr/>
              </a:pPr>
              <a:r>
                <a:rPr lang="es-MX" sz="1000" smtClean="0">
                  <a:solidFill>
                    <a:srgbClr val="000000"/>
                  </a:solidFill>
                  <a:effectLst>
                    <a:outerShdw blurRad="38100" dist="38100" dir="2700000" algn="tl">
                      <a:srgbClr val="C0C0C0"/>
                    </a:outerShdw>
                  </a:effectLst>
                  <a:latin typeface="Times New Roman" pitchFamily="18" charset="0"/>
                </a:rPr>
                <a:t>RJ</a:t>
              </a:r>
              <a:endParaRPr lang="es-MX" sz="1000">
                <a:solidFill>
                  <a:srgbClr val="000000"/>
                </a:solidFill>
                <a:effectLst>
                  <a:outerShdw blurRad="38100" dist="38100" dir="2700000" algn="tl">
                    <a:srgbClr val="C0C0C0"/>
                  </a:outerShdw>
                </a:effectLst>
                <a:latin typeface="Times New Roman" pitchFamily="18" charset="0"/>
              </a:endParaRPr>
            </a:p>
          </p:txBody>
        </p:sp>
        <p:sp>
          <p:nvSpPr>
            <p:cNvPr id="440410" name="Text Box 90"/>
            <p:cNvSpPr txBox="1">
              <a:spLocks noChangeAspect="1" noChangeArrowheads="1"/>
            </p:cNvSpPr>
            <p:nvPr/>
          </p:nvSpPr>
          <p:spPr bwMode="auto">
            <a:xfrm>
              <a:off x="3798" y="2995"/>
              <a:ext cx="209" cy="154"/>
            </a:xfrm>
            <a:prstGeom prst="rect">
              <a:avLst/>
            </a:prstGeom>
            <a:noFill/>
            <a:ln w="9525">
              <a:noFill/>
              <a:miter lim="800000"/>
              <a:headEnd/>
              <a:tailEnd/>
            </a:ln>
            <a:effectLst/>
          </p:spPr>
          <p:txBody>
            <a:bodyPr wrap="none">
              <a:spAutoFit/>
            </a:bodyPr>
            <a:lstStyle/>
            <a:p>
              <a:pPr algn="l">
                <a:defRPr/>
              </a:pPr>
              <a:r>
                <a:rPr lang="es-MX" sz="1000" smtClean="0">
                  <a:solidFill>
                    <a:srgbClr val="000000"/>
                  </a:solidFill>
                  <a:effectLst>
                    <a:outerShdw blurRad="38100" dist="38100" dir="2700000" algn="tl">
                      <a:srgbClr val="C0C0C0"/>
                    </a:outerShdw>
                  </a:effectLst>
                  <a:latin typeface="Times New Roman" pitchFamily="18" charset="0"/>
                </a:rPr>
                <a:t>SP</a:t>
              </a:r>
              <a:endParaRPr lang="es-MX" sz="1000">
                <a:solidFill>
                  <a:srgbClr val="000000"/>
                </a:solidFill>
                <a:effectLst>
                  <a:outerShdw blurRad="38100" dist="38100" dir="2700000" algn="tl">
                    <a:srgbClr val="C0C0C0"/>
                  </a:outerShdw>
                </a:effectLst>
                <a:latin typeface="Times New Roman" pitchFamily="18" charset="0"/>
              </a:endParaRPr>
            </a:p>
          </p:txBody>
        </p:sp>
        <p:sp>
          <p:nvSpPr>
            <p:cNvPr id="440411" name="Text Box 91"/>
            <p:cNvSpPr txBox="1">
              <a:spLocks noChangeAspect="1" noChangeArrowheads="1"/>
            </p:cNvSpPr>
            <p:nvPr/>
          </p:nvSpPr>
          <p:spPr bwMode="auto">
            <a:xfrm>
              <a:off x="3704" y="3440"/>
              <a:ext cx="218" cy="154"/>
            </a:xfrm>
            <a:prstGeom prst="rect">
              <a:avLst/>
            </a:prstGeom>
            <a:noFill/>
            <a:ln w="9525">
              <a:noFill/>
              <a:miter lim="800000"/>
              <a:headEnd/>
              <a:tailEnd/>
            </a:ln>
            <a:effectLst/>
          </p:spPr>
          <p:txBody>
            <a:bodyPr wrap="none">
              <a:spAutoFit/>
            </a:bodyPr>
            <a:lstStyle/>
            <a:p>
              <a:pPr algn="l">
                <a:defRPr/>
              </a:pPr>
              <a:r>
                <a:rPr lang="es-MX" sz="1000" smtClean="0">
                  <a:solidFill>
                    <a:srgbClr val="000000"/>
                  </a:solidFill>
                  <a:effectLst>
                    <a:outerShdw blurRad="38100" dist="38100" dir="2700000" algn="tl">
                      <a:srgbClr val="C0C0C0"/>
                    </a:outerShdw>
                  </a:effectLst>
                  <a:latin typeface="Times New Roman" pitchFamily="18" charset="0"/>
                </a:rPr>
                <a:t>SC</a:t>
              </a:r>
              <a:endParaRPr lang="es-MX" sz="1000">
                <a:solidFill>
                  <a:srgbClr val="000000"/>
                </a:solidFill>
                <a:effectLst>
                  <a:outerShdw blurRad="38100" dist="38100" dir="2700000" algn="tl">
                    <a:srgbClr val="C0C0C0"/>
                  </a:outerShdw>
                </a:effectLst>
                <a:latin typeface="Times New Roman" pitchFamily="18" charset="0"/>
              </a:endParaRPr>
            </a:p>
          </p:txBody>
        </p:sp>
        <p:sp>
          <p:nvSpPr>
            <p:cNvPr id="440412" name="Text Box 92"/>
            <p:cNvSpPr txBox="1">
              <a:spLocks noChangeAspect="1" noChangeArrowheads="1"/>
            </p:cNvSpPr>
            <p:nvPr/>
          </p:nvSpPr>
          <p:spPr bwMode="auto">
            <a:xfrm>
              <a:off x="3589" y="3294"/>
              <a:ext cx="214" cy="155"/>
            </a:xfrm>
            <a:prstGeom prst="rect">
              <a:avLst/>
            </a:prstGeom>
            <a:noFill/>
            <a:ln w="9525">
              <a:noFill/>
              <a:miter lim="800000"/>
              <a:headEnd/>
              <a:tailEnd/>
            </a:ln>
            <a:effectLst/>
          </p:spPr>
          <p:txBody>
            <a:bodyPr wrap="none">
              <a:spAutoFit/>
            </a:bodyPr>
            <a:lstStyle/>
            <a:p>
              <a:pPr algn="l">
                <a:defRPr/>
              </a:pPr>
              <a:r>
                <a:rPr lang="es-MX" sz="1000" smtClean="0">
                  <a:solidFill>
                    <a:srgbClr val="000000"/>
                  </a:solidFill>
                  <a:effectLst>
                    <a:outerShdw blurRad="38100" dist="38100" dir="2700000" algn="tl">
                      <a:srgbClr val="C0C0C0"/>
                    </a:outerShdw>
                  </a:effectLst>
                  <a:latin typeface="Times New Roman" pitchFamily="18" charset="0"/>
                </a:rPr>
                <a:t>PR</a:t>
              </a:r>
              <a:endParaRPr lang="es-MX" sz="1000">
                <a:solidFill>
                  <a:srgbClr val="000000"/>
                </a:solidFill>
                <a:effectLst>
                  <a:outerShdw blurRad="38100" dist="38100" dir="2700000" algn="tl">
                    <a:srgbClr val="C0C0C0"/>
                  </a:outerShdw>
                </a:effectLst>
                <a:latin typeface="Times New Roman" pitchFamily="18" charset="0"/>
              </a:endParaRPr>
            </a:p>
          </p:txBody>
        </p:sp>
        <p:sp>
          <p:nvSpPr>
            <p:cNvPr id="440413" name="Text Box 93"/>
            <p:cNvSpPr txBox="1">
              <a:spLocks noChangeAspect="1" noChangeArrowheads="1"/>
            </p:cNvSpPr>
            <p:nvPr/>
          </p:nvSpPr>
          <p:spPr bwMode="auto">
            <a:xfrm>
              <a:off x="3459" y="3687"/>
              <a:ext cx="218" cy="154"/>
            </a:xfrm>
            <a:prstGeom prst="rect">
              <a:avLst/>
            </a:prstGeom>
            <a:noFill/>
            <a:ln w="9525">
              <a:noFill/>
              <a:miter lim="800000"/>
              <a:headEnd/>
              <a:tailEnd/>
            </a:ln>
            <a:effectLst/>
          </p:spPr>
          <p:txBody>
            <a:bodyPr wrap="none">
              <a:spAutoFit/>
            </a:bodyPr>
            <a:lstStyle/>
            <a:p>
              <a:pPr algn="l">
                <a:defRPr/>
              </a:pPr>
              <a:r>
                <a:rPr lang="es-MX" sz="1000" smtClean="0">
                  <a:solidFill>
                    <a:srgbClr val="000000"/>
                  </a:solidFill>
                  <a:effectLst>
                    <a:outerShdw blurRad="38100" dist="38100" dir="2700000" algn="tl">
                      <a:srgbClr val="C0C0C0"/>
                    </a:outerShdw>
                  </a:effectLst>
                  <a:latin typeface="Times New Roman" pitchFamily="18" charset="0"/>
                </a:rPr>
                <a:t>RS</a:t>
              </a:r>
              <a:endParaRPr lang="es-MX" sz="1000">
                <a:solidFill>
                  <a:srgbClr val="000000"/>
                </a:solidFill>
                <a:effectLst>
                  <a:outerShdw blurRad="38100" dist="38100" dir="2700000" algn="tl">
                    <a:srgbClr val="C0C0C0"/>
                  </a:outerShdw>
                </a:effectLst>
                <a:latin typeface="Times New Roman" pitchFamily="18" charset="0"/>
              </a:endParaRPr>
            </a:p>
          </p:txBody>
        </p:sp>
        <p:sp>
          <p:nvSpPr>
            <p:cNvPr id="440414" name="Text Box 94"/>
            <p:cNvSpPr txBox="1">
              <a:spLocks noChangeAspect="1" noChangeArrowheads="1"/>
            </p:cNvSpPr>
            <p:nvPr/>
          </p:nvSpPr>
          <p:spPr bwMode="auto">
            <a:xfrm>
              <a:off x="5169" y="1969"/>
              <a:ext cx="227" cy="154"/>
            </a:xfrm>
            <a:prstGeom prst="rect">
              <a:avLst/>
            </a:prstGeom>
            <a:noFill/>
            <a:ln w="9525">
              <a:noFill/>
              <a:miter lim="800000"/>
              <a:headEnd/>
              <a:tailEnd/>
            </a:ln>
            <a:effectLst/>
          </p:spPr>
          <p:txBody>
            <a:bodyPr wrap="none">
              <a:spAutoFit/>
            </a:bodyPr>
            <a:lstStyle/>
            <a:p>
              <a:pPr algn="l">
                <a:defRPr/>
              </a:pPr>
              <a:r>
                <a:rPr lang="es-MX" sz="1000" smtClean="0">
                  <a:solidFill>
                    <a:srgbClr val="000000"/>
                  </a:solidFill>
                  <a:effectLst>
                    <a:outerShdw blurRad="38100" dist="38100" dir="2700000" algn="tl">
                      <a:srgbClr val="C0C0C0"/>
                    </a:outerShdw>
                  </a:effectLst>
                  <a:latin typeface="Times New Roman" pitchFamily="18" charset="0"/>
                </a:rPr>
                <a:t>AL</a:t>
              </a:r>
              <a:endParaRPr lang="es-MX" sz="1000">
                <a:solidFill>
                  <a:srgbClr val="000000"/>
                </a:solidFill>
                <a:effectLst>
                  <a:outerShdw blurRad="38100" dist="38100" dir="2700000" algn="tl">
                    <a:srgbClr val="C0C0C0"/>
                  </a:outerShdw>
                </a:effectLst>
                <a:latin typeface="Times New Roman" pitchFamily="18" charset="0"/>
              </a:endParaRPr>
            </a:p>
          </p:txBody>
        </p:sp>
        <p:sp>
          <p:nvSpPr>
            <p:cNvPr id="440415" name="Text Box 95"/>
            <p:cNvSpPr txBox="1">
              <a:spLocks noChangeAspect="1" noChangeArrowheads="1"/>
            </p:cNvSpPr>
            <p:nvPr/>
          </p:nvSpPr>
          <p:spPr bwMode="auto">
            <a:xfrm>
              <a:off x="5040" y="2054"/>
              <a:ext cx="213" cy="154"/>
            </a:xfrm>
            <a:prstGeom prst="rect">
              <a:avLst/>
            </a:prstGeom>
            <a:noFill/>
            <a:ln w="9525">
              <a:noFill/>
              <a:miter lim="800000"/>
              <a:headEnd/>
              <a:tailEnd/>
            </a:ln>
            <a:effectLst/>
          </p:spPr>
          <p:txBody>
            <a:bodyPr wrap="none">
              <a:spAutoFit/>
            </a:bodyPr>
            <a:lstStyle/>
            <a:p>
              <a:pPr algn="l">
                <a:defRPr/>
              </a:pPr>
              <a:r>
                <a:rPr lang="es-MX" sz="1000" smtClean="0">
                  <a:solidFill>
                    <a:srgbClr val="000000"/>
                  </a:solidFill>
                  <a:effectLst>
                    <a:outerShdw blurRad="38100" dist="38100" dir="2700000" algn="tl">
                      <a:srgbClr val="C0C0C0"/>
                    </a:outerShdw>
                  </a:effectLst>
                  <a:latin typeface="Times New Roman" pitchFamily="18" charset="0"/>
                </a:rPr>
                <a:t>SE</a:t>
              </a:r>
              <a:endParaRPr lang="es-MX" sz="1000">
                <a:solidFill>
                  <a:srgbClr val="000000"/>
                </a:solidFill>
                <a:effectLst>
                  <a:outerShdw blurRad="38100" dist="38100" dir="2700000" algn="tl">
                    <a:srgbClr val="C0C0C0"/>
                  </a:outerShdw>
                </a:effectLst>
                <a:latin typeface="Times New Roman" pitchFamily="18" charset="0"/>
              </a:endParaRPr>
            </a:p>
          </p:txBody>
        </p:sp>
        <p:sp>
          <p:nvSpPr>
            <p:cNvPr id="440416" name="Text Box 96"/>
            <p:cNvSpPr txBox="1">
              <a:spLocks noChangeAspect="1" noChangeArrowheads="1"/>
            </p:cNvSpPr>
            <p:nvPr/>
          </p:nvSpPr>
          <p:spPr bwMode="auto">
            <a:xfrm>
              <a:off x="4784" y="1538"/>
              <a:ext cx="227" cy="154"/>
            </a:xfrm>
            <a:prstGeom prst="rect">
              <a:avLst/>
            </a:prstGeom>
            <a:noFill/>
            <a:ln w="9525">
              <a:noFill/>
              <a:miter lim="800000"/>
              <a:headEnd/>
              <a:tailEnd/>
            </a:ln>
            <a:effectLst/>
          </p:spPr>
          <p:txBody>
            <a:bodyPr wrap="none">
              <a:spAutoFit/>
            </a:bodyPr>
            <a:lstStyle/>
            <a:p>
              <a:pPr algn="l">
                <a:defRPr/>
              </a:pPr>
              <a:r>
                <a:rPr lang="es-MX" sz="1000" smtClean="0">
                  <a:solidFill>
                    <a:srgbClr val="000000"/>
                  </a:solidFill>
                  <a:effectLst>
                    <a:outerShdw blurRad="38100" dist="38100" dir="2700000" algn="tl">
                      <a:srgbClr val="C0C0C0"/>
                    </a:outerShdw>
                  </a:effectLst>
                  <a:latin typeface="Times New Roman" pitchFamily="18" charset="0"/>
                </a:rPr>
                <a:t>CE</a:t>
              </a:r>
              <a:endParaRPr lang="es-MX" sz="1000">
                <a:solidFill>
                  <a:srgbClr val="000000"/>
                </a:solidFill>
                <a:effectLst>
                  <a:outerShdw blurRad="38100" dist="38100" dir="2700000" algn="tl">
                    <a:srgbClr val="C0C0C0"/>
                  </a:outerShdw>
                </a:effectLst>
                <a:latin typeface="Times New Roman" pitchFamily="18" charset="0"/>
              </a:endParaRPr>
            </a:p>
          </p:txBody>
        </p:sp>
        <p:sp>
          <p:nvSpPr>
            <p:cNvPr id="440417" name="Text Box 97"/>
            <p:cNvSpPr txBox="1">
              <a:spLocks noChangeAspect="1" noChangeArrowheads="1"/>
            </p:cNvSpPr>
            <p:nvPr/>
          </p:nvSpPr>
          <p:spPr bwMode="auto">
            <a:xfrm>
              <a:off x="5210" y="1582"/>
              <a:ext cx="232" cy="154"/>
            </a:xfrm>
            <a:prstGeom prst="rect">
              <a:avLst/>
            </a:prstGeom>
            <a:noFill/>
            <a:ln w="9525">
              <a:noFill/>
              <a:miter lim="800000"/>
              <a:headEnd/>
              <a:tailEnd/>
            </a:ln>
            <a:effectLst/>
          </p:spPr>
          <p:txBody>
            <a:bodyPr wrap="none">
              <a:spAutoFit/>
            </a:bodyPr>
            <a:lstStyle/>
            <a:p>
              <a:pPr algn="l">
                <a:defRPr/>
              </a:pPr>
              <a:r>
                <a:rPr lang="es-MX" sz="1000" smtClean="0">
                  <a:solidFill>
                    <a:srgbClr val="000000"/>
                  </a:solidFill>
                  <a:effectLst>
                    <a:outerShdw blurRad="38100" dist="38100" dir="2700000" algn="tl">
                      <a:srgbClr val="C0C0C0"/>
                    </a:outerShdw>
                  </a:effectLst>
                  <a:latin typeface="Times New Roman" pitchFamily="18" charset="0"/>
                </a:rPr>
                <a:t>RN</a:t>
              </a:r>
              <a:endParaRPr lang="es-MX" sz="1000">
                <a:solidFill>
                  <a:srgbClr val="000000"/>
                </a:solidFill>
                <a:effectLst>
                  <a:outerShdw blurRad="38100" dist="38100" dir="2700000" algn="tl">
                    <a:srgbClr val="C0C0C0"/>
                  </a:outerShdw>
                </a:effectLst>
                <a:latin typeface="Times New Roman" pitchFamily="18" charset="0"/>
              </a:endParaRPr>
            </a:p>
          </p:txBody>
        </p:sp>
        <p:sp>
          <p:nvSpPr>
            <p:cNvPr id="440418" name="Text Box 98"/>
            <p:cNvSpPr txBox="1">
              <a:spLocks noChangeAspect="1" noChangeArrowheads="1"/>
            </p:cNvSpPr>
            <p:nvPr/>
          </p:nvSpPr>
          <p:spPr bwMode="auto">
            <a:xfrm>
              <a:off x="5233" y="1864"/>
              <a:ext cx="218" cy="154"/>
            </a:xfrm>
            <a:prstGeom prst="rect">
              <a:avLst/>
            </a:prstGeom>
            <a:noFill/>
            <a:ln w="9525">
              <a:noFill/>
              <a:miter lim="800000"/>
              <a:headEnd/>
              <a:tailEnd/>
            </a:ln>
            <a:effectLst/>
          </p:spPr>
          <p:txBody>
            <a:bodyPr wrap="none">
              <a:spAutoFit/>
            </a:bodyPr>
            <a:lstStyle/>
            <a:p>
              <a:pPr algn="l">
                <a:defRPr/>
              </a:pPr>
              <a:r>
                <a:rPr lang="es-MX" sz="1000" smtClean="0">
                  <a:solidFill>
                    <a:srgbClr val="000000"/>
                  </a:solidFill>
                  <a:effectLst>
                    <a:outerShdw blurRad="38100" dist="38100" dir="2700000" algn="tl">
                      <a:srgbClr val="C0C0C0"/>
                    </a:outerShdw>
                  </a:effectLst>
                  <a:latin typeface="Times New Roman" pitchFamily="18" charset="0"/>
                </a:rPr>
                <a:t>PE</a:t>
              </a:r>
              <a:endParaRPr lang="es-MX" sz="1000">
                <a:solidFill>
                  <a:srgbClr val="000000"/>
                </a:solidFill>
                <a:effectLst>
                  <a:outerShdw blurRad="38100" dist="38100" dir="2700000" algn="tl">
                    <a:srgbClr val="C0C0C0"/>
                  </a:outerShdw>
                </a:effectLst>
                <a:latin typeface="Times New Roman" pitchFamily="18" charset="0"/>
              </a:endParaRPr>
            </a:p>
          </p:txBody>
        </p:sp>
        <p:sp>
          <p:nvSpPr>
            <p:cNvPr id="440419" name="Text Box 99"/>
            <p:cNvSpPr txBox="1">
              <a:spLocks noChangeAspect="1" noChangeArrowheads="1"/>
            </p:cNvSpPr>
            <p:nvPr/>
          </p:nvSpPr>
          <p:spPr bwMode="auto">
            <a:xfrm>
              <a:off x="5254" y="1710"/>
              <a:ext cx="218" cy="154"/>
            </a:xfrm>
            <a:prstGeom prst="rect">
              <a:avLst/>
            </a:prstGeom>
            <a:noFill/>
            <a:ln w="9525">
              <a:noFill/>
              <a:miter lim="800000"/>
              <a:headEnd/>
              <a:tailEnd/>
            </a:ln>
            <a:effectLst/>
          </p:spPr>
          <p:txBody>
            <a:bodyPr wrap="none">
              <a:spAutoFit/>
            </a:bodyPr>
            <a:lstStyle/>
            <a:p>
              <a:pPr algn="l">
                <a:defRPr/>
              </a:pPr>
              <a:r>
                <a:rPr lang="es-MX" sz="1000" smtClean="0">
                  <a:solidFill>
                    <a:srgbClr val="000000"/>
                  </a:solidFill>
                  <a:effectLst>
                    <a:outerShdw blurRad="38100" dist="38100" dir="2700000" algn="tl">
                      <a:srgbClr val="C0C0C0"/>
                    </a:outerShdw>
                  </a:effectLst>
                  <a:latin typeface="Times New Roman" pitchFamily="18" charset="0"/>
                </a:rPr>
                <a:t>PB</a:t>
              </a:r>
              <a:endParaRPr lang="es-MX" sz="1000">
                <a:solidFill>
                  <a:srgbClr val="000000"/>
                </a:solidFill>
                <a:effectLst>
                  <a:outerShdw blurRad="38100" dist="38100" dir="2700000" algn="tl">
                    <a:srgbClr val="C0C0C0"/>
                  </a:outerShdw>
                </a:effectLst>
                <a:latin typeface="Times New Roman" pitchFamily="18" charset="0"/>
              </a:endParaRPr>
            </a:p>
          </p:txBody>
        </p:sp>
        <p:sp>
          <p:nvSpPr>
            <p:cNvPr id="440420" name="Text Box 100"/>
            <p:cNvSpPr txBox="1">
              <a:spLocks noChangeAspect="1" noChangeArrowheads="1"/>
            </p:cNvSpPr>
            <p:nvPr/>
          </p:nvSpPr>
          <p:spPr bwMode="auto">
            <a:xfrm>
              <a:off x="3788" y="2471"/>
              <a:ext cx="240" cy="154"/>
            </a:xfrm>
            <a:prstGeom prst="rect">
              <a:avLst/>
            </a:prstGeom>
            <a:noFill/>
            <a:ln w="9525">
              <a:noFill/>
              <a:miter lim="800000"/>
              <a:headEnd/>
              <a:tailEnd/>
            </a:ln>
            <a:effectLst/>
          </p:spPr>
          <p:txBody>
            <a:bodyPr wrap="none">
              <a:spAutoFit/>
            </a:bodyPr>
            <a:lstStyle/>
            <a:p>
              <a:pPr algn="l">
                <a:defRPr/>
              </a:pPr>
              <a:r>
                <a:rPr lang="es-MX" sz="1000" smtClean="0">
                  <a:solidFill>
                    <a:srgbClr val="000000"/>
                  </a:solidFill>
                  <a:effectLst>
                    <a:outerShdw blurRad="38100" dist="38100" dir="2700000" algn="tl">
                      <a:srgbClr val="C0C0C0"/>
                    </a:outerShdw>
                  </a:effectLst>
                  <a:latin typeface="Times New Roman" pitchFamily="18" charset="0"/>
                </a:rPr>
                <a:t>GO</a:t>
              </a:r>
              <a:endParaRPr lang="es-MX" sz="1000">
                <a:solidFill>
                  <a:srgbClr val="000000"/>
                </a:solidFill>
                <a:effectLst>
                  <a:outerShdw blurRad="38100" dist="38100" dir="2700000" algn="tl">
                    <a:srgbClr val="C0C0C0"/>
                  </a:outerShdw>
                </a:effectLst>
                <a:latin typeface="Times New Roman" pitchFamily="18" charset="0"/>
              </a:endParaRPr>
            </a:p>
          </p:txBody>
        </p:sp>
        <p:sp>
          <p:nvSpPr>
            <p:cNvPr id="11373" name="Freeform 101"/>
            <p:cNvSpPr>
              <a:spLocks noChangeAspect="1"/>
            </p:cNvSpPr>
            <p:nvPr/>
          </p:nvSpPr>
          <p:spPr bwMode="auto">
            <a:xfrm>
              <a:off x="4240" y="1387"/>
              <a:ext cx="529" cy="698"/>
            </a:xfrm>
            <a:custGeom>
              <a:avLst/>
              <a:gdLst>
                <a:gd name="T0" fmla="*/ 13 w 966"/>
                <a:gd name="T1" fmla="*/ 1178 h 1449"/>
                <a:gd name="T2" fmla="*/ 6 w 966"/>
                <a:gd name="T3" fmla="*/ 1093 h 1449"/>
                <a:gd name="T4" fmla="*/ 51 w 966"/>
                <a:gd name="T5" fmla="*/ 999 h 1449"/>
                <a:gd name="T6" fmla="*/ 81 w 966"/>
                <a:gd name="T7" fmla="*/ 897 h 1449"/>
                <a:gd name="T8" fmla="*/ 161 w 966"/>
                <a:gd name="T9" fmla="*/ 850 h 1449"/>
                <a:gd name="T10" fmla="*/ 222 w 966"/>
                <a:gd name="T11" fmla="*/ 830 h 1449"/>
                <a:gd name="T12" fmla="*/ 281 w 966"/>
                <a:gd name="T13" fmla="*/ 783 h 1449"/>
                <a:gd name="T14" fmla="*/ 355 w 966"/>
                <a:gd name="T15" fmla="*/ 711 h 1449"/>
                <a:gd name="T16" fmla="*/ 420 w 966"/>
                <a:gd name="T17" fmla="*/ 717 h 1449"/>
                <a:gd name="T18" fmla="*/ 480 w 966"/>
                <a:gd name="T19" fmla="*/ 711 h 1449"/>
                <a:gd name="T20" fmla="*/ 539 w 966"/>
                <a:gd name="T21" fmla="*/ 666 h 1449"/>
                <a:gd name="T22" fmla="*/ 507 w 966"/>
                <a:gd name="T23" fmla="*/ 594 h 1449"/>
                <a:gd name="T24" fmla="*/ 512 w 966"/>
                <a:gd name="T25" fmla="*/ 500 h 1449"/>
                <a:gd name="T26" fmla="*/ 553 w 966"/>
                <a:gd name="T27" fmla="*/ 422 h 1449"/>
                <a:gd name="T28" fmla="*/ 533 w 966"/>
                <a:gd name="T29" fmla="*/ 328 h 1449"/>
                <a:gd name="T30" fmla="*/ 529 w 966"/>
                <a:gd name="T31" fmla="*/ 252 h 1449"/>
                <a:gd name="T32" fmla="*/ 578 w 966"/>
                <a:gd name="T33" fmla="*/ 157 h 1449"/>
                <a:gd name="T34" fmla="*/ 648 w 966"/>
                <a:gd name="T35" fmla="*/ 114 h 1449"/>
                <a:gd name="T36" fmla="*/ 702 w 966"/>
                <a:gd name="T37" fmla="*/ 70 h 1449"/>
                <a:gd name="T38" fmla="*/ 716 w 966"/>
                <a:gd name="T39" fmla="*/ 16 h 1449"/>
                <a:gd name="T40" fmla="*/ 762 w 966"/>
                <a:gd name="T41" fmla="*/ 21 h 1449"/>
                <a:gd name="T42" fmla="*/ 803 w 966"/>
                <a:gd name="T43" fmla="*/ 33 h 1449"/>
                <a:gd name="T44" fmla="*/ 822 w 966"/>
                <a:gd name="T45" fmla="*/ 52 h 1449"/>
                <a:gd name="T46" fmla="*/ 797 w 966"/>
                <a:gd name="T47" fmla="*/ 127 h 1449"/>
                <a:gd name="T48" fmla="*/ 836 w 966"/>
                <a:gd name="T49" fmla="*/ 197 h 1449"/>
                <a:gd name="T50" fmla="*/ 848 w 966"/>
                <a:gd name="T51" fmla="*/ 246 h 1449"/>
                <a:gd name="T52" fmla="*/ 871 w 966"/>
                <a:gd name="T53" fmla="*/ 293 h 1449"/>
                <a:gd name="T54" fmla="*/ 869 w 966"/>
                <a:gd name="T55" fmla="*/ 388 h 1449"/>
                <a:gd name="T56" fmla="*/ 877 w 966"/>
                <a:gd name="T57" fmla="*/ 458 h 1449"/>
                <a:gd name="T58" fmla="*/ 884 w 966"/>
                <a:gd name="T59" fmla="*/ 508 h 1449"/>
                <a:gd name="T60" fmla="*/ 893 w 966"/>
                <a:gd name="T61" fmla="*/ 602 h 1449"/>
                <a:gd name="T62" fmla="*/ 904 w 966"/>
                <a:gd name="T63" fmla="*/ 672 h 1449"/>
                <a:gd name="T64" fmla="*/ 940 w 966"/>
                <a:gd name="T65" fmla="*/ 710 h 1449"/>
                <a:gd name="T66" fmla="*/ 959 w 966"/>
                <a:gd name="T67" fmla="*/ 749 h 1449"/>
                <a:gd name="T68" fmla="*/ 946 w 966"/>
                <a:gd name="T69" fmla="*/ 808 h 1449"/>
                <a:gd name="T70" fmla="*/ 919 w 966"/>
                <a:gd name="T71" fmla="*/ 827 h 1449"/>
                <a:gd name="T72" fmla="*/ 931 w 966"/>
                <a:gd name="T73" fmla="*/ 888 h 1449"/>
                <a:gd name="T74" fmla="*/ 940 w 966"/>
                <a:gd name="T75" fmla="*/ 957 h 1449"/>
                <a:gd name="T76" fmla="*/ 888 w 966"/>
                <a:gd name="T77" fmla="*/ 1007 h 1449"/>
                <a:gd name="T78" fmla="*/ 816 w 966"/>
                <a:gd name="T79" fmla="*/ 1059 h 1449"/>
                <a:gd name="T80" fmla="*/ 756 w 966"/>
                <a:gd name="T81" fmla="*/ 1119 h 1449"/>
                <a:gd name="T82" fmla="*/ 733 w 966"/>
                <a:gd name="T83" fmla="*/ 1156 h 1449"/>
                <a:gd name="T84" fmla="*/ 653 w 966"/>
                <a:gd name="T85" fmla="*/ 1171 h 1449"/>
                <a:gd name="T86" fmla="*/ 593 w 966"/>
                <a:gd name="T87" fmla="*/ 1204 h 1449"/>
                <a:gd name="T88" fmla="*/ 535 w 966"/>
                <a:gd name="T89" fmla="*/ 1202 h 1449"/>
                <a:gd name="T90" fmla="*/ 486 w 966"/>
                <a:gd name="T91" fmla="*/ 1186 h 1449"/>
                <a:gd name="T92" fmla="*/ 438 w 966"/>
                <a:gd name="T93" fmla="*/ 1160 h 1449"/>
                <a:gd name="T94" fmla="*/ 381 w 966"/>
                <a:gd name="T95" fmla="*/ 1204 h 1449"/>
                <a:gd name="T96" fmla="*/ 405 w 966"/>
                <a:gd name="T97" fmla="*/ 1256 h 1449"/>
                <a:gd name="T98" fmla="*/ 389 w 966"/>
                <a:gd name="T99" fmla="*/ 1307 h 1449"/>
                <a:gd name="T100" fmla="*/ 361 w 966"/>
                <a:gd name="T101" fmla="*/ 1364 h 1449"/>
                <a:gd name="T102" fmla="*/ 302 w 966"/>
                <a:gd name="T103" fmla="*/ 1397 h 1449"/>
                <a:gd name="T104" fmla="*/ 241 w 966"/>
                <a:gd name="T105" fmla="*/ 1412 h 1449"/>
                <a:gd name="T106" fmla="*/ 159 w 966"/>
                <a:gd name="T107" fmla="*/ 1441 h 1449"/>
                <a:gd name="T108" fmla="*/ 99 w 966"/>
                <a:gd name="T109" fmla="*/ 1401 h 1449"/>
                <a:gd name="T110" fmla="*/ 62 w 966"/>
                <a:gd name="T111" fmla="*/ 1353 h 1449"/>
                <a:gd name="T112" fmla="*/ 15 w 966"/>
                <a:gd name="T113" fmla="*/ 1336 h 1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6"/>
                <a:gd name="T172" fmla="*/ 0 h 1449"/>
                <a:gd name="T173" fmla="*/ 966 w 966"/>
                <a:gd name="T174" fmla="*/ 1449 h 1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6" h="1449">
                  <a:moveTo>
                    <a:pt x="27" y="1271"/>
                  </a:moveTo>
                  <a:lnTo>
                    <a:pt x="29" y="1237"/>
                  </a:lnTo>
                  <a:lnTo>
                    <a:pt x="32" y="1203"/>
                  </a:lnTo>
                  <a:lnTo>
                    <a:pt x="25" y="1191"/>
                  </a:lnTo>
                  <a:lnTo>
                    <a:pt x="13" y="1178"/>
                  </a:lnTo>
                  <a:lnTo>
                    <a:pt x="9" y="1162"/>
                  </a:lnTo>
                  <a:lnTo>
                    <a:pt x="7" y="1145"/>
                  </a:lnTo>
                  <a:lnTo>
                    <a:pt x="1" y="1130"/>
                  </a:lnTo>
                  <a:lnTo>
                    <a:pt x="0" y="1112"/>
                  </a:lnTo>
                  <a:lnTo>
                    <a:pt x="6" y="1093"/>
                  </a:lnTo>
                  <a:lnTo>
                    <a:pt x="17" y="1077"/>
                  </a:lnTo>
                  <a:lnTo>
                    <a:pt x="30" y="1058"/>
                  </a:lnTo>
                  <a:lnTo>
                    <a:pt x="41" y="1034"/>
                  </a:lnTo>
                  <a:lnTo>
                    <a:pt x="44" y="1016"/>
                  </a:lnTo>
                  <a:lnTo>
                    <a:pt x="51" y="999"/>
                  </a:lnTo>
                  <a:lnTo>
                    <a:pt x="59" y="983"/>
                  </a:lnTo>
                  <a:lnTo>
                    <a:pt x="60" y="976"/>
                  </a:lnTo>
                  <a:lnTo>
                    <a:pt x="67" y="960"/>
                  </a:lnTo>
                  <a:lnTo>
                    <a:pt x="75" y="921"/>
                  </a:lnTo>
                  <a:lnTo>
                    <a:pt x="81" y="897"/>
                  </a:lnTo>
                  <a:lnTo>
                    <a:pt x="91" y="876"/>
                  </a:lnTo>
                  <a:lnTo>
                    <a:pt x="109" y="862"/>
                  </a:lnTo>
                  <a:lnTo>
                    <a:pt x="126" y="857"/>
                  </a:lnTo>
                  <a:lnTo>
                    <a:pt x="146" y="852"/>
                  </a:lnTo>
                  <a:lnTo>
                    <a:pt x="161" y="850"/>
                  </a:lnTo>
                  <a:lnTo>
                    <a:pt x="168" y="849"/>
                  </a:lnTo>
                  <a:lnTo>
                    <a:pt x="180" y="843"/>
                  </a:lnTo>
                  <a:lnTo>
                    <a:pt x="192" y="836"/>
                  </a:lnTo>
                  <a:lnTo>
                    <a:pt x="207" y="831"/>
                  </a:lnTo>
                  <a:lnTo>
                    <a:pt x="222" y="830"/>
                  </a:lnTo>
                  <a:lnTo>
                    <a:pt x="235" y="822"/>
                  </a:lnTo>
                  <a:lnTo>
                    <a:pt x="245" y="814"/>
                  </a:lnTo>
                  <a:lnTo>
                    <a:pt x="260" y="798"/>
                  </a:lnTo>
                  <a:lnTo>
                    <a:pt x="277" y="785"/>
                  </a:lnTo>
                  <a:lnTo>
                    <a:pt x="281" y="783"/>
                  </a:lnTo>
                  <a:lnTo>
                    <a:pt x="296" y="766"/>
                  </a:lnTo>
                  <a:lnTo>
                    <a:pt x="308" y="748"/>
                  </a:lnTo>
                  <a:lnTo>
                    <a:pt x="321" y="732"/>
                  </a:lnTo>
                  <a:lnTo>
                    <a:pt x="335" y="718"/>
                  </a:lnTo>
                  <a:lnTo>
                    <a:pt x="355" y="711"/>
                  </a:lnTo>
                  <a:lnTo>
                    <a:pt x="369" y="708"/>
                  </a:lnTo>
                  <a:lnTo>
                    <a:pt x="387" y="705"/>
                  </a:lnTo>
                  <a:lnTo>
                    <a:pt x="402" y="706"/>
                  </a:lnTo>
                  <a:lnTo>
                    <a:pt x="411" y="711"/>
                  </a:lnTo>
                  <a:lnTo>
                    <a:pt x="420" y="717"/>
                  </a:lnTo>
                  <a:lnTo>
                    <a:pt x="423" y="719"/>
                  </a:lnTo>
                  <a:lnTo>
                    <a:pt x="432" y="724"/>
                  </a:lnTo>
                  <a:lnTo>
                    <a:pt x="446" y="724"/>
                  </a:lnTo>
                  <a:lnTo>
                    <a:pt x="465" y="717"/>
                  </a:lnTo>
                  <a:lnTo>
                    <a:pt x="480" y="711"/>
                  </a:lnTo>
                  <a:lnTo>
                    <a:pt x="498" y="711"/>
                  </a:lnTo>
                  <a:lnTo>
                    <a:pt x="510" y="708"/>
                  </a:lnTo>
                  <a:lnTo>
                    <a:pt x="523" y="701"/>
                  </a:lnTo>
                  <a:lnTo>
                    <a:pt x="533" y="687"/>
                  </a:lnTo>
                  <a:lnTo>
                    <a:pt x="539" y="666"/>
                  </a:lnTo>
                  <a:lnTo>
                    <a:pt x="541" y="645"/>
                  </a:lnTo>
                  <a:lnTo>
                    <a:pt x="535" y="618"/>
                  </a:lnTo>
                  <a:lnTo>
                    <a:pt x="530" y="612"/>
                  </a:lnTo>
                  <a:lnTo>
                    <a:pt x="522" y="608"/>
                  </a:lnTo>
                  <a:lnTo>
                    <a:pt x="507" y="594"/>
                  </a:lnTo>
                  <a:lnTo>
                    <a:pt x="501" y="575"/>
                  </a:lnTo>
                  <a:lnTo>
                    <a:pt x="499" y="555"/>
                  </a:lnTo>
                  <a:lnTo>
                    <a:pt x="499" y="526"/>
                  </a:lnTo>
                  <a:lnTo>
                    <a:pt x="503" y="509"/>
                  </a:lnTo>
                  <a:lnTo>
                    <a:pt x="512" y="500"/>
                  </a:lnTo>
                  <a:lnTo>
                    <a:pt x="525" y="480"/>
                  </a:lnTo>
                  <a:lnTo>
                    <a:pt x="531" y="470"/>
                  </a:lnTo>
                  <a:lnTo>
                    <a:pt x="542" y="456"/>
                  </a:lnTo>
                  <a:lnTo>
                    <a:pt x="551" y="438"/>
                  </a:lnTo>
                  <a:lnTo>
                    <a:pt x="553" y="422"/>
                  </a:lnTo>
                  <a:lnTo>
                    <a:pt x="548" y="404"/>
                  </a:lnTo>
                  <a:lnTo>
                    <a:pt x="540" y="383"/>
                  </a:lnTo>
                  <a:lnTo>
                    <a:pt x="529" y="359"/>
                  </a:lnTo>
                  <a:lnTo>
                    <a:pt x="525" y="342"/>
                  </a:lnTo>
                  <a:lnTo>
                    <a:pt x="533" y="328"/>
                  </a:lnTo>
                  <a:lnTo>
                    <a:pt x="536" y="310"/>
                  </a:lnTo>
                  <a:lnTo>
                    <a:pt x="531" y="296"/>
                  </a:lnTo>
                  <a:lnTo>
                    <a:pt x="527" y="291"/>
                  </a:lnTo>
                  <a:lnTo>
                    <a:pt x="522" y="276"/>
                  </a:lnTo>
                  <a:lnTo>
                    <a:pt x="529" y="252"/>
                  </a:lnTo>
                  <a:lnTo>
                    <a:pt x="541" y="235"/>
                  </a:lnTo>
                  <a:lnTo>
                    <a:pt x="553" y="217"/>
                  </a:lnTo>
                  <a:lnTo>
                    <a:pt x="563" y="198"/>
                  </a:lnTo>
                  <a:lnTo>
                    <a:pt x="570" y="178"/>
                  </a:lnTo>
                  <a:lnTo>
                    <a:pt x="578" y="157"/>
                  </a:lnTo>
                  <a:lnTo>
                    <a:pt x="590" y="139"/>
                  </a:lnTo>
                  <a:lnTo>
                    <a:pt x="601" y="129"/>
                  </a:lnTo>
                  <a:lnTo>
                    <a:pt x="613" y="126"/>
                  </a:lnTo>
                  <a:lnTo>
                    <a:pt x="630" y="123"/>
                  </a:lnTo>
                  <a:lnTo>
                    <a:pt x="648" y="114"/>
                  </a:lnTo>
                  <a:lnTo>
                    <a:pt x="657" y="105"/>
                  </a:lnTo>
                  <a:lnTo>
                    <a:pt x="666" y="93"/>
                  </a:lnTo>
                  <a:lnTo>
                    <a:pt x="677" y="87"/>
                  </a:lnTo>
                  <a:lnTo>
                    <a:pt x="690" y="79"/>
                  </a:lnTo>
                  <a:lnTo>
                    <a:pt x="702" y="70"/>
                  </a:lnTo>
                  <a:lnTo>
                    <a:pt x="710" y="59"/>
                  </a:lnTo>
                  <a:lnTo>
                    <a:pt x="719" y="43"/>
                  </a:lnTo>
                  <a:lnTo>
                    <a:pt x="721" y="35"/>
                  </a:lnTo>
                  <a:lnTo>
                    <a:pt x="719" y="28"/>
                  </a:lnTo>
                  <a:lnTo>
                    <a:pt x="716" y="16"/>
                  </a:lnTo>
                  <a:lnTo>
                    <a:pt x="715" y="7"/>
                  </a:lnTo>
                  <a:lnTo>
                    <a:pt x="727" y="0"/>
                  </a:lnTo>
                  <a:lnTo>
                    <a:pt x="734" y="6"/>
                  </a:lnTo>
                  <a:lnTo>
                    <a:pt x="748" y="15"/>
                  </a:lnTo>
                  <a:lnTo>
                    <a:pt x="762" y="21"/>
                  </a:lnTo>
                  <a:lnTo>
                    <a:pt x="773" y="22"/>
                  </a:lnTo>
                  <a:lnTo>
                    <a:pt x="784" y="24"/>
                  </a:lnTo>
                  <a:lnTo>
                    <a:pt x="793" y="27"/>
                  </a:lnTo>
                  <a:lnTo>
                    <a:pt x="799" y="30"/>
                  </a:lnTo>
                  <a:lnTo>
                    <a:pt x="803" y="33"/>
                  </a:lnTo>
                  <a:lnTo>
                    <a:pt x="806" y="36"/>
                  </a:lnTo>
                  <a:lnTo>
                    <a:pt x="811" y="40"/>
                  </a:lnTo>
                  <a:lnTo>
                    <a:pt x="814" y="42"/>
                  </a:lnTo>
                  <a:lnTo>
                    <a:pt x="826" y="41"/>
                  </a:lnTo>
                  <a:lnTo>
                    <a:pt x="822" y="52"/>
                  </a:lnTo>
                  <a:lnTo>
                    <a:pt x="816" y="64"/>
                  </a:lnTo>
                  <a:lnTo>
                    <a:pt x="806" y="73"/>
                  </a:lnTo>
                  <a:lnTo>
                    <a:pt x="803" y="88"/>
                  </a:lnTo>
                  <a:lnTo>
                    <a:pt x="796" y="112"/>
                  </a:lnTo>
                  <a:lnTo>
                    <a:pt x="797" y="127"/>
                  </a:lnTo>
                  <a:lnTo>
                    <a:pt x="804" y="144"/>
                  </a:lnTo>
                  <a:lnTo>
                    <a:pt x="808" y="153"/>
                  </a:lnTo>
                  <a:lnTo>
                    <a:pt x="818" y="160"/>
                  </a:lnTo>
                  <a:lnTo>
                    <a:pt x="830" y="173"/>
                  </a:lnTo>
                  <a:lnTo>
                    <a:pt x="836" y="197"/>
                  </a:lnTo>
                  <a:lnTo>
                    <a:pt x="845" y="210"/>
                  </a:lnTo>
                  <a:lnTo>
                    <a:pt x="848" y="222"/>
                  </a:lnTo>
                  <a:lnTo>
                    <a:pt x="847" y="233"/>
                  </a:lnTo>
                  <a:lnTo>
                    <a:pt x="845" y="240"/>
                  </a:lnTo>
                  <a:lnTo>
                    <a:pt x="848" y="246"/>
                  </a:lnTo>
                  <a:lnTo>
                    <a:pt x="852" y="256"/>
                  </a:lnTo>
                  <a:lnTo>
                    <a:pt x="852" y="267"/>
                  </a:lnTo>
                  <a:lnTo>
                    <a:pt x="858" y="271"/>
                  </a:lnTo>
                  <a:lnTo>
                    <a:pt x="865" y="279"/>
                  </a:lnTo>
                  <a:lnTo>
                    <a:pt x="871" y="293"/>
                  </a:lnTo>
                  <a:lnTo>
                    <a:pt x="868" y="306"/>
                  </a:lnTo>
                  <a:lnTo>
                    <a:pt x="865" y="323"/>
                  </a:lnTo>
                  <a:lnTo>
                    <a:pt x="868" y="346"/>
                  </a:lnTo>
                  <a:lnTo>
                    <a:pt x="869" y="369"/>
                  </a:lnTo>
                  <a:lnTo>
                    <a:pt x="869" y="388"/>
                  </a:lnTo>
                  <a:lnTo>
                    <a:pt x="875" y="406"/>
                  </a:lnTo>
                  <a:lnTo>
                    <a:pt x="880" y="424"/>
                  </a:lnTo>
                  <a:lnTo>
                    <a:pt x="883" y="438"/>
                  </a:lnTo>
                  <a:lnTo>
                    <a:pt x="881" y="450"/>
                  </a:lnTo>
                  <a:lnTo>
                    <a:pt x="877" y="458"/>
                  </a:lnTo>
                  <a:lnTo>
                    <a:pt x="874" y="466"/>
                  </a:lnTo>
                  <a:lnTo>
                    <a:pt x="875" y="470"/>
                  </a:lnTo>
                  <a:lnTo>
                    <a:pt x="882" y="473"/>
                  </a:lnTo>
                  <a:lnTo>
                    <a:pt x="884" y="489"/>
                  </a:lnTo>
                  <a:lnTo>
                    <a:pt x="884" y="508"/>
                  </a:lnTo>
                  <a:lnTo>
                    <a:pt x="884" y="512"/>
                  </a:lnTo>
                  <a:lnTo>
                    <a:pt x="884" y="532"/>
                  </a:lnTo>
                  <a:lnTo>
                    <a:pt x="886" y="554"/>
                  </a:lnTo>
                  <a:lnTo>
                    <a:pt x="888" y="580"/>
                  </a:lnTo>
                  <a:lnTo>
                    <a:pt x="893" y="602"/>
                  </a:lnTo>
                  <a:lnTo>
                    <a:pt x="898" y="623"/>
                  </a:lnTo>
                  <a:lnTo>
                    <a:pt x="901" y="634"/>
                  </a:lnTo>
                  <a:lnTo>
                    <a:pt x="904" y="646"/>
                  </a:lnTo>
                  <a:lnTo>
                    <a:pt x="904" y="651"/>
                  </a:lnTo>
                  <a:lnTo>
                    <a:pt x="904" y="672"/>
                  </a:lnTo>
                  <a:lnTo>
                    <a:pt x="908" y="682"/>
                  </a:lnTo>
                  <a:lnTo>
                    <a:pt x="914" y="688"/>
                  </a:lnTo>
                  <a:lnTo>
                    <a:pt x="919" y="696"/>
                  </a:lnTo>
                  <a:lnTo>
                    <a:pt x="931" y="707"/>
                  </a:lnTo>
                  <a:lnTo>
                    <a:pt x="940" y="710"/>
                  </a:lnTo>
                  <a:lnTo>
                    <a:pt x="946" y="711"/>
                  </a:lnTo>
                  <a:lnTo>
                    <a:pt x="959" y="719"/>
                  </a:lnTo>
                  <a:lnTo>
                    <a:pt x="966" y="725"/>
                  </a:lnTo>
                  <a:lnTo>
                    <a:pt x="966" y="735"/>
                  </a:lnTo>
                  <a:lnTo>
                    <a:pt x="959" y="749"/>
                  </a:lnTo>
                  <a:lnTo>
                    <a:pt x="953" y="767"/>
                  </a:lnTo>
                  <a:lnTo>
                    <a:pt x="947" y="778"/>
                  </a:lnTo>
                  <a:lnTo>
                    <a:pt x="943" y="786"/>
                  </a:lnTo>
                  <a:lnTo>
                    <a:pt x="943" y="798"/>
                  </a:lnTo>
                  <a:lnTo>
                    <a:pt x="946" y="808"/>
                  </a:lnTo>
                  <a:lnTo>
                    <a:pt x="947" y="810"/>
                  </a:lnTo>
                  <a:lnTo>
                    <a:pt x="954" y="824"/>
                  </a:lnTo>
                  <a:lnTo>
                    <a:pt x="942" y="826"/>
                  </a:lnTo>
                  <a:lnTo>
                    <a:pt x="929" y="821"/>
                  </a:lnTo>
                  <a:lnTo>
                    <a:pt x="919" y="827"/>
                  </a:lnTo>
                  <a:lnTo>
                    <a:pt x="918" y="842"/>
                  </a:lnTo>
                  <a:lnTo>
                    <a:pt x="924" y="851"/>
                  </a:lnTo>
                  <a:lnTo>
                    <a:pt x="932" y="866"/>
                  </a:lnTo>
                  <a:lnTo>
                    <a:pt x="934" y="875"/>
                  </a:lnTo>
                  <a:lnTo>
                    <a:pt x="931" y="888"/>
                  </a:lnTo>
                  <a:lnTo>
                    <a:pt x="936" y="894"/>
                  </a:lnTo>
                  <a:lnTo>
                    <a:pt x="943" y="900"/>
                  </a:lnTo>
                  <a:lnTo>
                    <a:pt x="947" y="917"/>
                  </a:lnTo>
                  <a:lnTo>
                    <a:pt x="947" y="935"/>
                  </a:lnTo>
                  <a:lnTo>
                    <a:pt x="940" y="957"/>
                  </a:lnTo>
                  <a:lnTo>
                    <a:pt x="930" y="965"/>
                  </a:lnTo>
                  <a:lnTo>
                    <a:pt x="917" y="971"/>
                  </a:lnTo>
                  <a:lnTo>
                    <a:pt x="910" y="982"/>
                  </a:lnTo>
                  <a:lnTo>
                    <a:pt x="900" y="998"/>
                  </a:lnTo>
                  <a:lnTo>
                    <a:pt x="888" y="1007"/>
                  </a:lnTo>
                  <a:lnTo>
                    <a:pt x="874" y="1006"/>
                  </a:lnTo>
                  <a:lnTo>
                    <a:pt x="860" y="1013"/>
                  </a:lnTo>
                  <a:lnTo>
                    <a:pt x="844" y="1027"/>
                  </a:lnTo>
                  <a:lnTo>
                    <a:pt x="828" y="1041"/>
                  </a:lnTo>
                  <a:lnTo>
                    <a:pt x="816" y="1059"/>
                  </a:lnTo>
                  <a:lnTo>
                    <a:pt x="811" y="1067"/>
                  </a:lnTo>
                  <a:lnTo>
                    <a:pt x="800" y="1083"/>
                  </a:lnTo>
                  <a:lnTo>
                    <a:pt x="785" y="1102"/>
                  </a:lnTo>
                  <a:lnTo>
                    <a:pt x="770" y="1114"/>
                  </a:lnTo>
                  <a:lnTo>
                    <a:pt x="756" y="1119"/>
                  </a:lnTo>
                  <a:lnTo>
                    <a:pt x="745" y="1124"/>
                  </a:lnTo>
                  <a:lnTo>
                    <a:pt x="746" y="1131"/>
                  </a:lnTo>
                  <a:lnTo>
                    <a:pt x="746" y="1138"/>
                  </a:lnTo>
                  <a:lnTo>
                    <a:pt x="740" y="1149"/>
                  </a:lnTo>
                  <a:lnTo>
                    <a:pt x="733" y="1156"/>
                  </a:lnTo>
                  <a:lnTo>
                    <a:pt x="722" y="1159"/>
                  </a:lnTo>
                  <a:lnTo>
                    <a:pt x="704" y="1159"/>
                  </a:lnTo>
                  <a:lnTo>
                    <a:pt x="674" y="1163"/>
                  </a:lnTo>
                  <a:lnTo>
                    <a:pt x="660" y="1167"/>
                  </a:lnTo>
                  <a:lnTo>
                    <a:pt x="653" y="1171"/>
                  </a:lnTo>
                  <a:lnTo>
                    <a:pt x="638" y="1177"/>
                  </a:lnTo>
                  <a:lnTo>
                    <a:pt x="626" y="1187"/>
                  </a:lnTo>
                  <a:lnTo>
                    <a:pt x="617" y="1197"/>
                  </a:lnTo>
                  <a:lnTo>
                    <a:pt x="603" y="1201"/>
                  </a:lnTo>
                  <a:lnTo>
                    <a:pt x="593" y="1204"/>
                  </a:lnTo>
                  <a:lnTo>
                    <a:pt x="584" y="1209"/>
                  </a:lnTo>
                  <a:lnTo>
                    <a:pt x="570" y="1210"/>
                  </a:lnTo>
                  <a:lnTo>
                    <a:pt x="561" y="1214"/>
                  </a:lnTo>
                  <a:lnTo>
                    <a:pt x="549" y="1209"/>
                  </a:lnTo>
                  <a:lnTo>
                    <a:pt x="535" y="1202"/>
                  </a:lnTo>
                  <a:lnTo>
                    <a:pt x="527" y="1193"/>
                  </a:lnTo>
                  <a:lnTo>
                    <a:pt x="522" y="1186"/>
                  </a:lnTo>
                  <a:lnTo>
                    <a:pt x="517" y="1183"/>
                  </a:lnTo>
                  <a:lnTo>
                    <a:pt x="501" y="1181"/>
                  </a:lnTo>
                  <a:lnTo>
                    <a:pt x="486" y="1186"/>
                  </a:lnTo>
                  <a:lnTo>
                    <a:pt x="470" y="1187"/>
                  </a:lnTo>
                  <a:lnTo>
                    <a:pt x="459" y="1185"/>
                  </a:lnTo>
                  <a:lnTo>
                    <a:pt x="452" y="1175"/>
                  </a:lnTo>
                  <a:lnTo>
                    <a:pt x="447" y="1167"/>
                  </a:lnTo>
                  <a:lnTo>
                    <a:pt x="438" y="1160"/>
                  </a:lnTo>
                  <a:lnTo>
                    <a:pt x="423" y="1163"/>
                  </a:lnTo>
                  <a:lnTo>
                    <a:pt x="410" y="1174"/>
                  </a:lnTo>
                  <a:lnTo>
                    <a:pt x="399" y="1186"/>
                  </a:lnTo>
                  <a:lnTo>
                    <a:pt x="391" y="1193"/>
                  </a:lnTo>
                  <a:lnTo>
                    <a:pt x="381" y="1204"/>
                  </a:lnTo>
                  <a:lnTo>
                    <a:pt x="381" y="1216"/>
                  </a:lnTo>
                  <a:lnTo>
                    <a:pt x="386" y="1226"/>
                  </a:lnTo>
                  <a:lnTo>
                    <a:pt x="391" y="1238"/>
                  </a:lnTo>
                  <a:lnTo>
                    <a:pt x="399" y="1247"/>
                  </a:lnTo>
                  <a:lnTo>
                    <a:pt x="405" y="1256"/>
                  </a:lnTo>
                  <a:lnTo>
                    <a:pt x="407" y="1267"/>
                  </a:lnTo>
                  <a:lnTo>
                    <a:pt x="404" y="1281"/>
                  </a:lnTo>
                  <a:lnTo>
                    <a:pt x="404" y="1292"/>
                  </a:lnTo>
                  <a:lnTo>
                    <a:pt x="396" y="1298"/>
                  </a:lnTo>
                  <a:lnTo>
                    <a:pt x="389" y="1307"/>
                  </a:lnTo>
                  <a:lnTo>
                    <a:pt x="384" y="1321"/>
                  </a:lnTo>
                  <a:lnTo>
                    <a:pt x="379" y="1333"/>
                  </a:lnTo>
                  <a:lnTo>
                    <a:pt x="378" y="1337"/>
                  </a:lnTo>
                  <a:lnTo>
                    <a:pt x="373" y="1353"/>
                  </a:lnTo>
                  <a:lnTo>
                    <a:pt x="361" y="1364"/>
                  </a:lnTo>
                  <a:lnTo>
                    <a:pt x="344" y="1376"/>
                  </a:lnTo>
                  <a:lnTo>
                    <a:pt x="337" y="1389"/>
                  </a:lnTo>
                  <a:lnTo>
                    <a:pt x="329" y="1399"/>
                  </a:lnTo>
                  <a:lnTo>
                    <a:pt x="313" y="1401"/>
                  </a:lnTo>
                  <a:lnTo>
                    <a:pt x="302" y="1397"/>
                  </a:lnTo>
                  <a:lnTo>
                    <a:pt x="287" y="1394"/>
                  </a:lnTo>
                  <a:lnTo>
                    <a:pt x="273" y="1397"/>
                  </a:lnTo>
                  <a:lnTo>
                    <a:pt x="259" y="1401"/>
                  </a:lnTo>
                  <a:lnTo>
                    <a:pt x="245" y="1406"/>
                  </a:lnTo>
                  <a:lnTo>
                    <a:pt x="241" y="1412"/>
                  </a:lnTo>
                  <a:lnTo>
                    <a:pt x="228" y="1424"/>
                  </a:lnTo>
                  <a:lnTo>
                    <a:pt x="212" y="1442"/>
                  </a:lnTo>
                  <a:lnTo>
                    <a:pt x="200" y="1449"/>
                  </a:lnTo>
                  <a:lnTo>
                    <a:pt x="180" y="1447"/>
                  </a:lnTo>
                  <a:lnTo>
                    <a:pt x="159" y="1441"/>
                  </a:lnTo>
                  <a:lnTo>
                    <a:pt x="135" y="1433"/>
                  </a:lnTo>
                  <a:lnTo>
                    <a:pt x="123" y="1425"/>
                  </a:lnTo>
                  <a:lnTo>
                    <a:pt x="113" y="1415"/>
                  </a:lnTo>
                  <a:lnTo>
                    <a:pt x="105" y="1408"/>
                  </a:lnTo>
                  <a:lnTo>
                    <a:pt x="99" y="1401"/>
                  </a:lnTo>
                  <a:lnTo>
                    <a:pt x="96" y="1390"/>
                  </a:lnTo>
                  <a:lnTo>
                    <a:pt x="91" y="1376"/>
                  </a:lnTo>
                  <a:lnTo>
                    <a:pt x="89" y="1367"/>
                  </a:lnTo>
                  <a:lnTo>
                    <a:pt x="77" y="1357"/>
                  </a:lnTo>
                  <a:lnTo>
                    <a:pt x="62" y="1353"/>
                  </a:lnTo>
                  <a:lnTo>
                    <a:pt x="55" y="1353"/>
                  </a:lnTo>
                  <a:lnTo>
                    <a:pt x="41" y="1351"/>
                  </a:lnTo>
                  <a:lnTo>
                    <a:pt x="21" y="1348"/>
                  </a:lnTo>
                  <a:lnTo>
                    <a:pt x="14" y="1341"/>
                  </a:lnTo>
                  <a:lnTo>
                    <a:pt x="15" y="1336"/>
                  </a:lnTo>
                  <a:lnTo>
                    <a:pt x="18" y="1324"/>
                  </a:lnTo>
                  <a:lnTo>
                    <a:pt x="20" y="1315"/>
                  </a:lnTo>
                  <a:lnTo>
                    <a:pt x="25" y="1297"/>
                  </a:lnTo>
                  <a:lnTo>
                    <a:pt x="27" y="1271"/>
                  </a:lnTo>
                  <a:close/>
                </a:path>
              </a:pathLst>
            </a:custGeom>
            <a:solidFill>
              <a:srgbClr val="CCFFCC">
                <a:alpha val="50195"/>
              </a:srgbClr>
            </a:solidFill>
            <a:ln w="9525">
              <a:solidFill>
                <a:srgbClr val="000000"/>
              </a:solidFill>
              <a:round/>
              <a:headEnd/>
              <a:tailEnd/>
            </a:ln>
          </p:spPr>
          <p:txBody>
            <a:bodyPr/>
            <a:lstStyle/>
            <a:p>
              <a:endParaRPr lang="es-MX"/>
            </a:p>
          </p:txBody>
        </p:sp>
        <p:sp>
          <p:nvSpPr>
            <p:cNvPr id="440422" name="Text Box 102"/>
            <p:cNvSpPr txBox="1">
              <a:spLocks noChangeAspect="1" noChangeArrowheads="1"/>
            </p:cNvSpPr>
            <p:nvPr/>
          </p:nvSpPr>
          <p:spPr bwMode="auto">
            <a:xfrm>
              <a:off x="4538" y="1577"/>
              <a:ext cx="188" cy="155"/>
            </a:xfrm>
            <a:prstGeom prst="rect">
              <a:avLst/>
            </a:prstGeom>
            <a:noFill/>
            <a:ln w="9525">
              <a:noFill/>
              <a:miter lim="800000"/>
              <a:headEnd/>
              <a:tailEnd/>
            </a:ln>
            <a:effectLst/>
          </p:spPr>
          <p:txBody>
            <a:bodyPr wrap="none">
              <a:spAutoFit/>
            </a:bodyPr>
            <a:lstStyle/>
            <a:p>
              <a:pPr algn="l">
                <a:defRPr/>
              </a:pPr>
              <a:r>
                <a:rPr lang="es-MX" sz="1000" smtClean="0">
                  <a:solidFill>
                    <a:srgbClr val="000000"/>
                  </a:solidFill>
                  <a:effectLst>
                    <a:outerShdw blurRad="38100" dist="38100" dir="2700000" algn="tl">
                      <a:srgbClr val="C0C0C0"/>
                    </a:outerShdw>
                  </a:effectLst>
                  <a:latin typeface="Times New Roman" pitchFamily="18" charset="0"/>
                </a:rPr>
                <a:t>PI</a:t>
              </a:r>
              <a:endParaRPr lang="es-MX" sz="1000">
                <a:solidFill>
                  <a:srgbClr val="000000"/>
                </a:solidFill>
                <a:effectLst>
                  <a:outerShdw blurRad="38100" dist="38100" dir="2700000" algn="tl">
                    <a:srgbClr val="C0C0C0"/>
                  </a:outerShdw>
                </a:effectLst>
                <a:latin typeface="Times New Roman" pitchFamily="18" charset="0"/>
              </a:endParaRPr>
            </a:p>
          </p:txBody>
        </p:sp>
        <p:sp>
          <p:nvSpPr>
            <p:cNvPr id="11375" name="Freeform 103"/>
            <p:cNvSpPr>
              <a:spLocks noChangeAspect="1"/>
            </p:cNvSpPr>
            <p:nvPr/>
          </p:nvSpPr>
          <p:spPr bwMode="auto">
            <a:xfrm>
              <a:off x="4007" y="3342"/>
              <a:ext cx="10" cy="5"/>
            </a:xfrm>
            <a:custGeom>
              <a:avLst/>
              <a:gdLst>
                <a:gd name="T0" fmla="*/ 20 w 20"/>
                <a:gd name="T1" fmla="*/ 8 h 11"/>
                <a:gd name="T2" fmla="*/ 20 w 20"/>
                <a:gd name="T3" fmla="*/ 7 h 11"/>
                <a:gd name="T4" fmla="*/ 18 w 20"/>
                <a:gd name="T5" fmla="*/ 6 h 11"/>
                <a:gd name="T6" fmla="*/ 16 w 20"/>
                <a:gd name="T7" fmla="*/ 3 h 11"/>
                <a:gd name="T8" fmla="*/ 15 w 20"/>
                <a:gd name="T9" fmla="*/ 1 h 11"/>
                <a:gd name="T10" fmla="*/ 11 w 20"/>
                <a:gd name="T11" fmla="*/ 0 h 11"/>
                <a:gd name="T12" fmla="*/ 6 w 20"/>
                <a:gd name="T13" fmla="*/ 0 h 11"/>
                <a:gd name="T14" fmla="*/ 2 w 20"/>
                <a:gd name="T15" fmla="*/ 0 h 11"/>
                <a:gd name="T16" fmla="*/ 0 w 20"/>
                <a:gd name="T17" fmla="*/ 2 h 11"/>
                <a:gd name="T18" fmla="*/ 3 w 20"/>
                <a:gd name="T19" fmla="*/ 3 h 11"/>
                <a:gd name="T20" fmla="*/ 5 w 20"/>
                <a:gd name="T21" fmla="*/ 5 h 11"/>
                <a:gd name="T22" fmla="*/ 8 w 20"/>
                <a:gd name="T23" fmla="*/ 5 h 11"/>
                <a:gd name="T24" fmla="*/ 9 w 20"/>
                <a:gd name="T25" fmla="*/ 6 h 11"/>
                <a:gd name="T26" fmla="*/ 11 w 20"/>
                <a:gd name="T27" fmla="*/ 7 h 11"/>
                <a:gd name="T28" fmla="*/ 12 w 20"/>
                <a:gd name="T29" fmla="*/ 9 h 11"/>
                <a:gd name="T30" fmla="*/ 15 w 20"/>
                <a:gd name="T31" fmla="*/ 11 h 11"/>
                <a:gd name="T32" fmla="*/ 17 w 20"/>
                <a:gd name="T33" fmla="*/ 11 h 11"/>
                <a:gd name="T34" fmla="*/ 18 w 20"/>
                <a:gd name="T35" fmla="*/ 8 h 11"/>
                <a:gd name="T36" fmla="*/ 20 w 20"/>
                <a:gd name="T37" fmla="*/ 8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11"/>
                <a:gd name="T59" fmla="*/ 20 w 20"/>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11">
                  <a:moveTo>
                    <a:pt x="20" y="8"/>
                  </a:moveTo>
                  <a:lnTo>
                    <a:pt x="20" y="7"/>
                  </a:lnTo>
                  <a:lnTo>
                    <a:pt x="18" y="6"/>
                  </a:lnTo>
                  <a:lnTo>
                    <a:pt x="16" y="3"/>
                  </a:lnTo>
                  <a:lnTo>
                    <a:pt x="15" y="1"/>
                  </a:lnTo>
                  <a:lnTo>
                    <a:pt x="11" y="0"/>
                  </a:lnTo>
                  <a:lnTo>
                    <a:pt x="6" y="0"/>
                  </a:lnTo>
                  <a:lnTo>
                    <a:pt x="2" y="0"/>
                  </a:lnTo>
                  <a:lnTo>
                    <a:pt x="0" y="2"/>
                  </a:lnTo>
                  <a:lnTo>
                    <a:pt x="3" y="3"/>
                  </a:lnTo>
                  <a:lnTo>
                    <a:pt x="5" y="5"/>
                  </a:lnTo>
                  <a:lnTo>
                    <a:pt x="8" y="5"/>
                  </a:lnTo>
                  <a:lnTo>
                    <a:pt x="9" y="6"/>
                  </a:lnTo>
                  <a:lnTo>
                    <a:pt x="11" y="7"/>
                  </a:lnTo>
                  <a:lnTo>
                    <a:pt x="12" y="9"/>
                  </a:lnTo>
                  <a:lnTo>
                    <a:pt x="15" y="11"/>
                  </a:lnTo>
                  <a:lnTo>
                    <a:pt x="17" y="11"/>
                  </a:lnTo>
                  <a:lnTo>
                    <a:pt x="18" y="8"/>
                  </a:lnTo>
                  <a:lnTo>
                    <a:pt x="20" y="8"/>
                  </a:lnTo>
                  <a:close/>
                </a:path>
              </a:pathLst>
            </a:custGeom>
            <a:gradFill rotWithShape="0">
              <a:gsLst>
                <a:gs pos="0">
                  <a:srgbClr val="CCFF66"/>
                </a:gs>
                <a:gs pos="100000">
                  <a:schemeClr val="bg1"/>
                </a:gs>
              </a:gsLst>
              <a:lin ang="5400000" scaled="1"/>
            </a:gradFill>
            <a:ln w="9525">
              <a:solidFill>
                <a:srgbClr val="000000"/>
              </a:solidFill>
              <a:round/>
              <a:headEnd/>
              <a:tailEnd/>
            </a:ln>
          </p:spPr>
          <p:txBody>
            <a:bodyPr/>
            <a:lstStyle/>
            <a:p>
              <a:endParaRPr lang="es-MX"/>
            </a:p>
          </p:txBody>
        </p:sp>
        <p:sp>
          <p:nvSpPr>
            <p:cNvPr id="11376" name="Freeform 104"/>
            <p:cNvSpPr>
              <a:spLocks noChangeAspect="1"/>
            </p:cNvSpPr>
            <p:nvPr/>
          </p:nvSpPr>
          <p:spPr bwMode="auto">
            <a:xfrm>
              <a:off x="3980" y="3404"/>
              <a:ext cx="17" cy="19"/>
            </a:xfrm>
            <a:custGeom>
              <a:avLst/>
              <a:gdLst>
                <a:gd name="T0" fmla="*/ 32 w 32"/>
                <a:gd name="T1" fmla="*/ 3 h 38"/>
                <a:gd name="T2" fmla="*/ 26 w 32"/>
                <a:gd name="T3" fmla="*/ 0 h 38"/>
                <a:gd name="T4" fmla="*/ 20 w 32"/>
                <a:gd name="T5" fmla="*/ 0 h 38"/>
                <a:gd name="T6" fmla="*/ 19 w 32"/>
                <a:gd name="T7" fmla="*/ 1 h 38"/>
                <a:gd name="T8" fmla="*/ 14 w 32"/>
                <a:gd name="T9" fmla="*/ 1 h 38"/>
                <a:gd name="T10" fmla="*/ 8 w 32"/>
                <a:gd name="T11" fmla="*/ 5 h 38"/>
                <a:gd name="T12" fmla="*/ 2 w 32"/>
                <a:gd name="T13" fmla="*/ 9 h 38"/>
                <a:gd name="T14" fmla="*/ 0 w 32"/>
                <a:gd name="T15" fmla="*/ 14 h 38"/>
                <a:gd name="T16" fmla="*/ 1 w 32"/>
                <a:gd name="T17" fmla="*/ 21 h 38"/>
                <a:gd name="T18" fmla="*/ 5 w 32"/>
                <a:gd name="T19" fmla="*/ 29 h 38"/>
                <a:gd name="T20" fmla="*/ 8 w 32"/>
                <a:gd name="T21" fmla="*/ 33 h 38"/>
                <a:gd name="T22" fmla="*/ 15 w 32"/>
                <a:gd name="T23" fmla="*/ 38 h 38"/>
                <a:gd name="T24" fmla="*/ 18 w 32"/>
                <a:gd name="T25" fmla="*/ 37 h 38"/>
                <a:gd name="T26" fmla="*/ 20 w 32"/>
                <a:gd name="T27" fmla="*/ 29 h 38"/>
                <a:gd name="T28" fmla="*/ 23 w 32"/>
                <a:gd name="T29" fmla="*/ 21 h 38"/>
                <a:gd name="T30" fmla="*/ 27 w 32"/>
                <a:gd name="T31" fmla="*/ 13 h 38"/>
                <a:gd name="T32" fmla="*/ 31 w 32"/>
                <a:gd name="T33" fmla="*/ 7 h 38"/>
                <a:gd name="T34" fmla="*/ 32 w 32"/>
                <a:gd name="T35" fmla="*/ 3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8"/>
                <a:gd name="T56" fmla="*/ 32 w 32"/>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8">
                  <a:moveTo>
                    <a:pt x="32" y="3"/>
                  </a:moveTo>
                  <a:lnTo>
                    <a:pt x="26" y="0"/>
                  </a:lnTo>
                  <a:lnTo>
                    <a:pt x="20" y="0"/>
                  </a:lnTo>
                  <a:lnTo>
                    <a:pt x="19" y="1"/>
                  </a:lnTo>
                  <a:lnTo>
                    <a:pt x="14" y="1"/>
                  </a:lnTo>
                  <a:lnTo>
                    <a:pt x="8" y="5"/>
                  </a:lnTo>
                  <a:lnTo>
                    <a:pt x="2" y="9"/>
                  </a:lnTo>
                  <a:lnTo>
                    <a:pt x="0" y="14"/>
                  </a:lnTo>
                  <a:lnTo>
                    <a:pt x="1" y="21"/>
                  </a:lnTo>
                  <a:lnTo>
                    <a:pt x="5" y="29"/>
                  </a:lnTo>
                  <a:lnTo>
                    <a:pt x="8" y="33"/>
                  </a:lnTo>
                  <a:lnTo>
                    <a:pt x="15" y="38"/>
                  </a:lnTo>
                  <a:lnTo>
                    <a:pt x="18" y="37"/>
                  </a:lnTo>
                  <a:lnTo>
                    <a:pt x="20" y="29"/>
                  </a:lnTo>
                  <a:lnTo>
                    <a:pt x="23" y="21"/>
                  </a:lnTo>
                  <a:lnTo>
                    <a:pt x="27" y="13"/>
                  </a:lnTo>
                  <a:lnTo>
                    <a:pt x="31" y="7"/>
                  </a:lnTo>
                  <a:lnTo>
                    <a:pt x="32" y="3"/>
                  </a:lnTo>
                  <a:close/>
                </a:path>
              </a:pathLst>
            </a:custGeom>
            <a:gradFill rotWithShape="0">
              <a:gsLst>
                <a:gs pos="0">
                  <a:srgbClr val="CCFF66"/>
                </a:gs>
                <a:gs pos="100000">
                  <a:schemeClr val="bg1"/>
                </a:gs>
              </a:gsLst>
              <a:lin ang="5400000" scaled="1"/>
            </a:gradFill>
            <a:ln w="9525">
              <a:solidFill>
                <a:srgbClr val="000000"/>
              </a:solidFill>
              <a:round/>
              <a:headEnd/>
              <a:tailEnd/>
            </a:ln>
          </p:spPr>
          <p:txBody>
            <a:bodyPr/>
            <a:lstStyle/>
            <a:p>
              <a:endParaRPr lang="es-MX"/>
            </a:p>
          </p:txBody>
        </p:sp>
        <p:sp>
          <p:nvSpPr>
            <p:cNvPr id="11377" name="Freeform 105"/>
            <p:cNvSpPr>
              <a:spLocks noChangeAspect="1"/>
            </p:cNvSpPr>
            <p:nvPr/>
          </p:nvSpPr>
          <p:spPr bwMode="auto">
            <a:xfrm>
              <a:off x="2238" y="1837"/>
              <a:ext cx="676" cy="488"/>
            </a:xfrm>
            <a:custGeom>
              <a:avLst/>
              <a:gdLst>
                <a:gd name="T0" fmla="*/ 715 w 1237"/>
                <a:gd name="T1" fmla="*/ 899 h 1013"/>
                <a:gd name="T2" fmla="*/ 675 w 1237"/>
                <a:gd name="T3" fmla="*/ 878 h 1013"/>
                <a:gd name="T4" fmla="*/ 637 w 1237"/>
                <a:gd name="T5" fmla="*/ 830 h 1013"/>
                <a:gd name="T6" fmla="*/ 600 w 1237"/>
                <a:gd name="T7" fmla="*/ 837 h 1013"/>
                <a:gd name="T8" fmla="*/ 545 w 1237"/>
                <a:gd name="T9" fmla="*/ 803 h 1013"/>
                <a:gd name="T10" fmla="*/ 491 w 1237"/>
                <a:gd name="T11" fmla="*/ 812 h 1013"/>
                <a:gd name="T12" fmla="*/ 438 w 1237"/>
                <a:gd name="T13" fmla="*/ 807 h 1013"/>
                <a:gd name="T14" fmla="*/ 401 w 1237"/>
                <a:gd name="T15" fmla="*/ 779 h 1013"/>
                <a:gd name="T16" fmla="*/ 367 w 1237"/>
                <a:gd name="T17" fmla="*/ 733 h 1013"/>
                <a:gd name="T18" fmla="*/ 345 w 1237"/>
                <a:gd name="T19" fmla="*/ 715 h 1013"/>
                <a:gd name="T20" fmla="*/ 311 w 1237"/>
                <a:gd name="T21" fmla="*/ 689 h 1013"/>
                <a:gd name="T22" fmla="*/ 279 w 1237"/>
                <a:gd name="T23" fmla="*/ 646 h 1013"/>
                <a:gd name="T24" fmla="*/ 259 w 1237"/>
                <a:gd name="T25" fmla="*/ 568 h 1013"/>
                <a:gd name="T26" fmla="*/ 251 w 1237"/>
                <a:gd name="T27" fmla="*/ 466 h 1013"/>
                <a:gd name="T28" fmla="*/ 265 w 1237"/>
                <a:gd name="T29" fmla="*/ 390 h 1013"/>
                <a:gd name="T30" fmla="*/ 252 w 1237"/>
                <a:gd name="T31" fmla="*/ 310 h 1013"/>
                <a:gd name="T32" fmla="*/ 213 w 1237"/>
                <a:gd name="T33" fmla="*/ 325 h 1013"/>
                <a:gd name="T34" fmla="*/ 174 w 1237"/>
                <a:gd name="T35" fmla="*/ 317 h 1013"/>
                <a:gd name="T36" fmla="*/ 100 w 1237"/>
                <a:gd name="T37" fmla="*/ 327 h 1013"/>
                <a:gd name="T38" fmla="*/ 0 w 1237"/>
                <a:gd name="T39" fmla="*/ 328 h 1013"/>
                <a:gd name="T40" fmla="*/ 68 w 1237"/>
                <a:gd name="T41" fmla="*/ 275 h 1013"/>
                <a:gd name="T42" fmla="*/ 127 w 1237"/>
                <a:gd name="T43" fmla="*/ 255 h 1013"/>
                <a:gd name="T44" fmla="*/ 184 w 1237"/>
                <a:gd name="T45" fmla="*/ 283 h 1013"/>
                <a:gd name="T46" fmla="*/ 242 w 1237"/>
                <a:gd name="T47" fmla="*/ 263 h 1013"/>
                <a:gd name="T48" fmla="*/ 283 w 1237"/>
                <a:gd name="T49" fmla="*/ 233 h 1013"/>
                <a:gd name="T50" fmla="*/ 330 w 1237"/>
                <a:gd name="T51" fmla="*/ 233 h 1013"/>
                <a:gd name="T52" fmla="*/ 369 w 1237"/>
                <a:gd name="T53" fmla="*/ 180 h 1013"/>
                <a:gd name="T54" fmla="*/ 445 w 1237"/>
                <a:gd name="T55" fmla="*/ 177 h 1013"/>
                <a:gd name="T56" fmla="*/ 474 w 1237"/>
                <a:gd name="T57" fmla="*/ 132 h 1013"/>
                <a:gd name="T58" fmla="*/ 499 w 1237"/>
                <a:gd name="T59" fmla="*/ 108 h 1013"/>
                <a:gd name="T60" fmla="*/ 539 w 1237"/>
                <a:gd name="T61" fmla="*/ 63 h 1013"/>
                <a:gd name="T62" fmla="*/ 570 w 1237"/>
                <a:gd name="T63" fmla="*/ 22 h 1013"/>
                <a:gd name="T64" fmla="*/ 624 w 1237"/>
                <a:gd name="T65" fmla="*/ 0 h 1013"/>
                <a:gd name="T66" fmla="*/ 703 w 1237"/>
                <a:gd name="T67" fmla="*/ 5 h 1013"/>
                <a:gd name="T68" fmla="*/ 744 w 1237"/>
                <a:gd name="T69" fmla="*/ 58 h 1013"/>
                <a:gd name="T70" fmla="*/ 791 w 1237"/>
                <a:gd name="T71" fmla="*/ 103 h 1013"/>
                <a:gd name="T72" fmla="*/ 834 w 1237"/>
                <a:gd name="T73" fmla="*/ 141 h 1013"/>
                <a:gd name="T74" fmla="*/ 865 w 1237"/>
                <a:gd name="T75" fmla="*/ 136 h 1013"/>
                <a:gd name="T76" fmla="*/ 900 w 1237"/>
                <a:gd name="T77" fmla="*/ 131 h 1013"/>
                <a:gd name="T78" fmla="*/ 936 w 1237"/>
                <a:gd name="T79" fmla="*/ 192 h 1013"/>
                <a:gd name="T80" fmla="*/ 921 w 1237"/>
                <a:gd name="T81" fmla="*/ 239 h 1013"/>
                <a:gd name="T82" fmla="*/ 936 w 1237"/>
                <a:gd name="T83" fmla="*/ 298 h 1013"/>
                <a:gd name="T84" fmla="*/ 927 w 1237"/>
                <a:gd name="T85" fmla="*/ 373 h 1013"/>
                <a:gd name="T86" fmla="*/ 950 w 1237"/>
                <a:gd name="T87" fmla="*/ 450 h 1013"/>
                <a:gd name="T88" fmla="*/ 941 w 1237"/>
                <a:gd name="T89" fmla="*/ 521 h 1013"/>
                <a:gd name="T90" fmla="*/ 1056 w 1237"/>
                <a:gd name="T91" fmla="*/ 534 h 1013"/>
                <a:gd name="T92" fmla="*/ 1137 w 1237"/>
                <a:gd name="T93" fmla="*/ 543 h 1013"/>
                <a:gd name="T94" fmla="*/ 1185 w 1237"/>
                <a:gd name="T95" fmla="*/ 559 h 1013"/>
                <a:gd name="T96" fmla="*/ 1215 w 1237"/>
                <a:gd name="T97" fmla="*/ 621 h 1013"/>
                <a:gd name="T98" fmla="*/ 1211 w 1237"/>
                <a:gd name="T99" fmla="*/ 697 h 1013"/>
                <a:gd name="T100" fmla="*/ 1237 w 1237"/>
                <a:gd name="T101" fmla="*/ 786 h 1013"/>
                <a:gd name="T102" fmla="*/ 1194 w 1237"/>
                <a:gd name="T103" fmla="*/ 886 h 1013"/>
                <a:gd name="T104" fmla="*/ 1154 w 1237"/>
                <a:gd name="T105" fmla="*/ 947 h 1013"/>
                <a:gd name="T106" fmla="*/ 1113 w 1237"/>
                <a:gd name="T107" fmla="*/ 990 h 1013"/>
                <a:gd name="T108" fmla="*/ 1032 w 1237"/>
                <a:gd name="T109" fmla="*/ 995 h 1013"/>
                <a:gd name="T110" fmla="*/ 997 w 1237"/>
                <a:gd name="T111" fmla="*/ 982 h 1013"/>
                <a:gd name="T112" fmla="*/ 921 w 1237"/>
                <a:gd name="T113" fmla="*/ 988 h 1013"/>
                <a:gd name="T114" fmla="*/ 865 w 1237"/>
                <a:gd name="T115" fmla="*/ 988 h 1013"/>
                <a:gd name="T116" fmla="*/ 818 w 1237"/>
                <a:gd name="T117" fmla="*/ 936 h 1013"/>
                <a:gd name="T118" fmla="*/ 758 w 1237"/>
                <a:gd name="T119" fmla="*/ 915 h 10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7"/>
                <a:gd name="T181" fmla="*/ 0 h 1013"/>
                <a:gd name="T182" fmla="*/ 1237 w 1237"/>
                <a:gd name="T183" fmla="*/ 1013 h 10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7" h="1013">
                  <a:moveTo>
                    <a:pt x="758" y="915"/>
                  </a:moveTo>
                  <a:lnTo>
                    <a:pt x="749" y="911"/>
                  </a:lnTo>
                  <a:lnTo>
                    <a:pt x="738" y="906"/>
                  </a:lnTo>
                  <a:lnTo>
                    <a:pt x="723" y="899"/>
                  </a:lnTo>
                  <a:lnTo>
                    <a:pt x="715" y="899"/>
                  </a:lnTo>
                  <a:lnTo>
                    <a:pt x="703" y="899"/>
                  </a:lnTo>
                  <a:lnTo>
                    <a:pt x="696" y="898"/>
                  </a:lnTo>
                  <a:lnTo>
                    <a:pt x="687" y="893"/>
                  </a:lnTo>
                  <a:lnTo>
                    <a:pt x="683" y="885"/>
                  </a:lnTo>
                  <a:lnTo>
                    <a:pt x="675" y="878"/>
                  </a:lnTo>
                  <a:lnTo>
                    <a:pt x="667" y="874"/>
                  </a:lnTo>
                  <a:lnTo>
                    <a:pt x="656" y="863"/>
                  </a:lnTo>
                  <a:lnTo>
                    <a:pt x="649" y="849"/>
                  </a:lnTo>
                  <a:lnTo>
                    <a:pt x="643" y="838"/>
                  </a:lnTo>
                  <a:lnTo>
                    <a:pt x="637" y="830"/>
                  </a:lnTo>
                  <a:lnTo>
                    <a:pt x="630" y="827"/>
                  </a:lnTo>
                  <a:lnTo>
                    <a:pt x="621" y="831"/>
                  </a:lnTo>
                  <a:lnTo>
                    <a:pt x="614" y="836"/>
                  </a:lnTo>
                  <a:lnTo>
                    <a:pt x="608" y="839"/>
                  </a:lnTo>
                  <a:lnTo>
                    <a:pt x="600" y="837"/>
                  </a:lnTo>
                  <a:lnTo>
                    <a:pt x="593" y="831"/>
                  </a:lnTo>
                  <a:lnTo>
                    <a:pt x="583" y="824"/>
                  </a:lnTo>
                  <a:lnTo>
                    <a:pt x="576" y="821"/>
                  </a:lnTo>
                  <a:lnTo>
                    <a:pt x="560" y="813"/>
                  </a:lnTo>
                  <a:lnTo>
                    <a:pt x="545" y="803"/>
                  </a:lnTo>
                  <a:lnTo>
                    <a:pt x="531" y="798"/>
                  </a:lnTo>
                  <a:lnTo>
                    <a:pt x="519" y="797"/>
                  </a:lnTo>
                  <a:lnTo>
                    <a:pt x="511" y="800"/>
                  </a:lnTo>
                  <a:lnTo>
                    <a:pt x="500" y="806"/>
                  </a:lnTo>
                  <a:lnTo>
                    <a:pt x="491" y="812"/>
                  </a:lnTo>
                  <a:lnTo>
                    <a:pt x="480" y="810"/>
                  </a:lnTo>
                  <a:lnTo>
                    <a:pt x="468" y="807"/>
                  </a:lnTo>
                  <a:lnTo>
                    <a:pt x="456" y="807"/>
                  </a:lnTo>
                  <a:lnTo>
                    <a:pt x="447" y="803"/>
                  </a:lnTo>
                  <a:lnTo>
                    <a:pt x="438" y="807"/>
                  </a:lnTo>
                  <a:lnTo>
                    <a:pt x="438" y="808"/>
                  </a:lnTo>
                  <a:lnTo>
                    <a:pt x="428" y="806"/>
                  </a:lnTo>
                  <a:lnTo>
                    <a:pt x="419" y="801"/>
                  </a:lnTo>
                  <a:lnTo>
                    <a:pt x="407" y="794"/>
                  </a:lnTo>
                  <a:lnTo>
                    <a:pt x="401" y="779"/>
                  </a:lnTo>
                  <a:lnTo>
                    <a:pt x="401" y="766"/>
                  </a:lnTo>
                  <a:lnTo>
                    <a:pt x="396" y="751"/>
                  </a:lnTo>
                  <a:lnTo>
                    <a:pt x="386" y="744"/>
                  </a:lnTo>
                  <a:lnTo>
                    <a:pt x="375" y="738"/>
                  </a:lnTo>
                  <a:lnTo>
                    <a:pt x="367" y="733"/>
                  </a:lnTo>
                  <a:lnTo>
                    <a:pt x="363" y="724"/>
                  </a:lnTo>
                  <a:lnTo>
                    <a:pt x="355" y="727"/>
                  </a:lnTo>
                  <a:lnTo>
                    <a:pt x="350" y="723"/>
                  </a:lnTo>
                  <a:lnTo>
                    <a:pt x="344" y="721"/>
                  </a:lnTo>
                  <a:lnTo>
                    <a:pt x="345" y="715"/>
                  </a:lnTo>
                  <a:lnTo>
                    <a:pt x="339" y="709"/>
                  </a:lnTo>
                  <a:lnTo>
                    <a:pt x="338" y="712"/>
                  </a:lnTo>
                  <a:lnTo>
                    <a:pt x="327" y="708"/>
                  </a:lnTo>
                  <a:lnTo>
                    <a:pt x="317" y="701"/>
                  </a:lnTo>
                  <a:lnTo>
                    <a:pt x="311" y="689"/>
                  </a:lnTo>
                  <a:lnTo>
                    <a:pt x="305" y="677"/>
                  </a:lnTo>
                  <a:lnTo>
                    <a:pt x="300" y="663"/>
                  </a:lnTo>
                  <a:lnTo>
                    <a:pt x="293" y="658"/>
                  </a:lnTo>
                  <a:lnTo>
                    <a:pt x="282" y="657"/>
                  </a:lnTo>
                  <a:lnTo>
                    <a:pt x="279" y="646"/>
                  </a:lnTo>
                  <a:lnTo>
                    <a:pt x="276" y="631"/>
                  </a:lnTo>
                  <a:lnTo>
                    <a:pt x="267" y="616"/>
                  </a:lnTo>
                  <a:lnTo>
                    <a:pt x="264" y="599"/>
                  </a:lnTo>
                  <a:lnTo>
                    <a:pt x="259" y="585"/>
                  </a:lnTo>
                  <a:lnTo>
                    <a:pt x="259" y="568"/>
                  </a:lnTo>
                  <a:lnTo>
                    <a:pt x="264" y="553"/>
                  </a:lnTo>
                  <a:lnTo>
                    <a:pt x="270" y="535"/>
                  </a:lnTo>
                  <a:lnTo>
                    <a:pt x="261" y="507"/>
                  </a:lnTo>
                  <a:lnTo>
                    <a:pt x="254" y="485"/>
                  </a:lnTo>
                  <a:lnTo>
                    <a:pt x="251" y="466"/>
                  </a:lnTo>
                  <a:lnTo>
                    <a:pt x="245" y="454"/>
                  </a:lnTo>
                  <a:lnTo>
                    <a:pt x="246" y="436"/>
                  </a:lnTo>
                  <a:lnTo>
                    <a:pt x="253" y="426"/>
                  </a:lnTo>
                  <a:lnTo>
                    <a:pt x="261" y="411"/>
                  </a:lnTo>
                  <a:lnTo>
                    <a:pt x="265" y="390"/>
                  </a:lnTo>
                  <a:lnTo>
                    <a:pt x="265" y="372"/>
                  </a:lnTo>
                  <a:lnTo>
                    <a:pt x="265" y="354"/>
                  </a:lnTo>
                  <a:lnTo>
                    <a:pt x="266" y="339"/>
                  </a:lnTo>
                  <a:lnTo>
                    <a:pt x="263" y="324"/>
                  </a:lnTo>
                  <a:lnTo>
                    <a:pt x="252" y="310"/>
                  </a:lnTo>
                  <a:lnTo>
                    <a:pt x="241" y="303"/>
                  </a:lnTo>
                  <a:lnTo>
                    <a:pt x="236" y="307"/>
                  </a:lnTo>
                  <a:lnTo>
                    <a:pt x="231" y="315"/>
                  </a:lnTo>
                  <a:lnTo>
                    <a:pt x="219" y="323"/>
                  </a:lnTo>
                  <a:lnTo>
                    <a:pt x="213" y="325"/>
                  </a:lnTo>
                  <a:lnTo>
                    <a:pt x="202" y="321"/>
                  </a:lnTo>
                  <a:lnTo>
                    <a:pt x="200" y="317"/>
                  </a:lnTo>
                  <a:lnTo>
                    <a:pt x="194" y="313"/>
                  </a:lnTo>
                  <a:lnTo>
                    <a:pt x="186" y="313"/>
                  </a:lnTo>
                  <a:lnTo>
                    <a:pt x="174" y="317"/>
                  </a:lnTo>
                  <a:lnTo>
                    <a:pt x="163" y="316"/>
                  </a:lnTo>
                  <a:lnTo>
                    <a:pt x="151" y="321"/>
                  </a:lnTo>
                  <a:lnTo>
                    <a:pt x="132" y="324"/>
                  </a:lnTo>
                  <a:lnTo>
                    <a:pt x="117" y="323"/>
                  </a:lnTo>
                  <a:lnTo>
                    <a:pt x="100" y="327"/>
                  </a:lnTo>
                  <a:lnTo>
                    <a:pt x="78" y="334"/>
                  </a:lnTo>
                  <a:lnTo>
                    <a:pt x="57" y="337"/>
                  </a:lnTo>
                  <a:lnTo>
                    <a:pt x="42" y="341"/>
                  </a:lnTo>
                  <a:lnTo>
                    <a:pt x="31" y="342"/>
                  </a:lnTo>
                  <a:lnTo>
                    <a:pt x="0" y="328"/>
                  </a:lnTo>
                  <a:lnTo>
                    <a:pt x="6" y="319"/>
                  </a:lnTo>
                  <a:lnTo>
                    <a:pt x="26" y="309"/>
                  </a:lnTo>
                  <a:lnTo>
                    <a:pt x="48" y="304"/>
                  </a:lnTo>
                  <a:lnTo>
                    <a:pt x="61" y="289"/>
                  </a:lnTo>
                  <a:lnTo>
                    <a:pt x="68" y="275"/>
                  </a:lnTo>
                  <a:lnTo>
                    <a:pt x="73" y="264"/>
                  </a:lnTo>
                  <a:lnTo>
                    <a:pt x="88" y="257"/>
                  </a:lnTo>
                  <a:lnTo>
                    <a:pt x="99" y="257"/>
                  </a:lnTo>
                  <a:lnTo>
                    <a:pt x="110" y="256"/>
                  </a:lnTo>
                  <a:lnTo>
                    <a:pt x="127" y="255"/>
                  </a:lnTo>
                  <a:lnTo>
                    <a:pt x="140" y="253"/>
                  </a:lnTo>
                  <a:lnTo>
                    <a:pt x="159" y="257"/>
                  </a:lnTo>
                  <a:lnTo>
                    <a:pt x="170" y="265"/>
                  </a:lnTo>
                  <a:lnTo>
                    <a:pt x="178" y="276"/>
                  </a:lnTo>
                  <a:lnTo>
                    <a:pt x="184" y="283"/>
                  </a:lnTo>
                  <a:lnTo>
                    <a:pt x="195" y="277"/>
                  </a:lnTo>
                  <a:lnTo>
                    <a:pt x="206" y="265"/>
                  </a:lnTo>
                  <a:lnTo>
                    <a:pt x="216" y="261"/>
                  </a:lnTo>
                  <a:lnTo>
                    <a:pt x="230" y="261"/>
                  </a:lnTo>
                  <a:lnTo>
                    <a:pt x="242" y="263"/>
                  </a:lnTo>
                  <a:lnTo>
                    <a:pt x="252" y="255"/>
                  </a:lnTo>
                  <a:lnTo>
                    <a:pt x="255" y="247"/>
                  </a:lnTo>
                  <a:lnTo>
                    <a:pt x="259" y="243"/>
                  </a:lnTo>
                  <a:lnTo>
                    <a:pt x="272" y="229"/>
                  </a:lnTo>
                  <a:lnTo>
                    <a:pt x="283" y="233"/>
                  </a:lnTo>
                  <a:lnTo>
                    <a:pt x="285" y="247"/>
                  </a:lnTo>
                  <a:lnTo>
                    <a:pt x="296" y="258"/>
                  </a:lnTo>
                  <a:lnTo>
                    <a:pt x="313" y="253"/>
                  </a:lnTo>
                  <a:lnTo>
                    <a:pt x="323" y="241"/>
                  </a:lnTo>
                  <a:lnTo>
                    <a:pt x="330" y="233"/>
                  </a:lnTo>
                  <a:lnTo>
                    <a:pt x="335" y="217"/>
                  </a:lnTo>
                  <a:lnTo>
                    <a:pt x="336" y="204"/>
                  </a:lnTo>
                  <a:lnTo>
                    <a:pt x="343" y="189"/>
                  </a:lnTo>
                  <a:lnTo>
                    <a:pt x="356" y="181"/>
                  </a:lnTo>
                  <a:lnTo>
                    <a:pt x="369" y="180"/>
                  </a:lnTo>
                  <a:lnTo>
                    <a:pt x="375" y="183"/>
                  </a:lnTo>
                  <a:lnTo>
                    <a:pt x="386" y="183"/>
                  </a:lnTo>
                  <a:lnTo>
                    <a:pt x="402" y="177"/>
                  </a:lnTo>
                  <a:lnTo>
                    <a:pt x="422" y="175"/>
                  </a:lnTo>
                  <a:lnTo>
                    <a:pt x="445" y="177"/>
                  </a:lnTo>
                  <a:lnTo>
                    <a:pt x="461" y="173"/>
                  </a:lnTo>
                  <a:lnTo>
                    <a:pt x="470" y="162"/>
                  </a:lnTo>
                  <a:lnTo>
                    <a:pt x="470" y="149"/>
                  </a:lnTo>
                  <a:lnTo>
                    <a:pt x="467" y="139"/>
                  </a:lnTo>
                  <a:lnTo>
                    <a:pt x="474" y="132"/>
                  </a:lnTo>
                  <a:lnTo>
                    <a:pt x="482" y="130"/>
                  </a:lnTo>
                  <a:lnTo>
                    <a:pt x="493" y="130"/>
                  </a:lnTo>
                  <a:lnTo>
                    <a:pt x="498" y="123"/>
                  </a:lnTo>
                  <a:lnTo>
                    <a:pt x="501" y="115"/>
                  </a:lnTo>
                  <a:lnTo>
                    <a:pt x="499" y="108"/>
                  </a:lnTo>
                  <a:lnTo>
                    <a:pt x="498" y="95"/>
                  </a:lnTo>
                  <a:lnTo>
                    <a:pt x="505" y="81"/>
                  </a:lnTo>
                  <a:lnTo>
                    <a:pt x="513" y="67"/>
                  </a:lnTo>
                  <a:lnTo>
                    <a:pt x="524" y="64"/>
                  </a:lnTo>
                  <a:lnTo>
                    <a:pt x="539" y="63"/>
                  </a:lnTo>
                  <a:lnTo>
                    <a:pt x="551" y="55"/>
                  </a:lnTo>
                  <a:lnTo>
                    <a:pt x="558" y="44"/>
                  </a:lnTo>
                  <a:lnTo>
                    <a:pt x="561" y="37"/>
                  </a:lnTo>
                  <a:lnTo>
                    <a:pt x="565" y="34"/>
                  </a:lnTo>
                  <a:lnTo>
                    <a:pt x="570" y="22"/>
                  </a:lnTo>
                  <a:lnTo>
                    <a:pt x="572" y="14"/>
                  </a:lnTo>
                  <a:lnTo>
                    <a:pt x="575" y="5"/>
                  </a:lnTo>
                  <a:lnTo>
                    <a:pt x="584" y="2"/>
                  </a:lnTo>
                  <a:lnTo>
                    <a:pt x="603" y="1"/>
                  </a:lnTo>
                  <a:lnTo>
                    <a:pt x="624" y="0"/>
                  </a:lnTo>
                  <a:lnTo>
                    <a:pt x="649" y="0"/>
                  </a:lnTo>
                  <a:lnTo>
                    <a:pt x="669" y="0"/>
                  </a:lnTo>
                  <a:lnTo>
                    <a:pt x="671" y="1"/>
                  </a:lnTo>
                  <a:lnTo>
                    <a:pt x="690" y="2"/>
                  </a:lnTo>
                  <a:lnTo>
                    <a:pt x="703" y="5"/>
                  </a:lnTo>
                  <a:lnTo>
                    <a:pt x="711" y="17"/>
                  </a:lnTo>
                  <a:lnTo>
                    <a:pt x="721" y="29"/>
                  </a:lnTo>
                  <a:lnTo>
                    <a:pt x="727" y="38"/>
                  </a:lnTo>
                  <a:lnTo>
                    <a:pt x="732" y="55"/>
                  </a:lnTo>
                  <a:lnTo>
                    <a:pt x="744" y="58"/>
                  </a:lnTo>
                  <a:lnTo>
                    <a:pt x="757" y="60"/>
                  </a:lnTo>
                  <a:lnTo>
                    <a:pt x="769" y="66"/>
                  </a:lnTo>
                  <a:lnTo>
                    <a:pt x="777" y="77"/>
                  </a:lnTo>
                  <a:lnTo>
                    <a:pt x="782" y="91"/>
                  </a:lnTo>
                  <a:lnTo>
                    <a:pt x="791" y="103"/>
                  </a:lnTo>
                  <a:lnTo>
                    <a:pt x="803" y="111"/>
                  </a:lnTo>
                  <a:lnTo>
                    <a:pt x="812" y="118"/>
                  </a:lnTo>
                  <a:lnTo>
                    <a:pt x="818" y="121"/>
                  </a:lnTo>
                  <a:lnTo>
                    <a:pt x="823" y="126"/>
                  </a:lnTo>
                  <a:lnTo>
                    <a:pt x="834" y="141"/>
                  </a:lnTo>
                  <a:lnTo>
                    <a:pt x="847" y="153"/>
                  </a:lnTo>
                  <a:lnTo>
                    <a:pt x="858" y="157"/>
                  </a:lnTo>
                  <a:lnTo>
                    <a:pt x="863" y="150"/>
                  </a:lnTo>
                  <a:lnTo>
                    <a:pt x="860" y="142"/>
                  </a:lnTo>
                  <a:lnTo>
                    <a:pt x="865" y="136"/>
                  </a:lnTo>
                  <a:lnTo>
                    <a:pt x="873" y="135"/>
                  </a:lnTo>
                  <a:lnTo>
                    <a:pt x="881" y="130"/>
                  </a:lnTo>
                  <a:lnTo>
                    <a:pt x="884" y="125"/>
                  </a:lnTo>
                  <a:lnTo>
                    <a:pt x="893" y="126"/>
                  </a:lnTo>
                  <a:lnTo>
                    <a:pt x="900" y="131"/>
                  </a:lnTo>
                  <a:lnTo>
                    <a:pt x="935" y="144"/>
                  </a:lnTo>
                  <a:lnTo>
                    <a:pt x="937" y="149"/>
                  </a:lnTo>
                  <a:lnTo>
                    <a:pt x="944" y="159"/>
                  </a:lnTo>
                  <a:lnTo>
                    <a:pt x="945" y="172"/>
                  </a:lnTo>
                  <a:lnTo>
                    <a:pt x="936" y="192"/>
                  </a:lnTo>
                  <a:lnTo>
                    <a:pt x="937" y="203"/>
                  </a:lnTo>
                  <a:lnTo>
                    <a:pt x="938" y="214"/>
                  </a:lnTo>
                  <a:lnTo>
                    <a:pt x="933" y="220"/>
                  </a:lnTo>
                  <a:lnTo>
                    <a:pt x="924" y="229"/>
                  </a:lnTo>
                  <a:lnTo>
                    <a:pt x="921" y="239"/>
                  </a:lnTo>
                  <a:lnTo>
                    <a:pt x="927" y="246"/>
                  </a:lnTo>
                  <a:lnTo>
                    <a:pt x="929" y="259"/>
                  </a:lnTo>
                  <a:lnTo>
                    <a:pt x="933" y="271"/>
                  </a:lnTo>
                  <a:lnTo>
                    <a:pt x="939" y="281"/>
                  </a:lnTo>
                  <a:lnTo>
                    <a:pt x="936" y="298"/>
                  </a:lnTo>
                  <a:lnTo>
                    <a:pt x="932" y="310"/>
                  </a:lnTo>
                  <a:lnTo>
                    <a:pt x="936" y="323"/>
                  </a:lnTo>
                  <a:lnTo>
                    <a:pt x="935" y="340"/>
                  </a:lnTo>
                  <a:lnTo>
                    <a:pt x="932" y="357"/>
                  </a:lnTo>
                  <a:lnTo>
                    <a:pt x="927" y="373"/>
                  </a:lnTo>
                  <a:lnTo>
                    <a:pt x="927" y="391"/>
                  </a:lnTo>
                  <a:lnTo>
                    <a:pt x="933" y="407"/>
                  </a:lnTo>
                  <a:lnTo>
                    <a:pt x="937" y="413"/>
                  </a:lnTo>
                  <a:lnTo>
                    <a:pt x="945" y="429"/>
                  </a:lnTo>
                  <a:lnTo>
                    <a:pt x="950" y="450"/>
                  </a:lnTo>
                  <a:lnTo>
                    <a:pt x="950" y="471"/>
                  </a:lnTo>
                  <a:lnTo>
                    <a:pt x="950" y="489"/>
                  </a:lnTo>
                  <a:lnTo>
                    <a:pt x="950" y="499"/>
                  </a:lnTo>
                  <a:lnTo>
                    <a:pt x="944" y="509"/>
                  </a:lnTo>
                  <a:lnTo>
                    <a:pt x="941" y="521"/>
                  </a:lnTo>
                  <a:lnTo>
                    <a:pt x="943" y="534"/>
                  </a:lnTo>
                  <a:lnTo>
                    <a:pt x="957" y="533"/>
                  </a:lnTo>
                  <a:lnTo>
                    <a:pt x="985" y="533"/>
                  </a:lnTo>
                  <a:lnTo>
                    <a:pt x="1019" y="533"/>
                  </a:lnTo>
                  <a:lnTo>
                    <a:pt x="1056" y="534"/>
                  </a:lnTo>
                  <a:lnTo>
                    <a:pt x="1064" y="534"/>
                  </a:lnTo>
                  <a:lnTo>
                    <a:pt x="1094" y="533"/>
                  </a:lnTo>
                  <a:lnTo>
                    <a:pt x="1118" y="532"/>
                  </a:lnTo>
                  <a:lnTo>
                    <a:pt x="1130" y="534"/>
                  </a:lnTo>
                  <a:lnTo>
                    <a:pt x="1137" y="543"/>
                  </a:lnTo>
                  <a:lnTo>
                    <a:pt x="1147" y="553"/>
                  </a:lnTo>
                  <a:lnTo>
                    <a:pt x="1158" y="559"/>
                  </a:lnTo>
                  <a:lnTo>
                    <a:pt x="1169" y="561"/>
                  </a:lnTo>
                  <a:lnTo>
                    <a:pt x="1181" y="561"/>
                  </a:lnTo>
                  <a:lnTo>
                    <a:pt x="1185" y="559"/>
                  </a:lnTo>
                  <a:lnTo>
                    <a:pt x="1203" y="564"/>
                  </a:lnTo>
                  <a:lnTo>
                    <a:pt x="1217" y="582"/>
                  </a:lnTo>
                  <a:lnTo>
                    <a:pt x="1219" y="592"/>
                  </a:lnTo>
                  <a:lnTo>
                    <a:pt x="1219" y="609"/>
                  </a:lnTo>
                  <a:lnTo>
                    <a:pt x="1215" y="621"/>
                  </a:lnTo>
                  <a:lnTo>
                    <a:pt x="1206" y="630"/>
                  </a:lnTo>
                  <a:lnTo>
                    <a:pt x="1201" y="642"/>
                  </a:lnTo>
                  <a:lnTo>
                    <a:pt x="1199" y="664"/>
                  </a:lnTo>
                  <a:lnTo>
                    <a:pt x="1202" y="683"/>
                  </a:lnTo>
                  <a:lnTo>
                    <a:pt x="1211" y="697"/>
                  </a:lnTo>
                  <a:lnTo>
                    <a:pt x="1221" y="721"/>
                  </a:lnTo>
                  <a:lnTo>
                    <a:pt x="1225" y="736"/>
                  </a:lnTo>
                  <a:lnTo>
                    <a:pt x="1226" y="741"/>
                  </a:lnTo>
                  <a:lnTo>
                    <a:pt x="1232" y="765"/>
                  </a:lnTo>
                  <a:lnTo>
                    <a:pt x="1237" y="786"/>
                  </a:lnTo>
                  <a:lnTo>
                    <a:pt x="1237" y="816"/>
                  </a:lnTo>
                  <a:lnTo>
                    <a:pt x="1227" y="838"/>
                  </a:lnTo>
                  <a:lnTo>
                    <a:pt x="1214" y="852"/>
                  </a:lnTo>
                  <a:lnTo>
                    <a:pt x="1201" y="873"/>
                  </a:lnTo>
                  <a:lnTo>
                    <a:pt x="1194" y="886"/>
                  </a:lnTo>
                  <a:lnTo>
                    <a:pt x="1191" y="890"/>
                  </a:lnTo>
                  <a:lnTo>
                    <a:pt x="1182" y="894"/>
                  </a:lnTo>
                  <a:lnTo>
                    <a:pt x="1170" y="910"/>
                  </a:lnTo>
                  <a:lnTo>
                    <a:pt x="1160" y="928"/>
                  </a:lnTo>
                  <a:lnTo>
                    <a:pt x="1154" y="947"/>
                  </a:lnTo>
                  <a:lnTo>
                    <a:pt x="1147" y="962"/>
                  </a:lnTo>
                  <a:lnTo>
                    <a:pt x="1142" y="972"/>
                  </a:lnTo>
                  <a:lnTo>
                    <a:pt x="1137" y="977"/>
                  </a:lnTo>
                  <a:lnTo>
                    <a:pt x="1127" y="982"/>
                  </a:lnTo>
                  <a:lnTo>
                    <a:pt x="1113" y="990"/>
                  </a:lnTo>
                  <a:lnTo>
                    <a:pt x="1099" y="999"/>
                  </a:lnTo>
                  <a:lnTo>
                    <a:pt x="1087" y="1006"/>
                  </a:lnTo>
                  <a:lnTo>
                    <a:pt x="1080" y="1013"/>
                  </a:lnTo>
                  <a:lnTo>
                    <a:pt x="1038" y="1000"/>
                  </a:lnTo>
                  <a:lnTo>
                    <a:pt x="1032" y="995"/>
                  </a:lnTo>
                  <a:lnTo>
                    <a:pt x="1025" y="992"/>
                  </a:lnTo>
                  <a:lnTo>
                    <a:pt x="1020" y="992"/>
                  </a:lnTo>
                  <a:lnTo>
                    <a:pt x="1011" y="987"/>
                  </a:lnTo>
                  <a:lnTo>
                    <a:pt x="1005" y="982"/>
                  </a:lnTo>
                  <a:lnTo>
                    <a:pt x="997" y="982"/>
                  </a:lnTo>
                  <a:lnTo>
                    <a:pt x="974" y="984"/>
                  </a:lnTo>
                  <a:lnTo>
                    <a:pt x="963" y="981"/>
                  </a:lnTo>
                  <a:lnTo>
                    <a:pt x="951" y="983"/>
                  </a:lnTo>
                  <a:lnTo>
                    <a:pt x="936" y="989"/>
                  </a:lnTo>
                  <a:lnTo>
                    <a:pt x="921" y="988"/>
                  </a:lnTo>
                  <a:lnTo>
                    <a:pt x="912" y="984"/>
                  </a:lnTo>
                  <a:lnTo>
                    <a:pt x="901" y="984"/>
                  </a:lnTo>
                  <a:lnTo>
                    <a:pt x="888" y="983"/>
                  </a:lnTo>
                  <a:lnTo>
                    <a:pt x="869" y="987"/>
                  </a:lnTo>
                  <a:lnTo>
                    <a:pt x="865" y="988"/>
                  </a:lnTo>
                  <a:lnTo>
                    <a:pt x="860" y="982"/>
                  </a:lnTo>
                  <a:lnTo>
                    <a:pt x="852" y="974"/>
                  </a:lnTo>
                  <a:lnTo>
                    <a:pt x="841" y="959"/>
                  </a:lnTo>
                  <a:lnTo>
                    <a:pt x="827" y="948"/>
                  </a:lnTo>
                  <a:lnTo>
                    <a:pt x="818" y="936"/>
                  </a:lnTo>
                  <a:lnTo>
                    <a:pt x="810" y="924"/>
                  </a:lnTo>
                  <a:lnTo>
                    <a:pt x="800" y="922"/>
                  </a:lnTo>
                  <a:lnTo>
                    <a:pt x="785" y="922"/>
                  </a:lnTo>
                  <a:lnTo>
                    <a:pt x="771" y="920"/>
                  </a:lnTo>
                  <a:lnTo>
                    <a:pt x="758" y="915"/>
                  </a:lnTo>
                  <a:close/>
                </a:path>
              </a:pathLst>
            </a:custGeom>
            <a:solidFill>
              <a:srgbClr val="CCFFCC">
                <a:alpha val="50195"/>
              </a:srgbClr>
            </a:solidFill>
            <a:ln w="9525">
              <a:solidFill>
                <a:srgbClr val="000000"/>
              </a:solidFill>
              <a:round/>
              <a:headEnd/>
              <a:tailEnd/>
            </a:ln>
          </p:spPr>
          <p:txBody>
            <a:bodyPr/>
            <a:lstStyle/>
            <a:p>
              <a:endParaRPr lang="es-MX"/>
            </a:p>
          </p:txBody>
        </p:sp>
        <p:sp>
          <p:nvSpPr>
            <p:cNvPr id="440426" name="Text Box 106"/>
            <p:cNvSpPr txBox="1">
              <a:spLocks noChangeAspect="1" noChangeArrowheads="1"/>
            </p:cNvSpPr>
            <p:nvPr/>
          </p:nvSpPr>
          <p:spPr bwMode="auto">
            <a:xfrm>
              <a:off x="2435" y="2024"/>
              <a:ext cx="236" cy="154"/>
            </a:xfrm>
            <a:prstGeom prst="rect">
              <a:avLst/>
            </a:prstGeom>
            <a:noFill/>
            <a:ln w="9525">
              <a:noFill/>
              <a:miter lim="800000"/>
              <a:headEnd/>
              <a:tailEnd/>
            </a:ln>
            <a:effectLst/>
          </p:spPr>
          <p:txBody>
            <a:bodyPr wrap="none">
              <a:spAutoFit/>
            </a:bodyPr>
            <a:lstStyle/>
            <a:p>
              <a:pPr algn="l">
                <a:defRPr/>
              </a:pPr>
              <a:r>
                <a:rPr lang="es-MX" sz="1000" smtClean="0">
                  <a:solidFill>
                    <a:srgbClr val="000000"/>
                  </a:solidFill>
                  <a:effectLst>
                    <a:outerShdw blurRad="38100" dist="38100" dir="2700000" algn="tl">
                      <a:srgbClr val="C0C0C0"/>
                    </a:outerShdw>
                  </a:effectLst>
                  <a:latin typeface="Times New Roman" pitchFamily="18" charset="0"/>
                </a:rPr>
                <a:t>RO</a:t>
              </a:r>
              <a:endParaRPr lang="es-MX" sz="1000">
                <a:solidFill>
                  <a:srgbClr val="000000"/>
                </a:solidFill>
                <a:latin typeface="Times New Roman" pitchFamily="18" charset="0"/>
              </a:endParaRPr>
            </a:p>
          </p:txBody>
        </p:sp>
        <p:sp>
          <p:nvSpPr>
            <p:cNvPr id="440427" name="Text Box 107"/>
            <p:cNvSpPr txBox="1">
              <a:spLocks noChangeAspect="1" noChangeArrowheads="1"/>
            </p:cNvSpPr>
            <p:nvPr/>
          </p:nvSpPr>
          <p:spPr bwMode="auto">
            <a:xfrm>
              <a:off x="3011" y="2079"/>
              <a:ext cx="245" cy="154"/>
            </a:xfrm>
            <a:prstGeom prst="rect">
              <a:avLst/>
            </a:prstGeom>
            <a:noFill/>
            <a:ln w="9525">
              <a:noFill/>
              <a:miter lim="800000"/>
              <a:headEnd/>
              <a:tailEnd/>
            </a:ln>
            <a:effectLst/>
          </p:spPr>
          <p:txBody>
            <a:bodyPr wrap="none">
              <a:spAutoFit/>
            </a:bodyPr>
            <a:lstStyle/>
            <a:p>
              <a:pPr algn="l">
                <a:defRPr/>
              </a:pPr>
              <a:r>
                <a:rPr lang="es-MX" sz="1000" smtClean="0">
                  <a:solidFill>
                    <a:srgbClr val="000000"/>
                  </a:solidFill>
                  <a:effectLst>
                    <a:outerShdw blurRad="38100" dist="38100" dir="2700000" algn="tl">
                      <a:srgbClr val="C0C0C0"/>
                    </a:outerShdw>
                  </a:effectLst>
                  <a:latin typeface="Times New Roman" pitchFamily="18" charset="0"/>
                </a:rPr>
                <a:t>MT</a:t>
              </a:r>
              <a:endParaRPr lang="es-MX" sz="1000">
                <a:solidFill>
                  <a:srgbClr val="000000"/>
                </a:solidFill>
                <a:effectLst>
                  <a:outerShdw blurRad="38100" dist="38100" dir="2700000" algn="tl">
                    <a:srgbClr val="C0C0C0"/>
                  </a:outerShdw>
                </a:effectLst>
                <a:latin typeface="Times New Roman" pitchFamily="18" charset="0"/>
              </a:endParaRPr>
            </a:p>
          </p:txBody>
        </p:sp>
        <p:sp>
          <p:nvSpPr>
            <p:cNvPr id="11380" name="Rectangle 108"/>
            <p:cNvSpPr>
              <a:spLocks noChangeAspect="1" noChangeArrowheads="1"/>
            </p:cNvSpPr>
            <p:nvPr/>
          </p:nvSpPr>
          <p:spPr bwMode="auto">
            <a:xfrm>
              <a:off x="4183" y="3228"/>
              <a:ext cx="55" cy="54"/>
            </a:xfrm>
            <a:prstGeom prst="rect">
              <a:avLst/>
            </a:prstGeom>
            <a:solidFill>
              <a:srgbClr val="FFFF00"/>
            </a:solidFill>
            <a:ln w="9525">
              <a:solidFill>
                <a:schemeClr val="tx1"/>
              </a:solidFill>
              <a:miter lim="800000"/>
              <a:headEnd/>
              <a:tailEnd/>
            </a:ln>
          </p:spPr>
          <p:txBody>
            <a:bodyPr wrap="none" anchor="ctr"/>
            <a:lstStyle/>
            <a:p>
              <a:endParaRPr lang="es-MX"/>
            </a:p>
          </p:txBody>
        </p:sp>
        <p:sp>
          <p:nvSpPr>
            <p:cNvPr id="11381" name="Rectangle 109"/>
            <p:cNvSpPr>
              <a:spLocks noChangeAspect="1" noChangeArrowheads="1"/>
            </p:cNvSpPr>
            <p:nvPr/>
          </p:nvSpPr>
          <p:spPr bwMode="auto">
            <a:xfrm>
              <a:off x="3997" y="3334"/>
              <a:ext cx="55" cy="54"/>
            </a:xfrm>
            <a:prstGeom prst="rect">
              <a:avLst/>
            </a:prstGeom>
            <a:solidFill>
              <a:srgbClr val="FFFF00"/>
            </a:solidFill>
            <a:ln w="9525">
              <a:solidFill>
                <a:schemeClr val="tx1"/>
              </a:solidFill>
              <a:miter lim="800000"/>
              <a:headEnd/>
              <a:tailEnd/>
            </a:ln>
          </p:spPr>
          <p:txBody>
            <a:bodyPr wrap="none" anchor="ctr"/>
            <a:lstStyle/>
            <a:p>
              <a:endParaRPr lang="es-MX"/>
            </a:p>
          </p:txBody>
        </p:sp>
        <p:sp>
          <p:nvSpPr>
            <p:cNvPr id="11382" name="Rectangle 110"/>
            <p:cNvSpPr>
              <a:spLocks noChangeAspect="1" noChangeArrowheads="1"/>
            </p:cNvSpPr>
            <p:nvPr/>
          </p:nvSpPr>
          <p:spPr bwMode="auto">
            <a:xfrm>
              <a:off x="3663" y="3860"/>
              <a:ext cx="55" cy="53"/>
            </a:xfrm>
            <a:prstGeom prst="rect">
              <a:avLst/>
            </a:prstGeom>
            <a:solidFill>
              <a:srgbClr val="FFFF00"/>
            </a:solidFill>
            <a:ln w="9525">
              <a:solidFill>
                <a:schemeClr val="tx1"/>
              </a:solidFill>
              <a:miter lim="800000"/>
              <a:headEnd/>
              <a:tailEnd/>
            </a:ln>
          </p:spPr>
          <p:txBody>
            <a:bodyPr wrap="none" anchor="ctr"/>
            <a:lstStyle/>
            <a:p>
              <a:endParaRPr lang="es-MX"/>
            </a:p>
          </p:txBody>
        </p:sp>
        <p:sp>
          <p:nvSpPr>
            <p:cNvPr id="11383" name="Rectangle 111"/>
            <p:cNvSpPr>
              <a:spLocks noChangeAspect="1" noChangeArrowheads="1"/>
            </p:cNvSpPr>
            <p:nvPr/>
          </p:nvSpPr>
          <p:spPr bwMode="auto">
            <a:xfrm>
              <a:off x="4816" y="2819"/>
              <a:ext cx="55" cy="54"/>
            </a:xfrm>
            <a:prstGeom prst="rect">
              <a:avLst/>
            </a:prstGeom>
            <a:solidFill>
              <a:srgbClr val="FFFF00"/>
            </a:solidFill>
            <a:ln w="9525">
              <a:solidFill>
                <a:schemeClr val="tx1"/>
              </a:solidFill>
              <a:miter lim="800000"/>
              <a:headEnd/>
              <a:tailEnd/>
            </a:ln>
          </p:spPr>
          <p:txBody>
            <a:bodyPr wrap="none" anchor="ctr"/>
            <a:lstStyle/>
            <a:p>
              <a:endParaRPr lang="es-MX"/>
            </a:p>
          </p:txBody>
        </p:sp>
        <p:sp>
          <p:nvSpPr>
            <p:cNvPr id="11384" name="Rectangle 112"/>
            <p:cNvSpPr>
              <a:spLocks noChangeAspect="1" noChangeArrowheads="1"/>
            </p:cNvSpPr>
            <p:nvPr/>
          </p:nvSpPr>
          <p:spPr bwMode="auto">
            <a:xfrm>
              <a:off x="4909" y="2274"/>
              <a:ext cx="55" cy="54"/>
            </a:xfrm>
            <a:prstGeom prst="rect">
              <a:avLst/>
            </a:prstGeom>
            <a:solidFill>
              <a:srgbClr val="FFFF00"/>
            </a:solidFill>
            <a:ln w="9525">
              <a:solidFill>
                <a:schemeClr val="tx1"/>
              </a:solidFill>
              <a:miter lim="800000"/>
              <a:headEnd/>
              <a:tailEnd/>
            </a:ln>
          </p:spPr>
          <p:txBody>
            <a:bodyPr wrap="none" anchor="ctr"/>
            <a:lstStyle/>
            <a:p>
              <a:endParaRPr lang="es-MX"/>
            </a:p>
          </p:txBody>
        </p:sp>
        <p:sp>
          <p:nvSpPr>
            <p:cNvPr id="11385" name="Rectangle 113"/>
            <p:cNvSpPr>
              <a:spLocks noChangeAspect="1" noChangeArrowheads="1"/>
            </p:cNvSpPr>
            <p:nvPr/>
          </p:nvSpPr>
          <p:spPr bwMode="auto">
            <a:xfrm>
              <a:off x="4492" y="1330"/>
              <a:ext cx="54" cy="54"/>
            </a:xfrm>
            <a:prstGeom prst="rect">
              <a:avLst/>
            </a:prstGeom>
            <a:solidFill>
              <a:srgbClr val="FFFF00"/>
            </a:solidFill>
            <a:ln w="9525">
              <a:solidFill>
                <a:schemeClr val="tx1"/>
              </a:solidFill>
              <a:miter lim="800000"/>
              <a:headEnd/>
              <a:tailEnd/>
            </a:ln>
          </p:spPr>
          <p:txBody>
            <a:bodyPr wrap="none" anchor="ctr"/>
            <a:lstStyle/>
            <a:p>
              <a:endParaRPr lang="es-MX"/>
            </a:p>
          </p:txBody>
        </p:sp>
        <p:sp>
          <p:nvSpPr>
            <p:cNvPr id="11386" name="Rectangle 114"/>
            <p:cNvSpPr>
              <a:spLocks noChangeAspect="1" noChangeArrowheads="1"/>
            </p:cNvSpPr>
            <p:nvPr/>
          </p:nvSpPr>
          <p:spPr bwMode="auto">
            <a:xfrm>
              <a:off x="2651" y="1307"/>
              <a:ext cx="422" cy="144"/>
            </a:xfrm>
            <a:prstGeom prst="rect">
              <a:avLst/>
            </a:prstGeom>
            <a:noFill/>
            <a:ln w="12700">
              <a:noFill/>
              <a:miter lim="800000"/>
              <a:headEnd/>
              <a:tailEnd/>
            </a:ln>
          </p:spPr>
          <p:txBody>
            <a:bodyPr wrap="none" lIns="90488" tIns="44450" rIns="90488" bIns="44450">
              <a:spAutoFit/>
            </a:bodyPr>
            <a:lstStyle/>
            <a:p>
              <a:pPr defTabSz="762000"/>
              <a:r>
                <a:rPr lang="es-MX" sz="900" smtClean="0">
                  <a:solidFill>
                    <a:schemeClr val="tx1"/>
                  </a:solidFill>
                  <a:latin typeface="Times New Roman" pitchFamily="18" charset="0"/>
                </a:rPr>
                <a:t>Itacoatiara</a:t>
              </a:r>
              <a:endParaRPr lang="es-MX" sz="900">
                <a:solidFill>
                  <a:schemeClr val="tx1"/>
                </a:solidFill>
                <a:latin typeface="Times New Roman" pitchFamily="18" charset="0"/>
              </a:endParaRPr>
            </a:p>
          </p:txBody>
        </p:sp>
        <p:sp>
          <p:nvSpPr>
            <p:cNvPr id="11387" name="AutoShape 115"/>
            <p:cNvSpPr>
              <a:spLocks noChangeAspect="1" noChangeArrowheads="1"/>
            </p:cNvSpPr>
            <p:nvPr/>
          </p:nvSpPr>
          <p:spPr bwMode="auto">
            <a:xfrm>
              <a:off x="3038" y="1416"/>
              <a:ext cx="33" cy="31"/>
            </a:xfrm>
            <a:prstGeom prst="flowChartOr">
              <a:avLst/>
            </a:prstGeom>
            <a:solidFill>
              <a:schemeClr val="accent1"/>
            </a:solidFill>
            <a:ln w="9525">
              <a:solidFill>
                <a:schemeClr val="tx1"/>
              </a:solidFill>
              <a:round/>
              <a:headEnd/>
              <a:tailEnd/>
            </a:ln>
          </p:spPr>
          <p:txBody>
            <a:bodyPr wrap="none" anchor="ctr"/>
            <a:lstStyle/>
            <a:p>
              <a:endParaRPr lang="es-MX" sz="400" b="0">
                <a:solidFill>
                  <a:srgbClr val="0000FF"/>
                </a:solidFill>
                <a:latin typeface="Times New Roman" pitchFamily="18" charset="0"/>
              </a:endParaRPr>
            </a:p>
          </p:txBody>
        </p:sp>
        <p:sp>
          <p:nvSpPr>
            <p:cNvPr id="11388" name="Rectangle 116"/>
            <p:cNvSpPr>
              <a:spLocks noChangeAspect="1" noChangeArrowheads="1"/>
            </p:cNvSpPr>
            <p:nvPr/>
          </p:nvSpPr>
          <p:spPr bwMode="auto">
            <a:xfrm>
              <a:off x="3010" y="1407"/>
              <a:ext cx="55" cy="54"/>
            </a:xfrm>
            <a:prstGeom prst="rect">
              <a:avLst/>
            </a:prstGeom>
            <a:solidFill>
              <a:srgbClr val="FFFF00"/>
            </a:solidFill>
            <a:ln w="9525">
              <a:solidFill>
                <a:schemeClr val="tx1"/>
              </a:solidFill>
              <a:miter lim="800000"/>
              <a:headEnd/>
              <a:tailEnd/>
            </a:ln>
          </p:spPr>
          <p:txBody>
            <a:bodyPr wrap="none" anchor="ctr"/>
            <a:lstStyle/>
            <a:p>
              <a:endParaRPr lang="es-MX"/>
            </a:p>
          </p:txBody>
        </p:sp>
        <p:sp>
          <p:nvSpPr>
            <p:cNvPr id="11389" name="Rectangle 117"/>
            <p:cNvSpPr>
              <a:spLocks noChangeAspect="1" noChangeArrowheads="1"/>
            </p:cNvSpPr>
            <p:nvPr/>
          </p:nvSpPr>
          <p:spPr bwMode="auto">
            <a:xfrm>
              <a:off x="3658" y="3895"/>
              <a:ext cx="452" cy="144"/>
            </a:xfrm>
            <a:prstGeom prst="rect">
              <a:avLst/>
            </a:prstGeom>
            <a:noFill/>
            <a:ln w="12700">
              <a:noFill/>
              <a:miter lim="800000"/>
              <a:headEnd/>
              <a:tailEnd/>
            </a:ln>
          </p:spPr>
          <p:txBody>
            <a:bodyPr wrap="none" lIns="90488" tIns="44450" rIns="90488" bIns="44450">
              <a:spAutoFit/>
            </a:bodyPr>
            <a:lstStyle/>
            <a:p>
              <a:pPr algn="l" defTabSz="762000"/>
              <a:r>
                <a:rPr lang="es-MX" sz="900" smtClean="0">
                  <a:solidFill>
                    <a:schemeClr val="tx1"/>
                  </a:solidFill>
                  <a:latin typeface="Times New Roman" pitchFamily="18" charset="0"/>
                </a:rPr>
                <a:t>Rio Grande</a:t>
              </a:r>
              <a:endParaRPr lang="es-MX" sz="900">
                <a:solidFill>
                  <a:schemeClr val="tx1"/>
                </a:solidFill>
                <a:latin typeface="Times New Roman" pitchFamily="18" charset="0"/>
              </a:endParaRPr>
            </a:p>
          </p:txBody>
        </p:sp>
        <p:sp>
          <p:nvSpPr>
            <p:cNvPr id="11390" name="Rectangle 118"/>
            <p:cNvSpPr>
              <a:spLocks noChangeAspect="1" noChangeArrowheads="1"/>
            </p:cNvSpPr>
            <p:nvPr/>
          </p:nvSpPr>
          <p:spPr bwMode="auto">
            <a:xfrm>
              <a:off x="3993" y="3486"/>
              <a:ext cx="731" cy="144"/>
            </a:xfrm>
            <a:prstGeom prst="rect">
              <a:avLst/>
            </a:prstGeom>
            <a:noFill/>
            <a:ln w="12700">
              <a:noFill/>
              <a:miter lim="800000"/>
              <a:headEnd/>
              <a:tailEnd/>
            </a:ln>
          </p:spPr>
          <p:txBody>
            <a:bodyPr wrap="none" lIns="90488" tIns="44450" rIns="90488" bIns="44450">
              <a:spAutoFit/>
            </a:bodyPr>
            <a:lstStyle/>
            <a:p>
              <a:pPr algn="l" defTabSz="762000"/>
              <a:r>
                <a:rPr lang="es-MX" sz="900" smtClean="0">
                  <a:solidFill>
                    <a:schemeClr val="tx1"/>
                  </a:solidFill>
                  <a:latin typeface="Times New Roman" pitchFamily="18" charset="0"/>
                </a:rPr>
                <a:t>São Francisco do Sul</a:t>
              </a:r>
              <a:endParaRPr lang="es-MX" sz="900">
                <a:solidFill>
                  <a:schemeClr val="tx1"/>
                </a:solidFill>
                <a:latin typeface="Times New Roman" pitchFamily="18" charset="0"/>
              </a:endParaRPr>
            </a:p>
          </p:txBody>
        </p:sp>
        <p:sp>
          <p:nvSpPr>
            <p:cNvPr id="11391" name="Rectangle 119"/>
            <p:cNvSpPr>
              <a:spLocks noChangeAspect="1" noChangeArrowheads="1"/>
            </p:cNvSpPr>
            <p:nvPr/>
          </p:nvSpPr>
          <p:spPr bwMode="auto">
            <a:xfrm>
              <a:off x="4026" y="3306"/>
              <a:ext cx="418" cy="144"/>
            </a:xfrm>
            <a:prstGeom prst="rect">
              <a:avLst/>
            </a:prstGeom>
            <a:noFill/>
            <a:ln w="12700">
              <a:noFill/>
              <a:miter lim="800000"/>
              <a:headEnd/>
              <a:tailEnd/>
            </a:ln>
          </p:spPr>
          <p:txBody>
            <a:bodyPr wrap="none" lIns="90488" tIns="44450" rIns="90488" bIns="44450">
              <a:spAutoFit/>
            </a:bodyPr>
            <a:lstStyle/>
            <a:p>
              <a:pPr algn="l" defTabSz="762000"/>
              <a:r>
                <a:rPr lang="es-MX" sz="900" smtClean="0">
                  <a:solidFill>
                    <a:schemeClr val="tx1"/>
                  </a:solidFill>
                  <a:latin typeface="Times New Roman" pitchFamily="18" charset="0"/>
                </a:rPr>
                <a:t>Paranaguá</a:t>
              </a:r>
              <a:endParaRPr lang="es-MX" sz="900">
                <a:solidFill>
                  <a:schemeClr val="tx1"/>
                </a:solidFill>
                <a:latin typeface="Times New Roman" pitchFamily="18" charset="0"/>
              </a:endParaRPr>
            </a:p>
          </p:txBody>
        </p:sp>
        <p:sp>
          <p:nvSpPr>
            <p:cNvPr id="11392" name="Rectangle 120"/>
            <p:cNvSpPr>
              <a:spLocks noChangeAspect="1" noChangeArrowheads="1"/>
            </p:cNvSpPr>
            <p:nvPr/>
          </p:nvSpPr>
          <p:spPr bwMode="auto">
            <a:xfrm>
              <a:off x="4197" y="3200"/>
              <a:ext cx="309" cy="144"/>
            </a:xfrm>
            <a:prstGeom prst="rect">
              <a:avLst/>
            </a:prstGeom>
            <a:noFill/>
            <a:ln w="12700">
              <a:noFill/>
              <a:miter lim="800000"/>
              <a:headEnd/>
              <a:tailEnd/>
            </a:ln>
          </p:spPr>
          <p:txBody>
            <a:bodyPr wrap="none" lIns="90488" tIns="44450" rIns="90488" bIns="44450">
              <a:spAutoFit/>
            </a:bodyPr>
            <a:lstStyle/>
            <a:p>
              <a:pPr algn="l" defTabSz="762000"/>
              <a:r>
                <a:rPr lang="es-MX" sz="900" smtClean="0">
                  <a:solidFill>
                    <a:schemeClr val="tx1"/>
                  </a:solidFill>
                  <a:latin typeface="Times New Roman" pitchFamily="18" charset="0"/>
                </a:rPr>
                <a:t>Santos</a:t>
              </a:r>
              <a:endParaRPr lang="es-MX" sz="900">
                <a:solidFill>
                  <a:schemeClr val="tx1"/>
                </a:solidFill>
                <a:latin typeface="Times New Roman" pitchFamily="18" charset="0"/>
              </a:endParaRPr>
            </a:p>
          </p:txBody>
        </p:sp>
        <p:sp>
          <p:nvSpPr>
            <p:cNvPr id="11393" name="Rectangle 121"/>
            <p:cNvSpPr>
              <a:spLocks noChangeAspect="1" noChangeArrowheads="1"/>
            </p:cNvSpPr>
            <p:nvPr/>
          </p:nvSpPr>
          <p:spPr bwMode="auto">
            <a:xfrm>
              <a:off x="4828" y="2791"/>
              <a:ext cx="321" cy="144"/>
            </a:xfrm>
            <a:prstGeom prst="rect">
              <a:avLst/>
            </a:prstGeom>
            <a:noFill/>
            <a:ln w="12700">
              <a:noFill/>
              <a:miter lim="800000"/>
              <a:headEnd/>
              <a:tailEnd/>
            </a:ln>
          </p:spPr>
          <p:txBody>
            <a:bodyPr wrap="none" lIns="90488" tIns="44450" rIns="90488" bIns="44450">
              <a:spAutoFit/>
            </a:bodyPr>
            <a:lstStyle/>
            <a:p>
              <a:pPr algn="l" defTabSz="762000"/>
              <a:r>
                <a:rPr lang="es-MX" sz="900" smtClean="0">
                  <a:solidFill>
                    <a:schemeClr val="tx1"/>
                  </a:solidFill>
                  <a:latin typeface="Times New Roman" pitchFamily="18" charset="0"/>
                </a:rPr>
                <a:t>Vitória</a:t>
              </a:r>
              <a:endParaRPr lang="es-MX" sz="900">
                <a:solidFill>
                  <a:schemeClr val="tx1"/>
                </a:solidFill>
                <a:latin typeface="Times New Roman" pitchFamily="18" charset="0"/>
              </a:endParaRPr>
            </a:p>
          </p:txBody>
        </p:sp>
        <p:sp>
          <p:nvSpPr>
            <p:cNvPr id="11394" name="Rectangle 122"/>
            <p:cNvSpPr>
              <a:spLocks noChangeAspect="1" noChangeArrowheads="1"/>
            </p:cNvSpPr>
            <p:nvPr/>
          </p:nvSpPr>
          <p:spPr bwMode="auto">
            <a:xfrm>
              <a:off x="4923" y="2246"/>
              <a:ext cx="293" cy="144"/>
            </a:xfrm>
            <a:prstGeom prst="rect">
              <a:avLst/>
            </a:prstGeom>
            <a:noFill/>
            <a:ln w="12700">
              <a:noFill/>
              <a:miter lim="800000"/>
              <a:headEnd/>
              <a:tailEnd/>
            </a:ln>
          </p:spPr>
          <p:txBody>
            <a:bodyPr wrap="none" lIns="90488" tIns="44450" rIns="90488" bIns="44450">
              <a:spAutoFit/>
            </a:bodyPr>
            <a:lstStyle/>
            <a:p>
              <a:pPr algn="l" defTabSz="762000"/>
              <a:r>
                <a:rPr lang="es-MX" sz="900" smtClean="0">
                  <a:solidFill>
                    <a:schemeClr val="tx1"/>
                  </a:solidFill>
                  <a:latin typeface="Times New Roman" pitchFamily="18" charset="0"/>
                </a:rPr>
                <a:t>Ilhéus</a:t>
              </a:r>
              <a:endParaRPr lang="es-MX" sz="900">
                <a:solidFill>
                  <a:schemeClr val="tx1"/>
                </a:solidFill>
                <a:latin typeface="Times New Roman" pitchFamily="18" charset="0"/>
              </a:endParaRPr>
            </a:p>
          </p:txBody>
        </p:sp>
        <p:sp>
          <p:nvSpPr>
            <p:cNvPr id="11395" name="Rectangle 123"/>
            <p:cNvSpPr>
              <a:spLocks noChangeAspect="1" noChangeArrowheads="1"/>
            </p:cNvSpPr>
            <p:nvPr/>
          </p:nvSpPr>
          <p:spPr bwMode="auto">
            <a:xfrm>
              <a:off x="4524" y="1276"/>
              <a:ext cx="372" cy="144"/>
            </a:xfrm>
            <a:prstGeom prst="rect">
              <a:avLst/>
            </a:prstGeom>
            <a:noFill/>
            <a:ln w="12700">
              <a:noFill/>
              <a:miter lim="800000"/>
              <a:headEnd/>
              <a:tailEnd/>
            </a:ln>
          </p:spPr>
          <p:txBody>
            <a:bodyPr wrap="none" lIns="90488" tIns="44450" rIns="90488" bIns="44450">
              <a:spAutoFit/>
            </a:bodyPr>
            <a:lstStyle/>
            <a:p>
              <a:pPr algn="l" defTabSz="762000"/>
              <a:r>
                <a:rPr lang="es-MX" sz="900" smtClean="0">
                  <a:solidFill>
                    <a:schemeClr val="tx1"/>
                  </a:solidFill>
                  <a:latin typeface="Times New Roman" pitchFamily="18" charset="0"/>
                </a:rPr>
                <a:t>Sao Luis</a:t>
              </a:r>
              <a:endParaRPr lang="es-MX" sz="900">
                <a:solidFill>
                  <a:schemeClr val="tx1"/>
                </a:solidFill>
                <a:latin typeface="Times New Roman" pitchFamily="18" charset="0"/>
              </a:endParaRPr>
            </a:p>
          </p:txBody>
        </p:sp>
        <p:sp>
          <p:nvSpPr>
            <p:cNvPr id="11396" name="Rectangle 124"/>
            <p:cNvSpPr>
              <a:spLocks noChangeAspect="1" noChangeArrowheads="1"/>
            </p:cNvSpPr>
            <p:nvPr/>
          </p:nvSpPr>
          <p:spPr bwMode="auto">
            <a:xfrm>
              <a:off x="3961" y="3514"/>
              <a:ext cx="55" cy="54"/>
            </a:xfrm>
            <a:prstGeom prst="rect">
              <a:avLst/>
            </a:prstGeom>
            <a:solidFill>
              <a:srgbClr val="FFFF00"/>
            </a:solidFill>
            <a:ln w="9525">
              <a:solidFill>
                <a:schemeClr val="tx1"/>
              </a:solidFill>
              <a:miter lim="800000"/>
              <a:headEnd/>
              <a:tailEnd/>
            </a:ln>
          </p:spPr>
          <p:txBody>
            <a:bodyPr wrap="none" anchor="ctr"/>
            <a:lstStyle/>
            <a:p>
              <a:endParaRPr lang="es-MX"/>
            </a:p>
          </p:txBody>
        </p:sp>
        <p:sp>
          <p:nvSpPr>
            <p:cNvPr id="11397" name="AutoShape 125"/>
            <p:cNvSpPr>
              <a:spLocks noChangeArrowheads="1"/>
            </p:cNvSpPr>
            <p:nvPr/>
          </p:nvSpPr>
          <p:spPr bwMode="auto">
            <a:xfrm>
              <a:off x="3330" y="3597"/>
              <a:ext cx="52" cy="61"/>
            </a:xfrm>
            <a:prstGeom prst="can">
              <a:avLst>
                <a:gd name="adj" fmla="val 58654"/>
              </a:avLst>
            </a:prstGeom>
            <a:solidFill>
              <a:schemeClr val="hlink"/>
            </a:solidFill>
            <a:ln w="9525">
              <a:solidFill>
                <a:schemeClr val="tx1"/>
              </a:solidFill>
              <a:round/>
              <a:headEnd/>
              <a:tailEnd/>
            </a:ln>
          </p:spPr>
          <p:txBody>
            <a:bodyPr wrap="none" anchor="ctr"/>
            <a:lstStyle/>
            <a:p>
              <a:endParaRPr lang="es-MX"/>
            </a:p>
          </p:txBody>
        </p:sp>
        <p:sp>
          <p:nvSpPr>
            <p:cNvPr id="11398" name="AutoShape 126"/>
            <p:cNvSpPr>
              <a:spLocks noChangeArrowheads="1"/>
            </p:cNvSpPr>
            <p:nvPr/>
          </p:nvSpPr>
          <p:spPr bwMode="auto">
            <a:xfrm>
              <a:off x="3419" y="3551"/>
              <a:ext cx="52" cy="61"/>
            </a:xfrm>
            <a:prstGeom prst="can">
              <a:avLst>
                <a:gd name="adj" fmla="val 58654"/>
              </a:avLst>
            </a:prstGeom>
            <a:solidFill>
              <a:schemeClr val="hlink"/>
            </a:solidFill>
            <a:ln w="9525">
              <a:solidFill>
                <a:schemeClr val="tx1"/>
              </a:solidFill>
              <a:round/>
              <a:headEnd/>
              <a:tailEnd/>
            </a:ln>
          </p:spPr>
          <p:txBody>
            <a:bodyPr wrap="none" anchor="ctr"/>
            <a:lstStyle/>
            <a:p>
              <a:endParaRPr lang="es-MX"/>
            </a:p>
          </p:txBody>
        </p:sp>
        <p:sp>
          <p:nvSpPr>
            <p:cNvPr id="11399" name="AutoShape 127"/>
            <p:cNvSpPr>
              <a:spLocks noChangeArrowheads="1"/>
            </p:cNvSpPr>
            <p:nvPr/>
          </p:nvSpPr>
          <p:spPr bwMode="auto">
            <a:xfrm>
              <a:off x="3388" y="3658"/>
              <a:ext cx="52" cy="62"/>
            </a:xfrm>
            <a:prstGeom prst="can">
              <a:avLst>
                <a:gd name="adj" fmla="val 59615"/>
              </a:avLst>
            </a:prstGeom>
            <a:solidFill>
              <a:schemeClr val="hlink"/>
            </a:solidFill>
            <a:ln w="9525">
              <a:solidFill>
                <a:schemeClr val="tx1"/>
              </a:solidFill>
              <a:round/>
              <a:headEnd/>
              <a:tailEnd/>
            </a:ln>
          </p:spPr>
          <p:txBody>
            <a:bodyPr wrap="none" anchor="ctr"/>
            <a:lstStyle/>
            <a:p>
              <a:endParaRPr lang="es-MX"/>
            </a:p>
          </p:txBody>
        </p:sp>
        <p:sp>
          <p:nvSpPr>
            <p:cNvPr id="11400" name="AutoShape 128"/>
            <p:cNvSpPr>
              <a:spLocks noChangeArrowheads="1"/>
            </p:cNvSpPr>
            <p:nvPr/>
          </p:nvSpPr>
          <p:spPr bwMode="auto">
            <a:xfrm>
              <a:off x="3484" y="3622"/>
              <a:ext cx="52" cy="62"/>
            </a:xfrm>
            <a:prstGeom prst="can">
              <a:avLst>
                <a:gd name="adj" fmla="val 59615"/>
              </a:avLst>
            </a:prstGeom>
            <a:solidFill>
              <a:schemeClr val="hlink"/>
            </a:solidFill>
            <a:ln w="9525">
              <a:solidFill>
                <a:schemeClr val="tx1"/>
              </a:solidFill>
              <a:round/>
              <a:headEnd/>
              <a:tailEnd/>
            </a:ln>
          </p:spPr>
          <p:txBody>
            <a:bodyPr wrap="none" anchor="ctr"/>
            <a:lstStyle/>
            <a:p>
              <a:endParaRPr lang="es-MX"/>
            </a:p>
          </p:txBody>
        </p:sp>
        <p:sp>
          <p:nvSpPr>
            <p:cNvPr id="11401" name="AutoShape 129"/>
            <p:cNvSpPr>
              <a:spLocks noChangeArrowheads="1"/>
            </p:cNvSpPr>
            <p:nvPr/>
          </p:nvSpPr>
          <p:spPr bwMode="auto">
            <a:xfrm>
              <a:off x="3508" y="3543"/>
              <a:ext cx="52" cy="61"/>
            </a:xfrm>
            <a:prstGeom prst="can">
              <a:avLst>
                <a:gd name="adj" fmla="val 58654"/>
              </a:avLst>
            </a:prstGeom>
            <a:solidFill>
              <a:schemeClr val="hlink"/>
            </a:solidFill>
            <a:ln w="9525">
              <a:solidFill>
                <a:schemeClr val="tx1"/>
              </a:solidFill>
              <a:round/>
              <a:headEnd/>
              <a:tailEnd/>
            </a:ln>
          </p:spPr>
          <p:txBody>
            <a:bodyPr wrap="none" anchor="ctr"/>
            <a:lstStyle/>
            <a:p>
              <a:endParaRPr lang="es-MX"/>
            </a:p>
          </p:txBody>
        </p:sp>
        <p:sp>
          <p:nvSpPr>
            <p:cNvPr id="11402" name="AutoShape 130"/>
            <p:cNvSpPr>
              <a:spLocks noChangeArrowheads="1"/>
            </p:cNvSpPr>
            <p:nvPr/>
          </p:nvSpPr>
          <p:spPr bwMode="auto">
            <a:xfrm>
              <a:off x="3576" y="3420"/>
              <a:ext cx="52" cy="61"/>
            </a:xfrm>
            <a:prstGeom prst="can">
              <a:avLst>
                <a:gd name="adj" fmla="val 58654"/>
              </a:avLst>
            </a:prstGeom>
            <a:solidFill>
              <a:schemeClr val="hlink"/>
            </a:solidFill>
            <a:ln w="9525">
              <a:solidFill>
                <a:schemeClr val="tx1"/>
              </a:solidFill>
              <a:round/>
              <a:headEnd/>
              <a:tailEnd/>
            </a:ln>
          </p:spPr>
          <p:txBody>
            <a:bodyPr wrap="none" anchor="ctr"/>
            <a:lstStyle/>
            <a:p>
              <a:endParaRPr lang="es-MX"/>
            </a:p>
          </p:txBody>
        </p:sp>
        <p:sp>
          <p:nvSpPr>
            <p:cNvPr id="11403" name="AutoShape 131"/>
            <p:cNvSpPr>
              <a:spLocks noChangeArrowheads="1"/>
            </p:cNvSpPr>
            <p:nvPr/>
          </p:nvSpPr>
          <p:spPr bwMode="auto">
            <a:xfrm>
              <a:off x="3484" y="3200"/>
              <a:ext cx="52" cy="61"/>
            </a:xfrm>
            <a:prstGeom prst="can">
              <a:avLst>
                <a:gd name="adj" fmla="val 58654"/>
              </a:avLst>
            </a:prstGeom>
            <a:solidFill>
              <a:schemeClr val="hlink"/>
            </a:solidFill>
            <a:ln w="9525">
              <a:solidFill>
                <a:schemeClr val="tx1"/>
              </a:solidFill>
              <a:round/>
              <a:headEnd/>
              <a:tailEnd/>
            </a:ln>
          </p:spPr>
          <p:txBody>
            <a:bodyPr wrap="none" anchor="ctr"/>
            <a:lstStyle/>
            <a:p>
              <a:endParaRPr lang="es-MX"/>
            </a:p>
          </p:txBody>
        </p:sp>
        <p:sp>
          <p:nvSpPr>
            <p:cNvPr id="11404" name="AutoShape 132"/>
            <p:cNvSpPr>
              <a:spLocks noChangeArrowheads="1"/>
            </p:cNvSpPr>
            <p:nvPr/>
          </p:nvSpPr>
          <p:spPr bwMode="auto">
            <a:xfrm>
              <a:off x="3549" y="3269"/>
              <a:ext cx="53" cy="61"/>
            </a:xfrm>
            <a:prstGeom prst="can">
              <a:avLst>
                <a:gd name="adj" fmla="val 57547"/>
              </a:avLst>
            </a:prstGeom>
            <a:solidFill>
              <a:schemeClr val="hlink"/>
            </a:solidFill>
            <a:ln w="9525">
              <a:solidFill>
                <a:schemeClr val="tx1"/>
              </a:solidFill>
              <a:round/>
              <a:headEnd/>
              <a:tailEnd/>
            </a:ln>
          </p:spPr>
          <p:txBody>
            <a:bodyPr wrap="none" anchor="ctr"/>
            <a:lstStyle/>
            <a:p>
              <a:endParaRPr lang="es-MX"/>
            </a:p>
          </p:txBody>
        </p:sp>
        <p:sp>
          <p:nvSpPr>
            <p:cNvPr id="11405" name="AutoShape 133"/>
            <p:cNvSpPr>
              <a:spLocks noChangeArrowheads="1"/>
            </p:cNvSpPr>
            <p:nvPr/>
          </p:nvSpPr>
          <p:spPr bwMode="auto">
            <a:xfrm>
              <a:off x="3565" y="3177"/>
              <a:ext cx="52" cy="61"/>
            </a:xfrm>
            <a:prstGeom prst="can">
              <a:avLst>
                <a:gd name="adj" fmla="val 58654"/>
              </a:avLst>
            </a:prstGeom>
            <a:solidFill>
              <a:schemeClr val="hlink"/>
            </a:solidFill>
            <a:ln w="9525">
              <a:solidFill>
                <a:schemeClr val="tx1"/>
              </a:solidFill>
              <a:round/>
              <a:headEnd/>
              <a:tailEnd/>
            </a:ln>
          </p:spPr>
          <p:txBody>
            <a:bodyPr wrap="none" anchor="ctr"/>
            <a:lstStyle/>
            <a:p>
              <a:endParaRPr lang="es-MX"/>
            </a:p>
          </p:txBody>
        </p:sp>
        <p:sp>
          <p:nvSpPr>
            <p:cNvPr id="11406" name="AutoShape 134"/>
            <p:cNvSpPr>
              <a:spLocks noChangeArrowheads="1"/>
            </p:cNvSpPr>
            <p:nvPr/>
          </p:nvSpPr>
          <p:spPr bwMode="auto">
            <a:xfrm>
              <a:off x="3628" y="3225"/>
              <a:ext cx="52" cy="62"/>
            </a:xfrm>
            <a:prstGeom prst="can">
              <a:avLst>
                <a:gd name="adj" fmla="val 59615"/>
              </a:avLst>
            </a:prstGeom>
            <a:solidFill>
              <a:schemeClr val="hlink"/>
            </a:solidFill>
            <a:ln w="9525">
              <a:solidFill>
                <a:schemeClr val="tx1"/>
              </a:solidFill>
              <a:round/>
              <a:headEnd/>
              <a:tailEnd/>
            </a:ln>
          </p:spPr>
          <p:txBody>
            <a:bodyPr wrap="none" anchor="ctr"/>
            <a:lstStyle/>
            <a:p>
              <a:endParaRPr lang="es-MX"/>
            </a:p>
          </p:txBody>
        </p:sp>
        <p:sp>
          <p:nvSpPr>
            <p:cNvPr id="11407" name="AutoShape 135"/>
            <p:cNvSpPr>
              <a:spLocks noChangeArrowheads="1"/>
            </p:cNvSpPr>
            <p:nvPr/>
          </p:nvSpPr>
          <p:spPr bwMode="auto">
            <a:xfrm>
              <a:off x="3646" y="3146"/>
              <a:ext cx="52" cy="61"/>
            </a:xfrm>
            <a:prstGeom prst="can">
              <a:avLst>
                <a:gd name="adj" fmla="val 58654"/>
              </a:avLst>
            </a:prstGeom>
            <a:solidFill>
              <a:schemeClr val="hlink"/>
            </a:solidFill>
            <a:ln w="9525">
              <a:solidFill>
                <a:schemeClr val="tx1"/>
              </a:solidFill>
              <a:round/>
              <a:headEnd/>
              <a:tailEnd/>
            </a:ln>
          </p:spPr>
          <p:txBody>
            <a:bodyPr wrap="none" anchor="ctr"/>
            <a:lstStyle/>
            <a:p>
              <a:endParaRPr lang="es-MX"/>
            </a:p>
          </p:txBody>
        </p:sp>
        <p:graphicFrame>
          <p:nvGraphicFramePr>
            <p:cNvPr id="11266" name="Object 136"/>
            <p:cNvGraphicFramePr>
              <a:graphicFrameLocks noChangeAspect="1"/>
            </p:cNvGraphicFramePr>
            <p:nvPr/>
          </p:nvGraphicFramePr>
          <p:xfrm>
            <a:off x="4877" y="2872"/>
            <a:ext cx="247" cy="154"/>
          </p:xfrm>
          <a:graphic>
            <a:graphicData uri="http://schemas.openxmlformats.org/presentationml/2006/ole">
              <p:oleObj spid="_x0000_s1026" name="Clip" r:id="rId4" imgW="4708080" imgH="2995200" progId="">
                <p:embed/>
              </p:oleObj>
            </a:graphicData>
          </a:graphic>
        </p:graphicFrame>
        <p:graphicFrame>
          <p:nvGraphicFramePr>
            <p:cNvPr id="11267" name="Object 137"/>
            <p:cNvGraphicFramePr>
              <a:graphicFrameLocks noChangeAspect="1"/>
            </p:cNvGraphicFramePr>
            <p:nvPr/>
          </p:nvGraphicFramePr>
          <p:xfrm>
            <a:off x="4381" y="3169"/>
            <a:ext cx="246" cy="154"/>
          </p:xfrm>
          <a:graphic>
            <a:graphicData uri="http://schemas.openxmlformats.org/presentationml/2006/ole">
              <p:oleObj spid="_x0000_s1027" name="Clip" r:id="rId5" imgW="4708080" imgH="2995200" progId="">
                <p:embed/>
              </p:oleObj>
            </a:graphicData>
          </a:graphic>
        </p:graphicFrame>
        <p:graphicFrame>
          <p:nvGraphicFramePr>
            <p:cNvPr id="11268" name="Object 138"/>
            <p:cNvGraphicFramePr>
              <a:graphicFrameLocks noChangeAspect="1"/>
            </p:cNvGraphicFramePr>
            <p:nvPr/>
          </p:nvGraphicFramePr>
          <p:xfrm>
            <a:off x="4339" y="3356"/>
            <a:ext cx="247" cy="154"/>
          </p:xfrm>
          <a:graphic>
            <a:graphicData uri="http://schemas.openxmlformats.org/presentationml/2006/ole">
              <p:oleObj spid="_x0000_s1028" name="Clip" r:id="rId6" imgW="4708080" imgH="2995200" progId="">
                <p:embed/>
              </p:oleObj>
            </a:graphicData>
          </a:graphic>
        </p:graphicFrame>
        <p:graphicFrame>
          <p:nvGraphicFramePr>
            <p:cNvPr id="11269" name="Object 139"/>
            <p:cNvGraphicFramePr>
              <a:graphicFrameLocks noChangeAspect="1"/>
            </p:cNvGraphicFramePr>
            <p:nvPr/>
          </p:nvGraphicFramePr>
          <p:xfrm>
            <a:off x="4005" y="3881"/>
            <a:ext cx="246" cy="154"/>
          </p:xfrm>
          <a:graphic>
            <a:graphicData uri="http://schemas.openxmlformats.org/presentationml/2006/ole">
              <p:oleObj spid="_x0000_s1029" name="Clip" r:id="rId7" imgW="4708080" imgH="2995200" progId="">
                <p:embed/>
              </p:oleObj>
            </a:graphicData>
          </a:graphic>
        </p:graphicFrame>
        <p:graphicFrame>
          <p:nvGraphicFramePr>
            <p:cNvPr id="11270" name="Object 140"/>
            <p:cNvGraphicFramePr>
              <a:graphicFrameLocks noChangeAspect="1"/>
            </p:cNvGraphicFramePr>
            <p:nvPr/>
          </p:nvGraphicFramePr>
          <p:xfrm>
            <a:off x="4984" y="2349"/>
            <a:ext cx="247" cy="154"/>
          </p:xfrm>
          <a:graphic>
            <a:graphicData uri="http://schemas.openxmlformats.org/presentationml/2006/ole">
              <p:oleObj spid="_x0000_s1030" name="Clip" r:id="rId8" imgW="4708080" imgH="2995200" progId="">
                <p:embed/>
              </p:oleObj>
            </a:graphicData>
          </a:graphic>
        </p:graphicFrame>
        <p:graphicFrame>
          <p:nvGraphicFramePr>
            <p:cNvPr id="11271" name="Object 141"/>
            <p:cNvGraphicFramePr>
              <a:graphicFrameLocks noChangeAspect="1"/>
            </p:cNvGraphicFramePr>
            <p:nvPr/>
          </p:nvGraphicFramePr>
          <p:xfrm>
            <a:off x="4454" y="1143"/>
            <a:ext cx="247" cy="154"/>
          </p:xfrm>
          <a:graphic>
            <a:graphicData uri="http://schemas.openxmlformats.org/presentationml/2006/ole">
              <p:oleObj spid="_x0000_s1031" name="Clip" r:id="rId9" imgW="4708080" imgH="2995200" progId="">
                <p:embed/>
              </p:oleObj>
            </a:graphicData>
          </a:graphic>
        </p:graphicFrame>
        <p:sp>
          <p:nvSpPr>
            <p:cNvPr id="11408" name="AutoShape 142"/>
            <p:cNvSpPr>
              <a:spLocks noChangeArrowheads="1"/>
            </p:cNvSpPr>
            <p:nvPr/>
          </p:nvSpPr>
          <p:spPr bwMode="auto">
            <a:xfrm>
              <a:off x="3304" y="2652"/>
              <a:ext cx="52" cy="61"/>
            </a:xfrm>
            <a:prstGeom prst="can">
              <a:avLst>
                <a:gd name="adj" fmla="val 58654"/>
              </a:avLst>
            </a:prstGeom>
            <a:solidFill>
              <a:schemeClr val="hlink"/>
            </a:solidFill>
            <a:ln w="9525">
              <a:solidFill>
                <a:schemeClr val="tx1"/>
              </a:solidFill>
              <a:round/>
              <a:headEnd/>
              <a:tailEnd/>
            </a:ln>
          </p:spPr>
          <p:txBody>
            <a:bodyPr wrap="none" anchor="ctr"/>
            <a:lstStyle/>
            <a:p>
              <a:endParaRPr lang="es-MX"/>
            </a:p>
          </p:txBody>
        </p:sp>
        <p:sp>
          <p:nvSpPr>
            <p:cNvPr id="11409" name="AutoShape 143"/>
            <p:cNvSpPr>
              <a:spLocks noChangeArrowheads="1"/>
            </p:cNvSpPr>
            <p:nvPr/>
          </p:nvSpPr>
          <p:spPr bwMode="auto">
            <a:xfrm>
              <a:off x="3244" y="2992"/>
              <a:ext cx="52" cy="62"/>
            </a:xfrm>
            <a:prstGeom prst="can">
              <a:avLst>
                <a:gd name="adj" fmla="val 59615"/>
              </a:avLst>
            </a:prstGeom>
            <a:solidFill>
              <a:schemeClr val="hlink"/>
            </a:solidFill>
            <a:ln w="9525">
              <a:solidFill>
                <a:schemeClr val="tx1"/>
              </a:solidFill>
              <a:round/>
              <a:headEnd/>
              <a:tailEnd/>
            </a:ln>
          </p:spPr>
          <p:txBody>
            <a:bodyPr wrap="none" anchor="ctr"/>
            <a:lstStyle/>
            <a:p>
              <a:endParaRPr lang="es-MX"/>
            </a:p>
          </p:txBody>
        </p:sp>
        <p:sp>
          <p:nvSpPr>
            <p:cNvPr id="11410" name="AutoShape 144"/>
            <p:cNvSpPr>
              <a:spLocks noChangeArrowheads="1"/>
            </p:cNvSpPr>
            <p:nvPr/>
          </p:nvSpPr>
          <p:spPr bwMode="auto">
            <a:xfrm>
              <a:off x="3260" y="2900"/>
              <a:ext cx="52" cy="62"/>
            </a:xfrm>
            <a:prstGeom prst="can">
              <a:avLst>
                <a:gd name="adj" fmla="val 59615"/>
              </a:avLst>
            </a:prstGeom>
            <a:solidFill>
              <a:schemeClr val="hlink"/>
            </a:solidFill>
            <a:ln w="9525">
              <a:solidFill>
                <a:schemeClr val="tx1"/>
              </a:solidFill>
              <a:round/>
              <a:headEnd/>
              <a:tailEnd/>
            </a:ln>
          </p:spPr>
          <p:txBody>
            <a:bodyPr wrap="none" anchor="ctr"/>
            <a:lstStyle/>
            <a:p>
              <a:endParaRPr lang="es-MX"/>
            </a:p>
          </p:txBody>
        </p:sp>
        <p:sp>
          <p:nvSpPr>
            <p:cNvPr id="11411" name="AutoShape 145"/>
            <p:cNvSpPr>
              <a:spLocks noChangeArrowheads="1"/>
            </p:cNvSpPr>
            <p:nvPr/>
          </p:nvSpPr>
          <p:spPr bwMode="auto">
            <a:xfrm>
              <a:off x="3322" y="2949"/>
              <a:ext cx="52" cy="61"/>
            </a:xfrm>
            <a:prstGeom prst="can">
              <a:avLst>
                <a:gd name="adj" fmla="val 58654"/>
              </a:avLst>
            </a:prstGeom>
            <a:solidFill>
              <a:schemeClr val="hlink"/>
            </a:solidFill>
            <a:ln w="9525">
              <a:solidFill>
                <a:schemeClr val="tx1"/>
              </a:solidFill>
              <a:round/>
              <a:headEnd/>
              <a:tailEnd/>
            </a:ln>
          </p:spPr>
          <p:txBody>
            <a:bodyPr wrap="none" anchor="ctr"/>
            <a:lstStyle/>
            <a:p>
              <a:endParaRPr lang="es-MX"/>
            </a:p>
          </p:txBody>
        </p:sp>
        <p:sp>
          <p:nvSpPr>
            <p:cNvPr id="11412" name="AutoShape 146"/>
            <p:cNvSpPr>
              <a:spLocks noChangeArrowheads="1"/>
            </p:cNvSpPr>
            <p:nvPr/>
          </p:nvSpPr>
          <p:spPr bwMode="auto">
            <a:xfrm>
              <a:off x="3340" y="2869"/>
              <a:ext cx="53" cy="62"/>
            </a:xfrm>
            <a:prstGeom prst="can">
              <a:avLst>
                <a:gd name="adj" fmla="val 58491"/>
              </a:avLst>
            </a:prstGeom>
            <a:solidFill>
              <a:schemeClr val="hlink"/>
            </a:solidFill>
            <a:ln w="9525">
              <a:solidFill>
                <a:schemeClr val="tx1"/>
              </a:solidFill>
              <a:round/>
              <a:headEnd/>
              <a:tailEnd/>
            </a:ln>
          </p:spPr>
          <p:txBody>
            <a:bodyPr wrap="none" anchor="ctr"/>
            <a:lstStyle/>
            <a:p>
              <a:endParaRPr lang="es-MX"/>
            </a:p>
          </p:txBody>
        </p:sp>
        <p:sp>
          <p:nvSpPr>
            <p:cNvPr id="11413" name="AutoShape 147"/>
            <p:cNvSpPr>
              <a:spLocks noChangeArrowheads="1"/>
            </p:cNvSpPr>
            <p:nvPr/>
          </p:nvSpPr>
          <p:spPr bwMode="auto">
            <a:xfrm>
              <a:off x="3393" y="3010"/>
              <a:ext cx="52" cy="62"/>
            </a:xfrm>
            <a:prstGeom prst="can">
              <a:avLst>
                <a:gd name="adj" fmla="val 59615"/>
              </a:avLst>
            </a:prstGeom>
            <a:solidFill>
              <a:schemeClr val="hlink"/>
            </a:solidFill>
            <a:ln w="9525">
              <a:solidFill>
                <a:schemeClr val="tx1"/>
              </a:solidFill>
              <a:round/>
              <a:headEnd/>
              <a:tailEnd/>
            </a:ln>
          </p:spPr>
          <p:txBody>
            <a:bodyPr wrap="none" anchor="ctr"/>
            <a:lstStyle/>
            <a:p>
              <a:endParaRPr lang="es-MX"/>
            </a:p>
          </p:txBody>
        </p:sp>
        <p:sp>
          <p:nvSpPr>
            <p:cNvPr id="11414" name="AutoShape 148"/>
            <p:cNvSpPr>
              <a:spLocks noChangeArrowheads="1"/>
            </p:cNvSpPr>
            <p:nvPr/>
          </p:nvSpPr>
          <p:spPr bwMode="auto">
            <a:xfrm>
              <a:off x="3411" y="2931"/>
              <a:ext cx="52" cy="61"/>
            </a:xfrm>
            <a:prstGeom prst="can">
              <a:avLst>
                <a:gd name="adj" fmla="val 58654"/>
              </a:avLst>
            </a:prstGeom>
            <a:solidFill>
              <a:schemeClr val="hlink"/>
            </a:solidFill>
            <a:ln w="9525">
              <a:solidFill>
                <a:schemeClr val="tx1"/>
              </a:solidFill>
              <a:round/>
              <a:headEnd/>
              <a:tailEnd/>
            </a:ln>
          </p:spPr>
          <p:txBody>
            <a:bodyPr wrap="none" anchor="ctr"/>
            <a:lstStyle/>
            <a:p>
              <a:endParaRPr lang="es-MX"/>
            </a:p>
          </p:txBody>
        </p:sp>
        <p:sp>
          <p:nvSpPr>
            <p:cNvPr id="11415" name="AutoShape 149"/>
            <p:cNvSpPr>
              <a:spLocks noChangeArrowheads="1"/>
            </p:cNvSpPr>
            <p:nvPr/>
          </p:nvSpPr>
          <p:spPr bwMode="auto">
            <a:xfrm>
              <a:off x="3432" y="2439"/>
              <a:ext cx="52" cy="62"/>
            </a:xfrm>
            <a:prstGeom prst="can">
              <a:avLst>
                <a:gd name="adj" fmla="val 59615"/>
              </a:avLst>
            </a:prstGeom>
            <a:solidFill>
              <a:schemeClr val="hlink"/>
            </a:solidFill>
            <a:ln w="9525">
              <a:solidFill>
                <a:schemeClr val="tx1"/>
              </a:solidFill>
              <a:round/>
              <a:headEnd/>
              <a:tailEnd/>
            </a:ln>
          </p:spPr>
          <p:txBody>
            <a:bodyPr wrap="none" anchor="ctr"/>
            <a:lstStyle/>
            <a:p>
              <a:endParaRPr lang="es-MX"/>
            </a:p>
          </p:txBody>
        </p:sp>
        <p:sp>
          <p:nvSpPr>
            <p:cNvPr id="11416" name="AutoShape 150"/>
            <p:cNvSpPr>
              <a:spLocks noChangeArrowheads="1"/>
            </p:cNvSpPr>
            <p:nvPr/>
          </p:nvSpPr>
          <p:spPr bwMode="auto">
            <a:xfrm>
              <a:off x="3448" y="2347"/>
              <a:ext cx="52" cy="61"/>
            </a:xfrm>
            <a:prstGeom prst="can">
              <a:avLst>
                <a:gd name="adj" fmla="val 58654"/>
              </a:avLst>
            </a:prstGeom>
            <a:solidFill>
              <a:schemeClr val="hlink"/>
            </a:solidFill>
            <a:ln w="9525">
              <a:solidFill>
                <a:schemeClr val="tx1"/>
              </a:solidFill>
              <a:round/>
              <a:headEnd/>
              <a:tailEnd/>
            </a:ln>
          </p:spPr>
          <p:txBody>
            <a:bodyPr wrap="none" anchor="ctr"/>
            <a:lstStyle/>
            <a:p>
              <a:endParaRPr lang="es-MX"/>
            </a:p>
          </p:txBody>
        </p:sp>
        <p:sp>
          <p:nvSpPr>
            <p:cNvPr id="11417" name="AutoShape 151"/>
            <p:cNvSpPr>
              <a:spLocks noChangeArrowheads="1"/>
            </p:cNvSpPr>
            <p:nvPr/>
          </p:nvSpPr>
          <p:spPr bwMode="auto">
            <a:xfrm>
              <a:off x="3510" y="2396"/>
              <a:ext cx="53" cy="61"/>
            </a:xfrm>
            <a:prstGeom prst="can">
              <a:avLst>
                <a:gd name="adj" fmla="val 57547"/>
              </a:avLst>
            </a:prstGeom>
            <a:solidFill>
              <a:schemeClr val="hlink"/>
            </a:solidFill>
            <a:ln w="9525">
              <a:solidFill>
                <a:schemeClr val="tx1"/>
              </a:solidFill>
              <a:round/>
              <a:headEnd/>
              <a:tailEnd/>
            </a:ln>
          </p:spPr>
          <p:txBody>
            <a:bodyPr wrap="none" anchor="ctr"/>
            <a:lstStyle/>
            <a:p>
              <a:endParaRPr lang="es-MX"/>
            </a:p>
          </p:txBody>
        </p:sp>
        <p:sp>
          <p:nvSpPr>
            <p:cNvPr id="11418" name="AutoShape 152"/>
            <p:cNvSpPr>
              <a:spLocks noChangeArrowheads="1"/>
            </p:cNvSpPr>
            <p:nvPr/>
          </p:nvSpPr>
          <p:spPr bwMode="auto">
            <a:xfrm>
              <a:off x="3529" y="2316"/>
              <a:ext cx="52" cy="62"/>
            </a:xfrm>
            <a:prstGeom prst="can">
              <a:avLst>
                <a:gd name="adj" fmla="val 59615"/>
              </a:avLst>
            </a:prstGeom>
            <a:solidFill>
              <a:schemeClr val="hlink"/>
            </a:solidFill>
            <a:ln w="9525">
              <a:solidFill>
                <a:schemeClr val="tx1"/>
              </a:solidFill>
              <a:round/>
              <a:headEnd/>
              <a:tailEnd/>
            </a:ln>
          </p:spPr>
          <p:txBody>
            <a:bodyPr wrap="none" anchor="ctr"/>
            <a:lstStyle/>
            <a:p>
              <a:endParaRPr lang="es-MX"/>
            </a:p>
          </p:txBody>
        </p:sp>
        <p:sp>
          <p:nvSpPr>
            <p:cNvPr id="11419" name="AutoShape 153"/>
            <p:cNvSpPr>
              <a:spLocks noChangeArrowheads="1"/>
            </p:cNvSpPr>
            <p:nvPr/>
          </p:nvSpPr>
          <p:spPr bwMode="auto">
            <a:xfrm>
              <a:off x="3581" y="2457"/>
              <a:ext cx="52" cy="61"/>
            </a:xfrm>
            <a:prstGeom prst="can">
              <a:avLst>
                <a:gd name="adj" fmla="val 58654"/>
              </a:avLst>
            </a:prstGeom>
            <a:solidFill>
              <a:schemeClr val="hlink"/>
            </a:solidFill>
            <a:ln w="9525">
              <a:solidFill>
                <a:schemeClr val="tx1"/>
              </a:solidFill>
              <a:round/>
              <a:headEnd/>
              <a:tailEnd/>
            </a:ln>
          </p:spPr>
          <p:txBody>
            <a:bodyPr wrap="none" anchor="ctr"/>
            <a:lstStyle/>
            <a:p>
              <a:endParaRPr lang="es-MX"/>
            </a:p>
          </p:txBody>
        </p:sp>
        <p:sp>
          <p:nvSpPr>
            <p:cNvPr id="11420" name="AutoShape 154"/>
            <p:cNvSpPr>
              <a:spLocks noChangeArrowheads="1"/>
            </p:cNvSpPr>
            <p:nvPr/>
          </p:nvSpPr>
          <p:spPr bwMode="auto">
            <a:xfrm>
              <a:off x="3599" y="2378"/>
              <a:ext cx="52" cy="61"/>
            </a:xfrm>
            <a:prstGeom prst="can">
              <a:avLst>
                <a:gd name="adj" fmla="val 58654"/>
              </a:avLst>
            </a:prstGeom>
            <a:solidFill>
              <a:schemeClr val="hlink"/>
            </a:solidFill>
            <a:ln w="9525">
              <a:solidFill>
                <a:schemeClr val="tx1"/>
              </a:solidFill>
              <a:round/>
              <a:headEnd/>
              <a:tailEnd/>
            </a:ln>
          </p:spPr>
          <p:txBody>
            <a:bodyPr wrap="none" anchor="ctr"/>
            <a:lstStyle/>
            <a:p>
              <a:endParaRPr lang="es-MX"/>
            </a:p>
          </p:txBody>
        </p:sp>
        <p:sp>
          <p:nvSpPr>
            <p:cNvPr id="11421" name="AutoShape 155"/>
            <p:cNvSpPr>
              <a:spLocks noChangeArrowheads="1"/>
            </p:cNvSpPr>
            <p:nvPr/>
          </p:nvSpPr>
          <p:spPr bwMode="auto">
            <a:xfrm>
              <a:off x="3296" y="2114"/>
              <a:ext cx="52" cy="61"/>
            </a:xfrm>
            <a:prstGeom prst="can">
              <a:avLst>
                <a:gd name="adj" fmla="val 58654"/>
              </a:avLst>
            </a:prstGeom>
            <a:solidFill>
              <a:schemeClr val="hlink"/>
            </a:solidFill>
            <a:ln w="9525">
              <a:solidFill>
                <a:schemeClr val="tx1"/>
              </a:solidFill>
              <a:round/>
              <a:headEnd/>
              <a:tailEnd/>
            </a:ln>
          </p:spPr>
          <p:txBody>
            <a:bodyPr wrap="none" anchor="ctr"/>
            <a:lstStyle/>
            <a:p>
              <a:endParaRPr lang="es-MX"/>
            </a:p>
          </p:txBody>
        </p:sp>
        <p:sp>
          <p:nvSpPr>
            <p:cNvPr id="11422" name="AutoShape 156"/>
            <p:cNvSpPr>
              <a:spLocks noChangeArrowheads="1"/>
            </p:cNvSpPr>
            <p:nvPr/>
          </p:nvSpPr>
          <p:spPr bwMode="auto">
            <a:xfrm>
              <a:off x="3377" y="2091"/>
              <a:ext cx="52" cy="61"/>
            </a:xfrm>
            <a:prstGeom prst="can">
              <a:avLst>
                <a:gd name="adj" fmla="val 58654"/>
              </a:avLst>
            </a:prstGeom>
            <a:solidFill>
              <a:schemeClr val="hlink"/>
            </a:solidFill>
            <a:ln w="9525">
              <a:solidFill>
                <a:schemeClr val="tx1"/>
              </a:solidFill>
              <a:round/>
              <a:headEnd/>
              <a:tailEnd/>
            </a:ln>
          </p:spPr>
          <p:txBody>
            <a:bodyPr wrap="none" anchor="ctr"/>
            <a:lstStyle/>
            <a:p>
              <a:endParaRPr lang="es-MX"/>
            </a:p>
          </p:txBody>
        </p:sp>
        <p:sp>
          <p:nvSpPr>
            <p:cNvPr id="11423" name="AutoShape 157"/>
            <p:cNvSpPr>
              <a:spLocks noChangeArrowheads="1"/>
            </p:cNvSpPr>
            <p:nvPr/>
          </p:nvSpPr>
          <p:spPr bwMode="auto">
            <a:xfrm>
              <a:off x="3364" y="2165"/>
              <a:ext cx="52" cy="62"/>
            </a:xfrm>
            <a:prstGeom prst="can">
              <a:avLst>
                <a:gd name="adj" fmla="val 59615"/>
              </a:avLst>
            </a:prstGeom>
            <a:solidFill>
              <a:schemeClr val="hlink"/>
            </a:solidFill>
            <a:ln w="9525">
              <a:solidFill>
                <a:schemeClr val="tx1"/>
              </a:solidFill>
              <a:round/>
              <a:headEnd/>
              <a:tailEnd/>
            </a:ln>
          </p:spPr>
          <p:txBody>
            <a:bodyPr wrap="none" anchor="ctr"/>
            <a:lstStyle/>
            <a:p>
              <a:endParaRPr lang="es-MX"/>
            </a:p>
          </p:txBody>
        </p:sp>
        <p:sp>
          <p:nvSpPr>
            <p:cNvPr id="11424" name="AutoShape 158"/>
            <p:cNvSpPr>
              <a:spLocks noChangeArrowheads="1"/>
            </p:cNvSpPr>
            <p:nvPr/>
          </p:nvSpPr>
          <p:spPr bwMode="auto">
            <a:xfrm>
              <a:off x="3445" y="2142"/>
              <a:ext cx="52" cy="61"/>
            </a:xfrm>
            <a:prstGeom prst="can">
              <a:avLst>
                <a:gd name="adj" fmla="val 58654"/>
              </a:avLst>
            </a:prstGeom>
            <a:solidFill>
              <a:schemeClr val="hlink"/>
            </a:solidFill>
            <a:ln w="9525">
              <a:solidFill>
                <a:schemeClr val="tx1"/>
              </a:solidFill>
              <a:round/>
              <a:headEnd/>
              <a:tailEnd/>
            </a:ln>
          </p:spPr>
          <p:txBody>
            <a:bodyPr wrap="none" anchor="ctr"/>
            <a:lstStyle/>
            <a:p>
              <a:endParaRPr lang="es-MX"/>
            </a:p>
          </p:txBody>
        </p:sp>
        <p:sp>
          <p:nvSpPr>
            <p:cNvPr id="11425" name="AutoShape 159"/>
            <p:cNvSpPr>
              <a:spLocks noChangeArrowheads="1"/>
            </p:cNvSpPr>
            <p:nvPr/>
          </p:nvSpPr>
          <p:spPr bwMode="auto">
            <a:xfrm>
              <a:off x="2909" y="2352"/>
              <a:ext cx="53" cy="61"/>
            </a:xfrm>
            <a:prstGeom prst="can">
              <a:avLst>
                <a:gd name="adj" fmla="val 57547"/>
              </a:avLst>
            </a:prstGeom>
            <a:solidFill>
              <a:schemeClr val="hlink"/>
            </a:solidFill>
            <a:ln w="9525">
              <a:solidFill>
                <a:schemeClr val="tx1"/>
              </a:solidFill>
              <a:round/>
              <a:headEnd/>
              <a:tailEnd/>
            </a:ln>
          </p:spPr>
          <p:txBody>
            <a:bodyPr wrap="none" anchor="ctr"/>
            <a:lstStyle/>
            <a:p>
              <a:endParaRPr lang="es-MX"/>
            </a:p>
          </p:txBody>
        </p:sp>
        <p:sp>
          <p:nvSpPr>
            <p:cNvPr id="11426" name="AutoShape 160"/>
            <p:cNvSpPr>
              <a:spLocks noChangeArrowheads="1"/>
            </p:cNvSpPr>
            <p:nvPr/>
          </p:nvSpPr>
          <p:spPr bwMode="auto">
            <a:xfrm>
              <a:off x="2951" y="2411"/>
              <a:ext cx="53" cy="61"/>
            </a:xfrm>
            <a:prstGeom prst="can">
              <a:avLst>
                <a:gd name="adj" fmla="val 57547"/>
              </a:avLst>
            </a:prstGeom>
            <a:solidFill>
              <a:schemeClr val="hlink"/>
            </a:solidFill>
            <a:ln w="9525">
              <a:solidFill>
                <a:schemeClr val="tx1"/>
              </a:solidFill>
              <a:round/>
              <a:headEnd/>
              <a:tailEnd/>
            </a:ln>
          </p:spPr>
          <p:txBody>
            <a:bodyPr wrap="none" anchor="ctr"/>
            <a:lstStyle/>
            <a:p>
              <a:endParaRPr lang="es-MX"/>
            </a:p>
          </p:txBody>
        </p:sp>
        <p:sp>
          <p:nvSpPr>
            <p:cNvPr id="11427" name="AutoShape 161"/>
            <p:cNvSpPr>
              <a:spLocks noChangeArrowheads="1"/>
            </p:cNvSpPr>
            <p:nvPr/>
          </p:nvSpPr>
          <p:spPr bwMode="auto">
            <a:xfrm>
              <a:off x="3709" y="2570"/>
              <a:ext cx="52" cy="61"/>
            </a:xfrm>
            <a:prstGeom prst="can">
              <a:avLst>
                <a:gd name="adj" fmla="val 58654"/>
              </a:avLst>
            </a:prstGeom>
            <a:solidFill>
              <a:schemeClr val="hlink"/>
            </a:solidFill>
            <a:ln w="9525">
              <a:solidFill>
                <a:schemeClr val="tx1"/>
              </a:solidFill>
              <a:round/>
              <a:headEnd/>
              <a:tailEnd/>
            </a:ln>
          </p:spPr>
          <p:txBody>
            <a:bodyPr wrap="none" anchor="ctr"/>
            <a:lstStyle/>
            <a:p>
              <a:endParaRPr lang="es-MX"/>
            </a:p>
          </p:txBody>
        </p:sp>
        <p:sp>
          <p:nvSpPr>
            <p:cNvPr id="11428" name="AutoShape 162"/>
            <p:cNvSpPr>
              <a:spLocks noChangeArrowheads="1"/>
            </p:cNvSpPr>
            <p:nvPr/>
          </p:nvSpPr>
          <p:spPr bwMode="auto">
            <a:xfrm>
              <a:off x="3758" y="2518"/>
              <a:ext cx="53" cy="62"/>
            </a:xfrm>
            <a:prstGeom prst="can">
              <a:avLst>
                <a:gd name="adj" fmla="val 58491"/>
              </a:avLst>
            </a:prstGeom>
            <a:solidFill>
              <a:schemeClr val="hlink"/>
            </a:solidFill>
            <a:ln w="9525">
              <a:solidFill>
                <a:schemeClr val="tx1"/>
              </a:solidFill>
              <a:round/>
              <a:headEnd/>
              <a:tailEnd/>
            </a:ln>
          </p:spPr>
          <p:txBody>
            <a:bodyPr wrap="none" anchor="ctr"/>
            <a:lstStyle/>
            <a:p>
              <a:endParaRPr lang="es-MX"/>
            </a:p>
          </p:txBody>
        </p:sp>
        <p:sp>
          <p:nvSpPr>
            <p:cNvPr id="11429" name="AutoShape 163"/>
            <p:cNvSpPr>
              <a:spLocks noChangeArrowheads="1"/>
            </p:cNvSpPr>
            <p:nvPr/>
          </p:nvSpPr>
          <p:spPr bwMode="auto">
            <a:xfrm>
              <a:off x="3800" y="2577"/>
              <a:ext cx="52" cy="62"/>
            </a:xfrm>
            <a:prstGeom prst="can">
              <a:avLst>
                <a:gd name="adj" fmla="val 59615"/>
              </a:avLst>
            </a:prstGeom>
            <a:solidFill>
              <a:schemeClr val="hlink"/>
            </a:solidFill>
            <a:ln w="9525">
              <a:solidFill>
                <a:schemeClr val="tx1"/>
              </a:solidFill>
              <a:round/>
              <a:headEnd/>
              <a:tailEnd/>
            </a:ln>
          </p:spPr>
          <p:txBody>
            <a:bodyPr wrap="none" anchor="ctr"/>
            <a:lstStyle/>
            <a:p>
              <a:endParaRPr lang="es-MX"/>
            </a:p>
          </p:txBody>
        </p:sp>
        <p:sp>
          <p:nvSpPr>
            <p:cNvPr id="11430" name="AutoShape 164"/>
            <p:cNvSpPr>
              <a:spLocks noChangeArrowheads="1"/>
            </p:cNvSpPr>
            <p:nvPr/>
          </p:nvSpPr>
          <p:spPr bwMode="auto">
            <a:xfrm>
              <a:off x="4184" y="2293"/>
              <a:ext cx="52" cy="62"/>
            </a:xfrm>
            <a:prstGeom prst="can">
              <a:avLst>
                <a:gd name="adj" fmla="val 59615"/>
              </a:avLst>
            </a:prstGeom>
            <a:solidFill>
              <a:schemeClr val="hlink"/>
            </a:solidFill>
            <a:ln w="9525">
              <a:solidFill>
                <a:schemeClr val="tx1"/>
              </a:solidFill>
              <a:round/>
              <a:headEnd/>
              <a:tailEnd/>
            </a:ln>
          </p:spPr>
          <p:txBody>
            <a:bodyPr wrap="none" anchor="ctr"/>
            <a:lstStyle/>
            <a:p>
              <a:endParaRPr lang="es-MX"/>
            </a:p>
          </p:txBody>
        </p:sp>
        <p:sp>
          <p:nvSpPr>
            <p:cNvPr id="11431" name="AutoShape 165"/>
            <p:cNvSpPr>
              <a:spLocks noChangeArrowheads="1"/>
            </p:cNvSpPr>
            <p:nvPr/>
          </p:nvSpPr>
          <p:spPr bwMode="auto">
            <a:xfrm>
              <a:off x="4265" y="2270"/>
              <a:ext cx="52" cy="62"/>
            </a:xfrm>
            <a:prstGeom prst="can">
              <a:avLst>
                <a:gd name="adj" fmla="val 59615"/>
              </a:avLst>
            </a:prstGeom>
            <a:solidFill>
              <a:schemeClr val="hlink"/>
            </a:solidFill>
            <a:ln w="9525">
              <a:solidFill>
                <a:schemeClr val="tx1"/>
              </a:solidFill>
              <a:round/>
              <a:headEnd/>
              <a:tailEnd/>
            </a:ln>
          </p:spPr>
          <p:txBody>
            <a:bodyPr wrap="none" anchor="ctr"/>
            <a:lstStyle/>
            <a:p>
              <a:endParaRPr lang="es-MX"/>
            </a:p>
          </p:txBody>
        </p:sp>
        <p:sp>
          <p:nvSpPr>
            <p:cNvPr id="11432" name="AutoShape 166"/>
            <p:cNvSpPr>
              <a:spLocks noChangeArrowheads="1"/>
            </p:cNvSpPr>
            <p:nvPr/>
          </p:nvSpPr>
          <p:spPr bwMode="auto">
            <a:xfrm>
              <a:off x="4252" y="2344"/>
              <a:ext cx="52" cy="62"/>
            </a:xfrm>
            <a:prstGeom prst="can">
              <a:avLst>
                <a:gd name="adj" fmla="val 59615"/>
              </a:avLst>
            </a:prstGeom>
            <a:solidFill>
              <a:schemeClr val="hlink"/>
            </a:solidFill>
            <a:ln w="9525">
              <a:solidFill>
                <a:schemeClr val="tx1"/>
              </a:solidFill>
              <a:round/>
              <a:headEnd/>
              <a:tailEnd/>
            </a:ln>
          </p:spPr>
          <p:txBody>
            <a:bodyPr wrap="none" anchor="ctr"/>
            <a:lstStyle/>
            <a:p>
              <a:endParaRPr lang="es-MX"/>
            </a:p>
          </p:txBody>
        </p:sp>
        <p:sp>
          <p:nvSpPr>
            <p:cNvPr id="11433" name="AutoShape 167"/>
            <p:cNvSpPr>
              <a:spLocks noChangeArrowheads="1"/>
            </p:cNvSpPr>
            <p:nvPr/>
          </p:nvSpPr>
          <p:spPr bwMode="auto">
            <a:xfrm>
              <a:off x="4333" y="2321"/>
              <a:ext cx="52" cy="62"/>
            </a:xfrm>
            <a:prstGeom prst="can">
              <a:avLst>
                <a:gd name="adj" fmla="val 59615"/>
              </a:avLst>
            </a:prstGeom>
            <a:solidFill>
              <a:schemeClr val="hlink"/>
            </a:solidFill>
            <a:ln w="9525">
              <a:solidFill>
                <a:schemeClr val="tx1"/>
              </a:solidFill>
              <a:round/>
              <a:headEnd/>
              <a:tailEnd/>
            </a:ln>
          </p:spPr>
          <p:txBody>
            <a:bodyPr wrap="none" anchor="ctr"/>
            <a:lstStyle/>
            <a:p>
              <a:endParaRPr lang="es-MX"/>
            </a:p>
          </p:txBody>
        </p:sp>
        <p:sp>
          <p:nvSpPr>
            <p:cNvPr id="11434" name="AutoShape 168"/>
            <p:cNvSpPr>
              <a:spLocks noChangeArrowheads="1"/>
            </p:cNvSpPr>
            <p:nvPr/>
          </p:nvSpPr>
          <p:spPr bwMode="auto">
            <a:xfrm>
              <a:off x="4116" y="1906"/>
              <a:ext cx="53" cy="62"/>
            </a:xfrm>
            <a:prstGeom prst="can">
              <a:avLst>
                <a:gd name="adj" fmla="val 58491"/>
              </a:avLst>
            </a:prstGeom>
            <a:solidFill>
              <a:schemeClr val="hlink"/>
            </a:solidFill>
            <a:ln w="9525">
              <a:solidFill>
                <a:schemeClr val="tx1"/>
              </a:solidFill>
              <a:round/>
              <a:headEnd/>
              <a:tailEnd/>
            </a:ln>
          </p:spPr>
          <p:txBody>
            <a:bodyPr wrap="none" anchor="ctr"/>
            <a:lstStyle/>
            <a:p>
              <a:endParaRPr lang="es-MX"/>
            </a:p>
          </p:txBody>
        </p:sp>
        <p:sp>
          <p:nvSpPr>
            <p:cNvPr id="11435" name="AutoShape 169"/>
            <p:cNvSpPr>
              <a:spLocks noChangeArrowheads="1"/>
            </p:cNvSpPr>
            <p:nvPr/>
          </p:nvSpPr>
          <p:spPr bwMode="auto">
            <a:xfrm>
              <a:off x="4197" y="1883"/>
              <a:ext cx="53" cy="62"/>
            </a:xfrm>
            <a:prstGeom prst="can">
              <a:avLst>
                <a:gd name="adj" fmla="val 58491"/>
              </a:avLst>
            </a:prstGeom>
            <a:solidFill>
              <a:schemeClr val="hlink"/>
            </a:solidFill>
            <a:ln w="9525">
              <a:solidFill>
                <a:schemeClr val="tx1"/>
              </a:solidFill>
              <a:round/>
              <a:headEnd/>
              <a:tailEnd/>
            </a:ln>
          </p:spPr>
          <p:txBody>
            <a:bodyPr wrap="none" anchor="ctr"/>
            <a:lstStyle/>
            <a:p>
              <a:endParaRPr lang="es-MX"/>
            </a:p>
          </p:txBody>
        </p:sp>
        <p:sp>
          <p:nvSpPr>
            <p:cNvPr id="11436" name="AutoShape 170"/>
            <p:cNvSpPr>
              <a:spLocks noChangeArrowheads="1"/>
            </p:cNvSpPr>
            <p:nvPr/>
          </p:nvSpPr>
          <p:spPr bwMode="auto">
            <a:xfrm>
              <a:off x="4184" y="1958"/>
              <a:ext cx="52" cy="61"/>
            </a:xfrm>
            <a:prstGeom prst="can">
              <a:avLst>
                <a:gd name="adj" fmla="val 58654"/>
              </a:avLst>
            </a:prstGeom>
            <a:solidFill>
              <a:schemeClr val="hlink"/>
            </a:solidFill>
            <a:ln w="9525">
              <a:solidFill>
                <a:schemeClr val="tx1"/>
              </a:solidFill>
              <a:round/>
              <a:headEnd/>
              <a:tailEnd/>
            </a:ln>
          </p:spPr>
          <p:txBody>
            <a:bodyPr wrap="none" anchor="ctr"/>
            <a:lstStyle/>
            <a:p>
              <a:endParaRPr lang="es-MX"/>
            </a:p>
          </p:txBody>
        </p:sp>
        <p:sp>
          <p:nvSpPr>
            <p:cNvPr id="11437" name="AutoShape 171"/>
            <p:cNvSpPr>
              <a:spLocks noChangeArrowheads="1"/>
            </p:cNvSpPr>
            <p:nvPr/>
          </p:nvSpPr>
          <p:spPr bwMode="auto">
            <a:xfrm>
              <a:off x="4265" y="1935"/>
              <a:ext cx="52" cy="61"/>
            </a:xfrm>
            <a:prstGeom prst="can">
              <a:avLst>
                <a:gd name="adj" fmla="val 58654"/>
              </a:avLst>
            </a:prstGeom>
            <a:solidFill>
              <a:schemeClr val="hlink"/>
            </a:solidFill>
            <a:ln w="9525">
              <a:solidFill>
                <a:schemeClr val="tx1"/>
              </a:solidFill>
              <a:round/>
              <a:headEnd/>
              <a:tailEnd/>
            </a:ln>
          </p:spPr>
          <p:txBody>
            <a:bodyPr wrap="none" anchor="ctr"/>
            <a:lstStyle/>
            <a:p>
              <a:endParaRPr lang="es-MX"/>
            </a:p>
          </p:txBody>
        </p:sp>
        <p:sp>
          <p:nvSpPr>
            <p:cNvPr id="11438" name="AutoShape 172"/>
            <p:cNvSpPr>
              <a:spLocks noChangeArrowheads="1"/>
            </p:cNvSpPr>
            <p:nvPr/>
          </p:nvSpPr>
          <p:spPr bwMode="auto">
            <a:xfrm>
              <a:off x="4176" y="1807"/>
              <a:ext cx="53" cy="61"/>
            </a:xfrm>
            <a:prstGeom prst="can">
              <a:avLst>
                <a:gd name="adj" fmla="val 57547"/>
              </a:avLst>
            </a:prstGeom>
            <a:solidFill>
              <a:schemeClr val="hlink"/>
            </a:solidFill>
            <a:ln w="9525">
              <a:solidFill>
                <a:schemeClr val="tx1"/>
              </a:solidFill>
              <a:round/>
              <a:headEnd/>
              <a:tailEnd/>
            </a:ln>
          </p:spPr>
          <p:txBody>
            <a:bodyPr wrap="none" anchor="ctr"/>
            <a:lstStyle/>
            <a:p>
              <a:endParaRPr lang="es-MX"/>
            </a:p>
          </p:txBody>
        </p:sp>
        <p:sp>
          <p:nvSpPr>
            <p:cNvPr id="11439" name="AutoShape 173"/>
            <p:cNvSpPr>
              <a:spLocks noChangeArrowheads="1"/>
            </p:cNvSpPr>
            <p:nvPr/>
          </p:nvSpPr>
          <p:spPr bwMode="auto">
            <a:xfrm>
              <a:off x="4257" y="1783"/>
              <a:ext cx="53" cy="62"/>
            </a:xfrm>
            <a:prstGeom prst="can">
              <a:avLst>
                <a:gd name="adj" fmla="val 58491"/>
              </a:avLst>
            </a:prstGeom>
            <a:solidFill>
              <a:schemeClr val="hlink"/>
            </a:solidFill>
            <a:ln w="9525">
              <a:solidFill>
                <a:schemeClr val="tx1"/>
              </a:solidFill>
              <a:round/>
              <a:headEnd/>
              <a:tailEnd/>
            </a:ln>
          </p:spPr>
          <p:txBody>
            <a:bodyPr wrap="none" anchor="ctr"/>
            <a:lstStyle/>
            <a:p>
              <a:endParaRPr lang="es-MX"/>
            </a:p>
          </p:txBody>
        </p:sp>
        <p:sp>
          <p:nvSpPr>
            <p:cNvPr id="11440" name="AutoShape 174"/>
            <p:cNvSpPr>
              <a:spLocks noChangeArrowheads="1"/>
            </p:cNvSpPr>
            <p:nvPr/>
          </p:nvSpPr>
          <p:spPr bwMode="auto">
            <a:xfrm>
              <a:off x="3701" y="3755"/>
              <a:ext cx="63" cy="44"/>
            </a:xfrm>
            <a:custGeom>
              <a:avLst/>
              <a:gdLst>
                <a:gd name="T0" fmla="*/ 56 w 21600"/>
                <a:gd name="T1" fmla="*/ 22 h 21600"/>
                <a:gd name="T2" fmla="*/ 32 w 21600"/>
                <a:gd name="T3" fmla="*/ 44 h 21600"/>
                <a:gd name="T4" fmla="*/ 7 w 21600"/>
                <a:gd name="T5" fmla="*/ 22 h 21600"/>
                <a:gd name="T6" fmla="*/ 32 w 21600"/>
                <a:gd name="T7" fmla="*/ 0 h 21600"/>
                <a:gd name="T8" fmla="*/ 0 60000 65536"/>
                <a:gd name="T9" fmla="*/ 0 60000 65536"/>
                <a:gd name="T10" fmla="*/ 0 60000 65536"/>
                <a:gd name="T11" fmla="*/ 0 60000 65536"/>
                <a:gd name="T12" fmla="*/ 4114 w 21600"/>
                <a:gd name="T13" fmla="*/ 3927 h 21600"/>
                <a:gd name="T14" fmla="*/ 17486 w 21600"/>
                <a:gd name="T15" fmla="*/ 17673 h 21600"/>
              </a:gdLst>
              <a:ahLst/>
              <a:cxnLst>
                <a:cxn ang="T8">
                  <a:pos x="T0" y="T1"/>
                </a:cxn>
                <a:cxn ang="T9">
                  <a:pos x="T2" y="T3"/>
                </a:cxn>
                <a:cxn ang="T10">
                  <a:pos x="T4" y="T5"/>
                </a:cxn>
                <a:cxn ang="T11">
                  <a:pos x="T6" y="T7"/>
                </a:cxn>
              </a:cxnLst>
              <a:rect l="T12" t="T13" r="T14" b="T15"/>
              <a:pathLst>
                <a:path w="21600" h="21600">
                  <a:moveTo>
                    <a:pt x="0" y="0"/>
                  </a:moveTo>
                  <a:lnTo>
                    <a:pt x="4480" y="21600"/>
                  </a:lnTo>
                  <a:lnTo>
                    <a:pt x="17120" y="21600"/>
                  </a:lnTo>
                  <a:lnTo>
                    <a:pt x="21600" y="0"/>
                  </a:lnTo>
                  <a:close/>
                </a:path>
              </a:pathLst>
            </a:custGeom>
            <a:solidFill>
              <a:srgbClr val="339933"/>
            </a:solidFill>
            <a:ln w="9525">
              <a:miter lim="800000"/>
              <a:headEnd/>
              <a:tailEnd/>
            </a:ln>
            <a:scene3d>
              <a:camera prst="legacyObliqueTopRight"/>
              <a:lightRig rig="legacyFlat3" dir="b"/>
            </a:scene3d>
            <a:sp3d extrusionH="49200" prstMaterial="legacyMatte">
              <a:bevelT w="13500" h="13500" prst="angle"/>
              <a:bevelB w="13500" h="13500" prst="angle"/>
              <a:extrusionClr>
                <a:srgbClr val="339933"/>
              </a:extrusionClr>
            </a:sp3d>
          </p:spPr>
          <p:txBody>
            <a:bodyPr wrap="none" anchor="ctr">
              <a:flatTx/>
            </a:bodyPr>
            <a:lstStyle/>
            <a:p>
              <a:endParaRPr lang="es-MX"/>
            </a:p>
          </p:txBody>
        </p:sp>
        <p:sp>
          <p:nvSpPr>
            <p:cNvPr id="11441" name="AutoShape 175"/>
            <p:cNvSpPr>
              <a:spLocks noChangeArrowheads="1"/>
            </p:cNvSpPr>
            <p:nvPr/>
          </p:nvSpPr>
          <p:spPr bwMode="auto">
            <a:xfrm>
              <a:off x="3727" y="3197"/>
              <a:ext cx="63" cy="44"/>
            </a:xfrm>
            <a:custGeom>
              <a:avLst/>
              <a:gdLst>
                <a:gd name="T0" fmla="*/ 56 w 21600"/>
                <a:gd name="T1" fmla="*/ 22 h 21600"/>
                <a:gd name="T2" fmla="*/ 32 w 21600"/>
                <a:gd name="T3" fmla="*/ 44 h 21600"/>
                <a:gd name="T4" fmla="*/ 7 w 21600"/>
                <a:gd name="T5" fmla="*/ 22 h 21600"/>
                <a:gd name="T6" fmla="*/ 32 w 21600"/>
                <a:gd name="T7" fmla="*/ 0 h 21600"/>
                <a:gd name="T8" fmla="*/ 0 60000 65536"/>
                <a:gd name="T9" fmla="*/ 0 60000 65536"/>
                <a:gd name="T10" fmla="*/ 0 60000 65536"/>
                <a:gd name="T11" fmla="*/ 0 60000 65536"/>
                <a:gd name="T12" fmla="*/ 4114 w 21600"/>
                <a:gd name="T13" fmla="*/ 3927 h 21600"/>
                <a:gd name="T14" fmla="*/ 17486 w 21600"/>
                <a:gd name="T15" fmla="*/ 17673 h 21600"/>
              </a:gdLst>
              <a:ahLst/>
              <a:cxnLst>
                <a:cxn ang="T8">
                  <a:pos x="T0" y="T1"/>
                </a:cxn>
                <a:cxn ang="T9">
                  <a:pos x="T2" y="T3"/>
                </a:cxn>
                <a:cxn ang="T10">
                  <a:pos x="T4" y="T5"/>
                </a:cxn>
                <a:cxn ang="T11">
                  <a:pos x="T6" y="T7"/>
                </a:cxn>
              </a:cxnLst>
              <a:rect l="T12" t="T13" r="T14" b="T15"/>
              <a:pathLst>
                <a:path w="21600" h="21600">
                  <a:moveTo>
                    <a:pt x="0" y="0"/>
                  </a:moveTo>
                  <a:lnTo>
                    <a:pt x="4480" y="21600"/>
                  </a:lnTo>
                  <a:lnTo>
                    <a:pt x="17120" y="21600"/>
                  </a:lnTo>
                  <a:lnTo>
                    <a:pt x="21600" y="0"/>
                  </a:lnTo>
                  <a:close/>
                </a:path>
              </a:pathLst>
            </a:custGeom>
            <a:solidFill>
              <a:srgbClr val="339933"/>
            </a:solidFill>
            <a:ln w="9525">
              <a:miter lim="800000"/>
              <a:headEnd/>
              <a:tailEnd/>
            </a:ln>
            <a:scene3d>
              <a:camera prst="legacyObliqueTopRight"/>
              <a:lightRig rig="legacyFlat3" dir="b"/>
            </a:scene3d>
            <a:sp3d extrusionH="49200" prstMaterial="legacyMatte">
              <a:bevelT w="13500" h="13500" prst="angle"/>
              <a:bevelB w="13500" h="13500" prst="angle"/>
              <a:extrusionClr>
                <a:srgbClr val="339933"/>
              </a:extrusionClr>
            </a:sp3d>
          </p:spPr>
          <p:txBody>
            <a:bodyPr wrap="none" anchor="ctr">
              <a:flatTx/>
            </a:bodyPr>
            <a:lstStyle/>
            <a:p>
              <a:endParaRPr lang="es-MX"/>
            </a:p>
          </p:txBody>
        </p:sp>
        <p:sp>
          <p:nvSpPr>
            <p:cNvPr id="11442" name="AutoShape 176"/>
            <p:cNvSpPr>
              <a:spLocks noChangeArrowheads="1"/>
            </p:cNvSpPr>
            <p:nvPr/>
          </p:nvSpPr>
          <p:spPr bwMode="auto">
            <a:xfrm>
              <a:off x="3824" y="3294"/>
              <a:ext cx="62" cy="44"/>
            </a:xfrm>
            <a:custGeom>
              <a:avLst/>
              <a:gdLst>
                <a:gd name="T0" fmla="*/ 56 w 21600"/>
                <a:gd name="T1" fmla="*/ 22 h 21600"/>
                <a:gd name="T2" fmla="*/ 31 w 21600"/>
                <a:gd name="T3" fmla="*/ 44 h 21600"/>
                <a:gd name="T4" fmla="*/ 6 w 21600"/>
                <a:gd name="T5" fmla="*/ 22 h 21600"/>
                <a:gd name="T6" fmla="*/ 31 w 21600"/>
                <a:gd name="T7" fmla="*/ 0 h 21600"/>
                <a:gd name="T8" fmla="*/ 0 60000 65536"/>
                <a:gd name="T9" fmla="*/ 0 60000 65536"/>
                <a:gd name="T10" fmla="*/ 0 60000 65536"/>
                <a:gd name="T11" fmla="*/ 0 60000 65536"/>
                <a:gd name="T12" fmla="*/ 4181 w 21600"/>
                <a:gd name="T13" fmla="*/ 3927 h 21600"/>
                <a:gd name="T14" fmla="*/ 17419 w 21600"/>
                <a:gd name="T15" fmla="*/ 17673 h 21600"/>
              </a:gdLst>
              <a:ahLst/>
              <a:cxnLst>
                <a:cxn ang="T8">
                  <a:pos x="T0" y="T1"/>
                </a:cxn>
                <a:cxn ang="T9">
                  <a:pos x="T2" y="T3"/>
                </a:cxn>
                <a:cxn ang="T10">
                  <a:pos x="T4" y="T5"/>
                </a:cxn>
                <a:cxn ang="T11">
                  <a:pos x="T6" y="T7"/>
                </a:cxn>
              </a:cxnLst>
              <a:rect l="T12" t="T13" r="T14" b="T15"/>
              <a:pathLst>
                <a:path w="21600" h="21600">
                  <a:moveTo>
                    <a:pt x="0" y="0"/>
                  </a:moveTo>
                  <a:lnTo>
                    <a:pt x="4480" y="21600"/>
                  </a:lnTo>
                  <a:lnTo>
                    <a:pt x="17120" y="21600"/>
                  </a:lnTo>
                  <a:lnTo>
                    <a:pt x="21600" y="0"/>
                  </a:lnTo>
                  <a:close/>
                </a:path>
              </a:pathLst>
            </a:custGeom>
            <a:solidFill>
              <a:srgbClr val="339933"/>
            </a:solidFill>
            <a:ln w="9525">
              <a:miter lim="800000"/>
              <a:headEnd/>
              <a:tailEnd/>
            </a:ln>
            <a:scene3d>
              <a:camera prst="legacyObliqueTopRight"/>
              <a:lightRig rig="legacyFlat3" dir="b"/>
            </a:scene3d>
            <a:sp3d extrusionH="49200" prstMaterial="legacyMatte">
              <a:bevelT w="13500" h="13500" prst="angle"/>
              <a:bevelB w="13500" h="13500" prst="angle"/>
              <a:extrusionClr>
                <a:srgbClr val="339933"/>
              </a:extrusionClr>
            </a:sp3d>
          </p:spPr>
          <p:txBody>
            <a:bodyPr wrap="none" anchor="ctr">
              <a:flatTx/>
            </a:bodyPr>
            <a:lstStyle/>
            <a:p>
              <a:endParaRPr lang="es-MX"/>
            </a:p>
          </p:txBody>
        </p:sp>
        <p:sp>
          <p:nvSpPr>
            <p:cNvPr id="11443" name="AutoShape 177"/>
            <p:cNvSpPr>
              <a:spLocks noChangeArrowheads="1"/>
            </p:cNvSpPr>
            <p:nvPr/>
          </p:nvSpPr>
          <p:spPr bwMode="auto">
            <a:xfrm>
              <a:off x="3502" y="2680"/>
              <a:ext cx="63" cy="43"/>
            </a:xfrm>
            <a:custGeom>
              <a:avLst/>
              <a:gdLst>
                <a:gd name="T0" fmla="*/ 56 w 21600"/>
                <a:gd name="T1" fmla="*/ 22 h 21600"/>
                <a:gd name="T2" fmla="*/ 32 w 21600"/>
                <a:gd name="T3" fmla="*/ 43 h 21600"/>
                <a:gd name="T4" fmla="*/ 7 w 21600"/>
                <a:gd name="T5" fmla="*/ 22 h 21600"/>
                <a:gd name="T6" fmla="*/ 32 w 21600"/>
                <a:gd name="T7" fmla="*/ 0 h 21600"/>
                <a:gd name="T8" fmla="*/ 0 60000 65536"/>
                <a:gd name="T9" fmla="*/ 0 60000 65536"/>
                <a:gd name="T10" fmla="*/ 0 60000 65536"/>
                <a:gd name="T11" fmla="*/ 0 60000 65536"/>
                <a:gd name="T12" fmla="*/ 4114 w 21600"/>
                <a:gd name="T13" fmla="*/ 4019 h 21600"/>
                <a:gd name="T14" fmla="*/ 17486 w 21600"/>
                <a:gd name="T15" fmla="*/ 17581 h 21600"/>
              </a:gdLst>
              <a:ahLst/>
              <a:cxnLst>
                <a:cxn ang="T8">
                  <a:pos x="T0" y="T1"/>
                </a:cxn>
                <a:cxn ang="T9">
                  <a:pos x="T2" y="T3"/>
                </a:cxn>
                <a:cxn ang="T10">
                  <a:pos x="T4" y="T5"/>
                </a:cxn>
                <a:cxn ang="T11">
                  <a:pos x="T6" y="T7"/>
                </a:cxn>
              </a:cxnLst>
              <a:rect l="T12" t="T13" r="T14" b="T15"/>
              <a:pathLst>
                <a:path w="21600" h="21600">
                  <a:moveTo>
                    <a:pt x="0" y="0"/>
                  </a:moveTo>
                  <a:lnTo>
                    <a:pt x="4480" y="21600"/>
                  </a:lnTo>
                  <a:lnTo>
                    <a:pt x="17120" y="21600"/>
                  </a:lnTo>
                  <a:lnTo>
                    <a:pt x="21600" y="0"/>
                  </a:lnTo>
                  <a:close/>
                </a:path>
              </a:pathLst>
            </a:custGeom>
            <a:solidFill>
              <a:srgbClr val="339933"/>
            </a:solidFill>
            <a:ln w="9525">
              <a:miter lim="800000"/>
              <a:headEnd/>
              <a:tailEnd/>
            </a:ln>
            <a:scene3d>
              <a:camera prst="legacyObliqueTopRight"/>
              <a:lightRig rig="legacyFlat3" dir="b"/>
            </a:scene3d>
            <a:sp3d extrusionH="49200" prstMaterial="legacyMatte">
              <a:bevelT w="13500" h="13500" prst="angle"/>
              <a:bevelB w="13500" h="13500" prst="angle"/>
              <a:extrusionClr>
                <a:srgbClr val="339933"/>
              </a:extrusionClr>
            </a:sp3d>
          </p:spPr>
          <p:txBody>
            <a:bodyPr wrap="none" anchor="ctr">
              <a:flatTx/>
            </a:bodyPr>
            <a:lstStyle/>
            <a:p>
              <a:endParaRPr lang="es-MX"/>
            </a:p>
          </p:txBody>
        </p:sp>
        <p:sp>
          <p:nvSpPr>
            <p:cNvPr id="11444" name="AutoShape 178"/>
            <p:cNvSpPr>
              <a:spLocks noChangeArrowheads="1"/>
            </p:cNvSpPr>
            <p:nvPr/>
          </p:nvSpPr>
          <p:spPr bwMode="auto">
            <a:xfrm>
              <a:off x="3552" y="3668"/>
              <a:ext cx="63" cy="44"/>
            </a:xfrm>
            <a:custGeom>
              <a:avLst/>
              <a:gdLst>
                <a:gd name="T0" fmla="*/ 56 w 21600"/>
                <a:gd name="T1" fmla="*/ 22 h 21600"/>
                <a:gd name="T2" fmla="*/ 32 w 21600"/>
                <a:gd name="T3" fmla="*/ 44 h 21600"/>
                <a:gd name="T4" fmla="*/ 7 w 21600"/>
                <a:gd name="T5" fmla="*/ 22 h 21600"/>
                <a:gd name="T6" fmla="*/ 32 w 21600"/>
                <a:gd name="T7" fmla="*/ 0 h 21600"/>
                <a:gd name="T8" fmla="*/ 0 60000 65536"/>
                <a:gd name="T9" fmla="*/ 0 60000 65536"/>
                <a:gd name="T10" fmla="*/ 0 60000 65536"/>
                <a:gd name="T11" fmla="*/ 0 60000 65536"/>
                <a:gd name="T12" fmla="*/ 4114 w 21600"/>
                <a:gd name="T13" fmla="*/ 3927 h 21600"/>
                <a:gd name="T14" fmla="*/ 17486 w 21600"/>
                <a:gd name="T15" fmla="*/ 17673 h 21600"/>
              </a:gdLst>
              <a:ahLst/>
              <a:cxnLst>
                <a:cxn ang="T8">
                  <a:pos x="T0" y="T1"/>
                </a:cxn>
                <a:cxn ang="T9">
                  <a:pos x="T2" y="T3"/>
                </a:cxn>
                <a:cxn ang="T10">
                  <a:pos x="T4" y="T5"/>
                </a:cxn>
                <a:cxn ang="T11">
                  <a:pos x="T6" y="T7"/>
                </a:cxn>
              </a:cxnLst>
              <a:rect l="T12" t="T13" r="T14" b="T15"/>
              <a:pathLst>
                <a:path w="21600" h="21600">
                  <a:moveTo>
                    <a:pt x="0" y="0"/>
                  </a:moveTo>
                  <a:lnTo>
                    <a:pt x="4480" y="21600"/>
                  </a:lnTo>
                  <a:lnTo>
                    <a:pt x="17120" y="21600"/>
                  </a:lnTo>
                  <a:lnTo>
                    <a:pt x="21600" y="0"/>
                  </a:lnTo>
                  <a:close/>
                </a:path>
              </a:pathLst>
            </a:custGeom>
            <a:solidFill>
              <a:srgbClr val="339933"/>
            </a:solidFill>
            <a:ln w="9525">
              <a:miter lim="800000"/>
              <a:headEnd/>
              <a:tailEnd/>
            </a:ln>
            <a:scene3d>
              <a:camera prst="legacyObliqueTopRight"/>
              <a:lightRig rig="legacyFlat3" dir="b"/>
            </a:scene3d>
            <a:sp3d extrusionH="49200" prstMaterial="legacyMatte">
              <a:bevelT w="13500" h="13500" prst="angle"/>
              <a:bevelB w="13500" h="13500" prst="angle"/>
              <a:extrusionClr>
                <a:srgbClr val="339933"/>
              </a:extrusionClr>
            </a:sp3d>
          </p:spPr>
          <p:txBody>
            <a:bodyPr wrap="none" anchor="ctr">
              <a:flatTx/>
            </a:bodyPr>
            <a:lstStyle/>
            <a:p>
              <a:endParaRPr lang="es-MX"/>
            </a:p>
          </p:txBody>
        </p:sp>
        <p:sp>
          <p:nvSpPr>
            <p:cNvPr id="11445" name="AutoShape 179"/>
            <p:cNvSpPr>
              <a:spLocks noChangeArrowheads="1"/>
            </p:cNvSpPr>
            <p:nvPr/>
          </p:nvSpPr>
          <p:spPr bwMode="auto">
            <a:xfrm>
              <a:off x="4017" y="2793"/>
              <a:ext cx="63" cy="43"/>
            </a:xfrm>
            <a:custGeom>
              <a:avLst/>
              <a:gdLst>
                <a:gd name="T0" fmla="*/ 56 w 21600"/>
                <a:gd name="T1" fmla="*/ 22 h 21600"/>
                <a:gd name="T2" fmla="*/ 32 w 21600"/>
                <a:gd name="T3" fmla="*/ 43 h 21600"/>
                <a:gd name="T4" fmla="*/ 7 w 21600"/>
                <a:gd name="T5" fmla="*/ 22 h 21600"/>
                <a:gd name="T6" fmla="*/ 32 w 21600"/>
                <a:gd name="T7" fmla="*/ 0 h 21600"/>
                <a:gd name="T8" fmla="*/ 0 60000 65536"/>
                <a:gd name="T9" fmla="*/ 0 60000 65536"/>
                <a:gd name="T10" fmla="*/ 0 60000 65536"/>
                <a:gd name="T11" fmla="*/ 0 60000 65536"/>
                <a:gd name="T12" fmla="*/ 4114 w 21600"/>
                <a:gd name="T13" fmla="*/ 4019 h 21600"/>
                <a:gd name="T14" fmla="*/ 17486 w 21600"/>
                <a:gd name="T15" fmla="*/ 17581 h 21600"/>
              </a:gdLst>
              <a:ahLst/>
              <a:cxnLst>
                <a:cxn ang="T8">
                  <a:pos x="T0" y="T1"/>
                </a:cxn>
                <a:cxn ang="T9">
                  <a:pos x="T2" y="T3"/>
                </a:cxn>
                <a:cxn ang="T10">
                  <a:pos x="T4" y="T5"/>
                </a:cxn>
                <a:cxn ang="T11">
                  <a:pos x="T6" y="T7"/>
                </a:cxn>
              </a:cxnLst>
              <a:rect l="T12" t="T13" r="T14" b="T15"/>
              <a:pathLst>
                <a:path w="21600" h="21600">
                  <a:moveTo>
                    <a:pt x="0" y="0"/>
                  </a:moveTo>
                  <a:lnTo>
                    <a:pt x="4480" y="21600"/>
                  </a:lnTo>
                  <a:lnTo>
                    <a:pt x="17120" y="21600"/>
                  </a:lnTo>
                  <a:lnTo>
                    <a:pt x="21600" y="0"/>
                  </a:lnTo>
                  <a:close/>
                </a:path>
              </a:pathLst>
            </a:custGeom>
            <a:solidFill>
              <a:srgbClr val="339933"/>
            </a:solidFill>
            <a:ln w="9525">
              <a:miter lim="800000"/>
              <a:headEnd/>
              <a:tailEnd/>
            </a:ln>
            <a:scene3d>
              <a:camera prst="legacyObliqueTopRight"/>
              <a:lightRig rig="legacyFlat3" dir="b"/>
            </a:scene3d>
            <a:sp3d extrusionH="49200" prstMaterial="legacyMatte">
              <a:bevelT w="13500" h="13500" prst="angle"/>
              <a:bevelB w="13500" h="13500" prst="angle"/>
              <a:extrusionClr>
                <a:srgbClr val="339933"/>
              </a:extrusionClr>
            </a:sp3d>
          </p:spPr>
          <p:txBody>
            <a:bodyPr wrap="none" anchor="ctr">
              <a:flatTx/>
            </a:bodyPr>
            <a:lstStyle/>
            <a:p>
              <a:endParaRPr lang="es-MX"/>
            </a:p>
          </p:txBody>
        </p:sp>
        <p:sp>
          <p:nvSpPr>
            <p:cNvPr id="11446" name="AutoShape 180"/>
            <p:cNvSpPr>
              <a:spLocks noChangeArrowheads="1"/>
            </p:cNvSpPr>
            <p:nvPr/>
          </p:nvSpPr>
          <p:spPr bwMode="auto">
            <a:xfrm>
              <a:off x="4064" y="1573"/>
              <a:ext cx="63" cy="44"/>
            </a:xfrm>
            <a:custGeom>
              <a:avLst/>
              <a:gdLst>
                <a:gd name="T0" fmla="*/ 56 w 21600"/>
                <a:gd name="T1" fmla="*/ 22 h 21600"/>
                <a:gd name="T2" fmla="*/ 32 w 21600"/>
                <a:gd name="T3" fmla="*/ 44 h 21600"/>
                <a:gd name="T4" fmla="*/ 7 w 21600"/>
                <a:gd name="T5" fmla="*/ 22 h 21600"/>
                <a:gd name="T6" fmla="*/ 32 w 21600"/>
                <a:gd name="T7" fmla="*/ 0 h 21600"/>
                <a:gd name="T8" fmla="*/ 0 60000 65536"/>
                <a:gd name="T9" fmla="*/ 0 60000 65536"/>
                <a:gd name="T10" fmla="*/ 0 60000 65536"/>
                <a:gd name="T11" fmla="*/ 0 60000 65536"/>
                <a:gd name="T12" fmla="*/ 4114 w 21600"/>
                <a:gd name="T13" fmla="*/ 3927 h 21600"/>
                <a:gd name="T14" fmla="*/ 17486 w 21600"/>
                <a:gd name="T15" fmla="*/ 17673 h 21600"/>
              </a:gdLst>
              <a:ahLst/>
              <a:cxnLst>
                <a:cxn ang="T8">
                  <a:pos x="T0" y="T1"/>
                </a:cxn>
                <a:cxn ang="T9">
                  <a:pos x="T2" y="T3"/>
                </a:cxn>
                <a:cxn ang="T10">
                  <a:pos x="T4" y="T5"/>
                </a:cxn>
                <a:cxn ang="T11">
                  <a:pos x="T6" y="T7"/>
                </a:cxn>
              </a:cxnLst>
              <a:rect l="T12" t="T13" r="T14" b="T15"/>
              <a:pathLst>
                <a:path w="21600" h="21600">
                  <a:moveTo>
                    <a:pt x="0" y="0"/>
                  </a:moveTo>
                  <a:lnTo>
                    <a:pt x="4480" y="21600"/>
                  </a:lnTo>
                  <a:lnTo>
                    <a:pt x="17120" y="21600"/>
                  </a:lnTo>
                  <a:lnTo>
                    <a:pt x="21600" y="0"/>
                  </a:lnTo>
                  <a:close/>
                </a:path>
              </a:pathLst>
            </a:custGeom>
            <a:solidFill>
              <a:srgbClr val="339933"/>
            </a:solidFill>
            <a:ln w="9525">
              <a:miter lim="800000"/>
              <a:headEnd/>
              <a:tailEnd/>
            </a:ln>
            <a:scene3d>
              <a:camera prst="legacyObliqueTopRight"/>
              <a:lightRig rig="legacyFlat3" dir="b"/>
            </a:scene3d>
            <a:sp3d extrusionH="49200" prstMaterial="legacyMatte">
              <a:bevelT w="13500" h="13500" prst="angle"/>
              <a:bevelB w="13500" h="13500" prst="angle"/>
              <a:extrusionClr>
                <a:srgbClr val="339933"/>
              </a:extrusionClr>
            </a:sp3d>
          </p:spPr>
          <p:txBody>
            <a:bodyPr wrap="none" anchor="ctr">
              <a:flatTx/>
            </a:bodyPr>
            <a:lstStyle/>
            <a:p>
              <a:endParaRPr lang="es-MX"/>
            </a:p>
          </p:txBody>
        </p:sp>
        <p:sp>
          <p:nvSpPr>
            <p:cNvPr id="11447" name="AutoShape 181"/>
            <p:cNvSpPr>
              <a:spLocks noChangeArrowheads="1"/>
            </p:cNvSpPr>
            <p:nvPr/>
          </p:nvSpPr>
          <p:spPr bwMode="auto">
            <a:xfrm>
              <a:off x="2677" y="1899"/>
              <a:ext cx="63" cy="43"/>
            </a:xfrm>
            <a:custGeom>
              <a:avLst/>
              <a:gdLst>
                <a:gd name="T0" fmla="*/ 56 w 21600"/>
                <a:gd name="T1" fmla="*/ 22 h 21600"/>
                <a:gd name="T2" fmla="*/ 32 w 21600"/>
                <a:gd name="T3" fmla="*/ 43 h 21600"/>
                <a:gd name="T4" fmla="*/ 7 w 21600"/>
                <a:gd name="T5" fmla="*/ 22 h 21600"/>
                <a:gd name="T6" fmla="*/ 32 w 21600"/>
                <a:gd name="T7" fmla="*/ 0 h 21600"/>
                <a:gd name="T8" fmla="*/ 0 60000 65536"/>
                <a:gd name="T9" fmla="*/ 0 60000 65536"/>
                <a:gd name="T10" fmla="*/ 0 60000 65536"/>
                <a:gd name="T11" fmla="*/ 0 60000 65536"/>
                <a:gd name="T12" fmla="*/ 4114 w 21600"/>
                <a:gd name="T13" fmla="*/ 4019 h 21600"/>
                <a:gd name="T14" fmla="*/ 17486 w 21600"/>
                <a:gd name="T15" fmla="*/ 17581 h 21600"/>
              </a:gdLst>
              <a:ahLst/>
              <a:cxnLst>
                <a:cxn ang="T8">
                  <a:pos x="T0" y="T1"/>
                </a:cxn>
                <a:cxn ang="T9">
                  <a:pos x="T2" y="T3"/>
                </a:cxn>
                <a:cxn ang="T10">
                  <a:pos x="T4" y="T5"/>
                </a:cxn>
                <a:cxn ang="T11">
                  <a:pos x="T6" y="T7"/>
                </a:cxn>
              </a:cxnLst>
              <a:rect l="T12" t="T13" r="T14" b="T15"/>
              <a:pathLst>
                <a:path w="21600" h="21600">
                  <a:moveTo>
                    <a:pt x="0" y="0"/>
                  </a:moveTo>
                  <a:lnTo>
                    <a:pt x="4480" y="21600"/>
                  </a:lnTo>
                  <a:lnTo>
                    <a:pt x="17120" y="21600"/>
                  </a:lnTo>
                  <a:lnTo>
                    <a:pt x="21600" y="0"/>
                  </a:lnTo>
                  <a:close/>
                </a:path>
              </a:pathLst>
            </a:custGeom>
            <a:solidFill>
              <a:srgbClr val="339933"/>
            </a:solidFill>
            <a:ln w="9525">
              <a:miter lim="800000"/>
              <a:headEnd/>
              <a:tailEnd/>
            </a:ln>
            <a:scene3d>
              <a:camera prst="legacyObliqueTopRight"/>
              <a:lightRig rig="legacyFlat3" dir="b"/>
            </a:scene3d>
            <a:sp3d extrusionH="49200" prstMaterial="legacyMatte">
              <a:bevelT w="13500" h="13500" prst="angle"/>
              <a:bevelB w="13500" h="13500" prst="angle"/>
              <a:extrusionClr>
                <a:srgbClr val="339933"/>
              </a:extrusionClr>
            </a:sp3d>
          </p:spPr>
          <p:txBody>
            <a:bodyPr wrap="none" anchor="ctr">
              <a:flatTx/>
            </a:bodyPr>
            <a:lstStyle/>
            <a:p>
              <a:endParaRPr lang="es-MX"/>
            </a:p>
          </p:txBody>
        </p:sp>
        <p:pic>
          <p:nvPicPr>
            <p:cNvPr id="11448" name="Picture 182" descr="factory02"/>
            <p:cNvPicPr>
              <a:picLocks noChangeAspect="1" noChangeArrowheads="1"/>
            </p:cNvPicPr>
            <p:nvPr/>
          </p:nvPicPr>
          <p:blipFill>
            <a:blip r:embed="rId10" cstate="print"/>
            <a:srcRect/>
            <a:stretch>
              <a:fillRect/>
            </a:stretch>
          </p:blipFill>
          <p:spPr bwMode="auto">
            <a:xfrm>
              <a:off x="3543" y="3872"/>
              <a:ext cx="116" cy="105"/>
            </a:xfrm>
            <a:prstGeom prst="rect">
              <a:avLst/>
            </a:prstGeom>
            <a:noFill/>
            <a:ln w="9525">
              <a:noFill/>
              <a:miter lim="800000"/>
              <a:headEnd/>
              <a:tailEnd/>
            </a:ln>
          </p:spPr>
        </p:pic>
        <p:pic>
          <p:nvPicPr>
            <p:cNvPr id="11449" name="Picture 183" descr="factory02"/>
            <p:cNvPicPr>
              <a:picLocks noChangeAspect="1" noChangeArrowheads="1"/>
            </p:cNvPicPr>
            <p:nvPr/>
          </p:nvPicPr>
          <p:blipFill>
            <a:blip r:embed="rId10" cstate="print"/>
            <a:srcRect/>
            <a:stretch>
              <a:fillRect/>
            </a:stretch>
          </p:blipFill>
          <p:spPr bwMode="auto">
            <a:xfrm>
              <a:off x="3614" y="3546"/>
              <a:ext cx="116" cy="106"/>
            </a:xfrm>
            <a:prstGeom prst="rect">
              <a:avLst/>
            </a:prstGeom>
            <a:noFill/>
            <a:ln w="9525">
              <a:noFill/>
              <a:miter lim="800000"/>
              <a:headEnd/>
              <a:tailEnd/>
            </a:ln>
          </p:spPr>
        </p:pic>
        <p:pic>
          <p:nvPicPr>
            <p:cNvPr id="11450" name="Picture 184" descr="factory02"/>
            <p:cNvPicPr>
              <a:picLocks noChangeAspect="1" noChangeArrowheads="1"/>
            </p:cNvPicPr>
            <p:nvPr/>
          </p:nvPicPr>
          <p:blipFill>
            <a:blip r:embed="rId10" cstate="print"/>
            <a:srcRect/>
            <a:stretch>
              <a:fillRect/>
            </a:stretch>
          </p:blipFill>
          <p:spPr bwMode="auto">
            <a:xfrm>
              <a:off x="3742" y="3334"/>
              <a:ext cx="116" cy="106"/>
            </a:xfrm>
            <a:prstGeom prst="rect">
              <a:avLst/>
            </a:prstGeom>
            <a:noFill/>
            <a:ln w="9525">
              <a:noFill/>
              <a:miter lim="800000"/>
              <a:headEnd/>
              <a:tailEnd/>
            </a:ln>
          </p:spPr>
        </p:pic>
        <p:pic>
          <p:nvPicPr>
            <p:cNvPr id="11451" name="Picture 185" descr="factory02"/>
            <p:cNvPicPr>
              <a:picLocks noChangeAspect="1" noChangeArrowheads="1"/>
            </p:cNvPicPr>
            <p:nvPr/>
          </p:nvPicPr>
          <p:blipFill>
            <a:blip r:embed="rId10" cstate="print"/>
            <a:srcRect/>
            <a:stretch>
              <a:fillRect/>
            </a:stretch>
          </p:blipFill>
          <p:spPr bwMode="auto">
            <a:xfrm>
              <a:off x="3502" y="2860"/>
              <a:ext cx="115" cy="106"/>
            </a:xfrm>
            <a:prstGeom prst="rect">
              <a:avLst/>
            </a:prstGeom>
            <a:noFill/>
            <a:ln w="9525">
              <a:noFill/>
              <a:miter lim="800000"/>
              <a:headEnd/>
              <a:tailEnd/>
            </a:ln>
          </p:spPr>
        </p:pic>
        <p:pic>
          <p:nvPicPr>
            <p:cNvPr id="11452" name="Picture 186" descr="factory02"/>
            <p:cNvPicPr>
              <a:picLocks noChangeAspect="1" noChangeArrowheads="1"/>
            </p:cNvPicPr>
            <p:nvPr/>
          </p:nvPicPr>
          <p:blipFill>
            <a:blip r:embed="rId10" cstate="print"/>
            <a:srcRect/>
            <a:stretch>
              <a:fillRect/>
            </a:stretch>
          </p:blipFill>
          <p:spPr bwMode="auto">
            <a:xfrm>
              <a:off x="3238" y="2404"/>
              <a:ext cx="116" cy="106"/>
            </a:xfrm>
            <a:prstGeom prst="rect">
              <a:avLst/>
            </a:prstGeom>
            <a:noFill/>
            <a:ln w="9525">
              <a:noFill/>
              <a:miter lim="800000"/>
              <a:headEnd/>
              <a:tailEnd/>
            </a:ln>
          </p:spPr>
        </p:pic>
        <p:pic>
          <p:nvPicPr>
            <p:cNvPr id="11453" name="Picture 187" descr="factory02"/>
            <p:cNvPicPr>
              <a:picLocks noChangeAspect="1" noChangeArrowheads="1"/>
            </p:cNvPicPr>
            <p:nvPr/>
          </p:nvPicPr>
          <p:blipFill>
            <a:blip r:embed="rId10" cstate="print"/>
            <a:srcRect/>
            <a:stretch>
              <a:fillRect/>
            </a:stretch>
          </p:blipFill>
          <p:spPr bwMode="auto">
            <a:xfrm>
              <a:off x="3128" y="2212"/>
              <a:ext cx="116" cy="106"/>
            </a:xfrm>
            <a:prstGeom prst="rect">
              <a:avLst/>
            </a:prstGeom>
            <a:noFill/>
            <a:ln w="9525">
              <a:noFill/>
              <a:miter lim="800000"/>
              <a:headEnd/>
              <a:tailEnd/>
            </a:ln>
          </p:spPr>
        </p:pic>
        <p:pic>
          <p:nvPicPr>
            <p:cNvPr id="11454" name="Picture 188" descr="factory02"/>
            <p:cNvPicPr>
              <a:picLocks noChangeAspect="1" noChangeArrowheads="1"/>
            </p:cNvPicPr>
            <p:nvPr/>
          </p:nvPicPr>
          <p:blipFill>
            <a:blip r:embed="rId10" cstate="print"/>
            <a:srcRect/>
            <a:stretch>
              <a:fillRect/>
            </a:stretch>
          </p:blipFill>
          <p:spPr bwMode="auto">
            <a:xfrm>
              <a:off x="4402" y="2180"/>
              <a:ext cx="116" cy="105"/>
            </a:xfrm>
            <a:prstGeom prst="rect">
              <a:avLst/>
            </a:prstGeom>
            <a:noFill/>
            <a:ln w="9525">
              <a:noFill/>
              <a:miter lim="800000"/>
              <a:headEnd/>
              <a:tailEnd/>
            </a:ln>
          </p:spPr>
        </p:pic>
        <p:pic>
          <p:nvPicPr>
            <p:cNvPr id="11455" name="Picture 189" descr="factory02"/>
            <p:cNvPicPr>
              <a:picLocks noChangeAspect="1" noChangeArrowheads="1"/>
            </p:cNvPicPr>
            <p:nvPr/>
          </p:nvPicPr>
          <p:blipFill>
            <a:blip r:embed="rId10" cstate="print"/>
            <a:srcRect/>
            <a:stretch>
              <a:fillRect/>
            </a:stretch>
          </p:blipFill>
          <p:spPr bwMode="auto">
            <a:xfrm>
              <a:off x="3468" y="2996"/>
              <a:ext cx="115" cy="106"/>
            </a:xfrm>
            <a:prstGeom prst="rect">
              <a:avLst/>
            </a:prstGeom>
            <a:noFill/>
            <a:ln w="9525">
              <a:noFill/>
              <a:miter lim="800000"/>
              <a:headEnd/>
              <a:tailEnd/>
            </a:ln>
          </p:spPr>
        </p:pic>
        <p:pic>
          <p:nvPicPr>
            <p:cNvPr id="11456" name="Picture 190" descr="factory02"/>
            <p:cNvPicPr>
              <a:picLocks noChangeAspect="1" noChangeArrowheads="1"/>
            </p:cNvPicPr>
            <p:nvPr/>
          </p:nvPicPr>
          <p:blipFill>
            <a:blip r:embed="rId10" cstate="print"/>
            <a:srcRect/>
            <a:stretch>
              <a:fillRect/>
            </a:stretch>
          </p:blipFill>
          <p:spPr bwMode="auto">
            <a:xfrm>
              <a:off x="3982" y="2555"/>
              <a:ext cx="116" cy="106"/>
            </a:xfrm>
            <a:prstGeom prst="rect">
              <a:avLst/>
            </a:prstGeom>
            <a:noFill/>
            <a:ln w="9525">
              <a:noFill/>
              <a:miter lim="800000"/>
              <a:headEnd/>
              <a:tailEnd/>
            </a:ln>
          </p:spPr>
        </p:pic>
        <p:sp>
          <p:nvSpPr>
            <p:cNvPr id="11457" name="AutoShape 191"/>
            <p:cNvSpPr>
              <a:spLocks noChangeArrowheads="1"/>
            </p:cNvSpPr>
            <p:nvPr/>
          </p:nvSpPr>
          <p:spPr bwMode="auto">
            <a:xfrm>
              <a:off x="3236" y="2603"/>
              <a:ext cx="52" cy="61"/>
            </a:xfrm>
            <a:prstGeom prst="can">
              <a:avLst>
                <a:gd name="adj" fmla="val 58654"/>
              </a:avLst>
            </a:prstGeom>
            <a:solidFill>
              <a:schemeClr val="hlink"/>
            </a:solidFill>
            <a:ln w="9525">
              <a:solidFill>
                <a:schemeClr val="tx1"/>
              </a:solidFill>
              <a:round/>
              <a:headEnd/>
              <a:tailEnd/>
            </a:ln>
          </p:spPr>
          <p:txBody>
            <a:bodyPr wrap="none" anchor="ctr"/>
            <a:lstStyle/>
            <a:p>
              <a:endParaRPr lang="es-MX"/>
            </a:p>
          </p:txBody>
        </p:sp>
        <p:sp>
          <p:nvSpPr>
            <p:cNvPr id="11458" name="AutoShape 192"/>
            <p:cNvSpPr>
              <a:spLocks noChangeArrowheads="1"/>
            </p:cNvSpPr>
            <p:nvPr/>
          </p:nvSpPr>
          <p:spPr bwMode="auto">
            <a:xfrm>
              <a:off x="3317" y="2580"/>
              <a:ext cx="52" cy="61"/>
            </a:xfrm>
            <a:prstGeom prst="can">
              <a:avLst>
                <a:gd name="adj" fmla="val 58654"/>
              </a:avLst>
            </a:prstGeom>
            <a:solidFill>
              <a:schemeClr val="hlink"/>
            </a:solidFill>
            <a:ln w="9525">
              <a:solidFill>
                <a:schemeClr val="tx1"/>
              </a:solidFill>
              <a:round/>
              <a:headEnd/>
              <a:tailEnd/>
            </a:ln>
          </p:spPr>
          <p:txBody>
            <a:bodyPr wrap="none" anchor="ctr"/>
            <a:lstStyle/>
            <a:p>
              <a:endParaRPr lang="es-MX"/>
            </a:p>
          </p:txBody>
        </p:sp>
        <p:pic>
          <p:nvPicPr>
            <p:cNvPr id="11459" name="Picture 193" descr="factory02"/>
            <p:cNvPicPr>
              <a:picLocks noChangeAspect="1" noChangeArrowheads="1"/>
            </p:cNvPicPr>
            <p:nvPr/>
          </p:nvPicPr>
          <p:blipFill>
            <a:blip r:embed="rId10" cstate="print"/>
            <a:srcRect/>
            <a:stretch>
              <a:fillRect/>
            </a:stretch>
          </p:blipFill>
          <p:spPr bwMode="auto">
            <a:xfrm>
              <a:off x="4374" y="1797"/>
              <a:ext cx="116" cy="106"/>
            </a:xfrm>
            <a:prstGeom prst="rect">
              <a:avLst/>
            </a:prstGeom>
            <a:noFill/>
            <a:ln w="9525">
              <a:noFill/>
              <a:miter lim="800000"/>
              <a:headEnd/>
              <a:tailEnd/>
            </a:ln>
          </p:spPr>
        </p:pic>
        <p:pic>
          <p:nvPicPr>
            <p:cNvPr id="11460" name="Picture 194" descr="factory02"/>
            <p:cNvPicPr>
              <a:picLocks noChangeAspect="1" noChangeArrowheads="1"/>
            </p:cNvPicPr>
            <p:nvPr/>
          </p:nvPicPr>
          <p:blipFill>
            <a:blip r:embed="rId10" cstate="print"/>
            <a:srcRect/>
            <a:stretch>
              <a:fillRect/>
            </a:stretch>
          </p:blipFill>
          <p:spPr bwMode="auto">
            <a:xfrm>
              <a:off x="3880" y="3096"/>
              <a:ext cx="116" cy="105"/>
            </a:xfrm>
            <a:prstGeom prst="rect">
              <a:avLst/>
            </a:prstGeom>
            <a:noFill/>
            <a:ln w="9525">
              <a:noFill/>
              <a:miter lim="800000"/>
              <a:headEnd/>
              <a:tailEnd/>
            </a:ln>
          </p:spPr>
        </p:pic>
        <p:sp>
          <p:nvSpPr>
            <p:cNvPr id="11461" name="AutoShape 195"/>
            <p:cNvSpPr>
              <a:spLocks noChangeArrowheads="1"/>
            </p:cNvSpPr>
            <p:nvPr/>
          </p:nvSpPr>
          <p:spPr bwMode="auto">
            <a:xfrm>
              <a:off x="2849" y="1976"/>
              <a:ext cx="53" cy="61"/>
            </a:xfrm>
            <a:prstGeom prst="can">
              <a:avLst>
                <a:gd name="adj" fmla="val 57547"/>
              </a:avLst>
            </a:prstGeom>
            <a:solidFill>
              <a:schemeClr val="hlink"/>
            </a:solidFill>
            <a:ln w="9525">
              <a:solidFill>
                <a:schemeClr val="tx1"/>
              </a:solidFill>
              <a:round/>
              <a:headEnd/>
              <a:tailEnd/>
            </a:ln>
          </p:spPr>
          <p:txBody>
            <a:bodyPr wrap="none" anchor="ctr"/>
            <a:lstStyle/>
            <a:p>
              <a:endParaRPr lang="es-MX"/>
            </a:p>
          </p:txBody>
        </p:sp>
        <p:sp>
          <p:nvSpPr>
            <p:cNvPr id="11462" name="AutoShape 196"/>
            <p:cNvSpPr>
              <a:spLocks noChangeArrowheads="1"/>
            </p:cNvSpPr>
            <p:nvPr/>
          </p:nvSpPr>
          <p:spPr bwMode="auto">
            <a:xfrm>
              <a:off x="2930" y="1952"/>
              <a:ext cx="53" cy="62"/>
            </a:xfrm>
            <a:prstGeom prst="can">
              <a:avLst>
                <a:gd name="adj" fmla="val 58491"/>
              </a:avLst>
            </a:prstGeom>
            <a:solidFill>
              <a:schemeClr val="hlink"/>
            </a:solidFill>
            <a:ln w="9525">
              <a:solidFill>
                <a:schemeClr val="tx1"/>
              </a:solidFill>
              <a:round/>
              <a:headEnd/>
              <a:tailEnd/>
            </a:ln>
          </p:spPr>
          <p:txBody>
            <a:bodyPr wrap="none" anchor="ctr"/>
            <a:lstStyle/>
            <a:p>
              <a:endParaRPr lang="es-MX"/>
            </a:p>
          </p:txBody>
        </p:sp>
        <p:sp>
          <p:nvSpPr>
            <p:cNvPr id="11463" name="AutoShape 197"/>
            <p:cNvSpPr>
              <a:spLocks noChangeArrowheads="1"/>
            </p:cNvSpPr>
            <p:nvPr/>
          </p:nvSpPr>
          <p:spPr bwMode="auto">
            <a:xfrm>
              <a:off x="2917" y="2027"/>
              <a:ext cx="53" cy="61"/>
            </a:xfrm>
            <a:prstGeom prst="can">
              <a:avLst>
                <a:gd name="adj" fmla="val 57547"/>
              </a:avLst>
            </a:prstGeom>
            <a:solidFill>
              <a:schemeClr val="hlink"/>
            </a:solidFill>
            <a:ln w="9525">
              <a:solidFill>
                <a:schemeClr val="tx1"/>
              </a:solidFill>
              <a:round/>
              <a:headEnd/>
              <a:tailEnd/>
            </a:ln>
          </p:spPr>
          <p:txBody>
            <a:bodyPr wrap="none" anchor="ctr"/>
            <a:lstStyle/>
            <a:p>
              <a:endParaRPr lang="es-MX"/>
            </a:p>
          </p:txBody>
        </p:sp>
        <p:sp>
          <p:nvSpPr>
            <p:cNvPr id="11464" name="AutoShape 198"/>
            <p:cNvSpPr>
              <a:spLocks noChangeArrowheads="1"/>
            </p:cNvSpPr>
            <p:nvPr/>
          </p:nvSpPr>
          <p:spPr bwMode="auto">
            <a:xfrm>
              <a:off x="2998" y="2004"/>
              <a:ext cx="53" cy="61"/>
            </a:xfrm>
            <a:prstGeom prst="can">
              <a:avLst>
                <a:gd name="adj" fmla="val 57547"/>
              </a:avLst>
            </a:prstGeom>
            <a:solidFill>
              <a:schemeClr val="hlink"/>
            </a:solidFill>
            <a:ln w="9525">
              <a:solidFill>
                <a:schemeClr val="tx1"/>
              </a:solidFill>
              <a:round/>
              <a:headEnd/>
              <a:tailEnd/>
            </a:ln>
          </p:spPr>
          <p:txBody>
            <a:bodyPr wrap="none" anchor="ctr"/>
            <a:lstStyle/>
            <a:p>
              <a:endParaRPr lang="es-MX"/>
            </a:p>
          </p:txBody>
        </p:sp>
        <p:sp>
          <p:nvSpPr>
            <p:cNvPr id="11465" name="AutoShape 199"/>
            <p:cNvSpPr>
              <a:spLocks noChangeArrowheads="1"/>
            </p:cNvSpPr>
            <p:nvPr/>
          </p:nvSpPr>
          <p:spPr bwMode="auto">
            <a:xfrm>
              <a:off x="4197" y="2046"/>
              <a:ext cx="53" cy="62"/>
            </a:xfrm>
            <a:prstGeom prst="can">
              <a:avLst>
                <a:gd name="adj" fmla="val 58491"/>
              </a:avLst>
            </a:prstGeom>
            <a:solidFill>
              <a:schemeClr val="hlink"/>
            </a:solidFill>
            <a:ln w="9525">
              <a:solidFill>
                <a:schemeClr val="tx1"/>
              </a:solidFill>
              <a:round/>
              <a:headEnd/>
              <a:tailEnd/>
            </a:ln>
          </p:spPr>
          <p:txBody>
            <a:bodyPr wrap="none" anchor="ctr"/>
            <a:lstStyle/>
            <a:p>
              <a:endParaRPr lang="es-MX"/>
            </a:p>
          </p:txBody>
        </p:sp>
        <p:sp>
          <p:nvSpPr>
            <p:cNvPr id="11466" name="AutoShape 200"/>
            <p:cNvSpPr>
              <a:spLocks noChangeArrowheads="1"/>
            </p:cNvSpPr>
            <p:nvPr/>
          </p:nvSpPr>
          <p:spPr bwMode="auto">
            <a:xfrm>
              <a:off x="4278" y="2023"/>
              <a:ext cx="53" cy="62"/>
            </a:xfrm>
            <a:prstGeom prst="can">
              <a:avLst>
                <a:gd name="adj" fmla="val 58491"/>
              </a:avLst>
            </a:prstGeom>
            <a:solidFill>
              <a:schemeClr val="hlink"/>
            </a:solidFill>
            <a:ln w="9525">
              <a:solidFill>
                <a:schemeClr val="tx1"/>
              </a:solidFill>
              <a:round/>
              <a:headEnd/>
              <a:tailEnd/>
            </a:ln>
          </p:spPr>
          <p:txBody>
            <a:bodyPr wrap="none" anchor="ctr"/>
            <a:lstStyle/>
            <a:p>
              <a:endParaRPr lang="es-MX"/>
            </a:p>
          </p:txBody>
        </p:sp>
        <p:sp>
          <p:nvSpPr>
            <p:cNvPr id="11467" name="AutoShape 201"/>
            <p:cNvSpPr>
              <a:spLocks noChangeArrowheads="1"/>
            </p:cNvSpPr>
            <p:nvPr/>
          </p:nvSpPr>
          <p:spPr bwMode="auto">
            <a:xfrm>
              <a:off x="4265" y="2098"/>
              <a:ext cx="52" cy="61"/>
            </a:xfrm>
            <a:prstGeom prst="can">
              <a:avLst>
                <a:gd name="adj" fmla="val 58654"/>
              </a:avLst>
            </a:prstGeom>
            <a:solidFill>
              <a:schemeClr val="hlink"/>
            </a:solidFill>
            <a:ln w="9525">
              <a:solidFill>
                <a:schemeClr val="tx1"/>
              </a:solidFill>
              <a:round/>
              <a:headEnd/>
              <a:tailEnd/>
            </a:ln>
          </p:spPr>
          <p:txBody>
            <a:bodyPr wrap="none" anchor="ctr"/>
            <a:lstStyle/>
            <a:p>
              <a:endParaRPr lang="es-MX"/>
            </a:p>
          </p:txBody>
        </p:sp>
        <p:sp>
          <p:nvSpPr>
            <p:cNvPr id="11468" name="AutoShape 202"/>
            <p:cNvSpPr>
              <a:spLocks noChangeArrowheads="1"/>
            </p:cNvSpPr>
            <p:nvPr/>
          </p:nvSpPr>
          <p:spPr bwMode="auto">
            <a:xfrm>
              <a:off x="4346" y="2075"/>
              <a:ext cx="52" cy="61"/>
            </a:xfrm>
            <a:prstGeom prst="can">
              <a:avLst>
                <a:gd name="adj" fmla="val 58654"/>
              </a:avLst>
            </a:prstGeom>
            <a:solidFill>
              <a:schemeClr val="hlink"/>
            </a:solidFill>
            <a:ln w="9525">
              <a:solidFill>
                <a:schemeClr val="tx1"/>
              </a:solidFill>
              <a:round/>
              <a:headEnd/>
              <a:tailEnd/>
            </a:ln>
          </p:spPr>
          <p:txBody>
            <a:bodyPr wrap="none" anchor="ctr"/>
            <a:lstStyle/>
            <a:p>
              <a:endParaRPr lang="es-MX"/>
            </a:p>
          </p:txBody>
        </p:sp>
        <p:sp>
          <p:nvSpPr>
            <p:cNvPr id="11469" name="AutoShape 203"/>
            <p:cNvSpPr>
              <a:spLocks noChangeArrowheads="1"/>
            </p:cNvSpPr>
            <p:nvPr/>
          </p:nvSpPr>
          <p:spPr bwMode="auto">
            <a:xfrm>
              <a:off x="3812" y="2829"/>
              <a:ext cx="53" cy="62"/>
            </a:xfrm>
            <a:prstGeom prst="can">
              <a:avLst>
                <a:gd name="adj" fmla="val 58491"/>
              </a:avLst>
            </a:prstGeom>
            <a:solidFill>
              <a:schemeClr val="hlink"/>
            </a:solidFill>
            <a:ln w="9525">
              <a:solidFill>
                <a:schemeClr val="tx1"/>
              </a:solidFill>
              <a:round/>
              <a:headEnd/>
              <a:tailEnd/>
            </a:ln>
          </p:spPr>
          <p:txBody>
            <a:bodyPr wrap="none" anchor="ctr"/>
            <a:lstStyle/>
            <a:p>
              <a:endParaRPr lang="es-MX"/>
            </a:p>
          </p:txBody>
        </p:sp>
        <p:sp>
          <p:nvSpPr>
            <p:cNvPr id="11470" name="AutoShape 204"/>
            <p:cNvSpPr>
              <a:spLocks noChangeArrowheads="1"/>
            </p:cNvSpPr>
            <p:nvPr/>
          </p:nvSpPr>
          <p:spPr bwMode="auto">
            <a:xfrm>
              <a:off x="3745" y="2781"/>
              <a:ext cx="52" cy="61"/>
            </a:xfrm>
            <a:prstGeom prst="can">
              <a:avLst>
                <a:gd name="adj" fmla="val 58654"/>
              </a:avLst>
            </a:prstGeom>
            <a:solidFill>
              <a:schemeClr val="hlink"/>
            </a:solidFill>
            <a:ln w="9525">
              <a:solidFill>
                <a:schemeClr val="tx1"/>
              </a:solidFill>
              <a:round/>
              <a:headEnd/>
              <a:tailEnd/>
            </a:ln>
          </p:spPr>
          <p:txBody>
            <a:bodyPr wrap="none" anchor="ctr"/>
            <a:lstStyle/>
            <a:p>
              <a:endParaRPr lang="es-MX"/>
            </a:p>
          </p:txBody>
        </p:sp>
        <p:sp>
          <p:nvSpPr>
            <p:cNvPr id="11471" name="AutoShape 205"/>
            <p:cNvSpPr>
              <a:spLocks noChangeArrowheads="1"/>
            </p:cNvSpPr>
            <p:nvPr/>
          </p:nvSpPr>
          <p:spPr bwMode="auto">
            <a:xfrm>
              <a:off x="3825" y="2758"/>
              <a:ext cx="53" cy="61"/>
            </a:xfrm>
            <a:prstGeom prst="can">
              <a:avLst>
                <a:gd name="adj" fmla="val 57547"/>
              </a:avLst>
            </a:prstGeom>
            <a:solidFill>
              <a:schemeClr val="hlink"/>
            </a:solidFill>
            <a:ln w="9525">
              <a:solidFill>
                <a:schemeClr val="tx1"/>
              </a:solidFill>
              <a:round/>
              <a:headEnd/>
              <a:tailEnd/>
            </a:ln>
          </p:spPr>
          <p:txBody>
            <a:bodyPr wrap="none" anchor="ctr"/>
            <a:lstStyle/>
            <a:p>
              <a:endParaRPr lang="es-MX"/>
            </a:p>
          </p:txBody>
        </p:sp>
        <p:cxnSp>
          <p:nvCxnSpPr>
            <p:cNvPr id="11472" name="AutoShape 206"/>
            <p:cNvCxnSpPr>
              <a:cxnSpLocks noChangeShapeType="1"/>
              <a:stCxn id="11399" idx="4"/>
            </p:cNvCxnSpPr>
            <p:nvPr/>
          </p:nvCxnSpPr>
          <p:spPr bwMode="auto">
            <a:xfrm>
              <a:off x="3440" y="3689"/>
              <a:ext cx="162" cy="183"/>
            </a:xfrm>
            <a:prstGeom prst="straightConnector1">
              <a:avLst/>
            </a:prstGeom>
            <a:noFill/>
            <a:ln w="9525">
              <a:solidFill>
                <a:schemeClr val="tx1"/>
              </a:solidFill>
              <a:round/>
              <a:headEnd/>
              <a:tailEnd/>
            </a:ln>
          </p:spPr>
        </p:cxnSp>
        <p:cxnSp>
          <p:nvCxnSpPr>
            <p:cNvPr id="11473" name="AutoShape 207"/>
            <p:cNvCxnSpPr>
              <a:cxnSpLocks noChangeShapeType="1"/>
              <a:stCxn id="11399" idx="4"/>
              <a:endCxn id="11440" idx="2"/>
            </p:cNvCxnSpPr>
            <p:nvPr/>
          </p:nvCxnSpPr>
          <p:spPr bwMode="auto">
            <a:xfrm>
              <a:off x="3440" y="3689"/>
              <a:ext cx="267" cy="89"/>
            </a:xfrm>
            <a:prstGeom prst="straightConnector1">
              <a:avLst/>
            </a:prstGeom>
            <a:noFill/>
            <a:ln w="9525">
              <a:solidFill>
                <a:schemeClr val="tx1"/>
              </a:solidFill>
              <a:round/>
              <a:headEnd/>
              <a:tailEnd/>
            </a:ln>
          </p:spPr>
        </p:cxnSp>
        <p:cxnSp>
          <p:nvCxnSpPr>
            <p:cNvPr id="11474" name="AutoShape 208"/>
            <p:cNvCxnSpPr>
              <a:cxnSpLocks noChangeShapeType="1"/>
              <a:stCxn id="11399" idx="4"/>
              <a:endCxn id="11444" idx="3"/>
            </p:cNvCxnSpPr>
            <p:nvPr/>
          </p:nvCxnSpPr>
          <p:spPr bwMode="auto">
            <a:xfrm flipV="1">
              <a:off x="3440" y="3668"/>
              <a:ext cx="143" cy="21"/>
            </a:xfrm>
            <a:prstGeom prst="straightConnector1">
              <a:avLst/>
            </a:prstGeom>
            <a:noFill/>
            <a:ln w="9525">
              <a:solidFill>
                <a:schemeClr val="tx1"/>
              </a:solidFill>
              <a:round/>
              <a:headEnd/>
              <a:tailEnd/>
            </a:ln>
          </p:spPr>
        </p:cxnSp>
        <p:cxnSp>
          <p:nvCxnSpPr>
            <p:cNvPr id="11475" name="AutoShape 209"/>
            <p:cNvCxnSpPr>
              <a:cxnSpLocks noChangeShapeType="1"/>
              <a:stCxn id="11400" idx="3"/>
            </p:cNvCxnSpPr>
            <p:nvPr/>
          </p:nvCxnSpPr>
          <p:spPr bwMode="auto">
            <a:xfrm>
              <a:off x="3510" y="3684"/>
              <a:ext cx="92" cy="188"/>
            </a:xfrm>
            <a:prstGeom prst="straightConnector1">
              <a:avLst/>
            </a:prstGeom>
            <a:noFill/>
            <a:ln w="9525">
              <a:solidFill>
                <a:schemeClr val="tx1"/>
              </a:solidFill>
              <a:round/>
              <a:headEnd/>
              <a:tailEnd/>
            </a:ln>
          </p:spPr>
        </p:cxnSp>
        <p:cxnSp>
          <p:nvCxnSpPr>
            <p:cNvPr id="11476" name="AutoShape 210"/>
            <p:cNvCxnSpPr>
              <a:cxnSpLocks noChangeShapeType="1"/>
              <a:stCxn id="11400" idx="3"/>
              <a:endCxn id="11382" idx="0"/>
            </p:cNvCxnSpPr>
            <p:nvPr/>
          </p:nvCxnSpPr>
          <p:spPr bwMode="auto">
            <a:xfrm>
              <a:off x="3510" y="3684"/>
              <a:ext cx="181" cy="176"/>
            </a:xfrm>
            <a:prstGeom prst="straightConnector1">
              <a:avLst/>
            </a:prstGeom>
            <a:noFill/>
            <a:ln w="9525">
              <a:solidFill>
                <a:schemeClr val="tx1"/>
              </a:solidFill>
              <a:round/>
              <a:headEnd/>
              <a:tailEnd/>
            </a:ln>
          </p:spPr>
        </p:cxnSp>
        <p:cxnSp>
          <p:nvCxnSpPr>
            <p:cNvPr id="11477" name="AutoShape 211"/>
            <p:cNvCxnSpPr>
              <a:cxnSpLocks noChangeShapeType="1"/>
              <a:stCxn id="11399" idx="4"/>
              <a:endCxn id="11382" idx="0"/>
            </p:cNvCxnSpPr>
            <p:nvPr/>
          </p:nvCxnSpPr>
          <p:spPr bwMode="auto">
            <a:xfrm>
              <a:off x="3440" y="3689"/>
              <a:ext cx="251" cy="171"/>
            </a:xfrm>
            <a:prstGeom prst="straightConnector1">
              <a:avLst/>
            </a:prstGeom>
            <a:noFill/>
            <a:ln w="9525">
              <a:solidFill>
                <a:schemeClr val="tx1"/>
              </a:solidFill>
              <a:round/>
              <a:headEnd/>
              <a:tailEnd/>
            </a:ln>
          </p:spPr>
        </p:cxnSp>
        <p:cxnSp>
          <p:nvCxnSpPr>
            <p:cNvPr id="11478" name="AutoShape 212"/>
            <p:cNvCxnSpPr>
              <a:cxnSpLocks noChangeShapeType="1"/>
              <a:stCxn id="11398" idx="3"/>
            </p:cNvCxnSpPr>
            <p:nvPr/>
          </p:nvCxnSpPr>
          <p:spPr bwMode="auto">
            <a:xfrm>
              <a:off x="3445" y="3612"/>
              <a:ext cx="157" cy="260"/>
            </a:xfrm>
            <a:prstGeom prst="straightConnector1">
              <a:avLst/>
            </a:prstGeom>
            <a:noFill/>
            <a:ln w="9525">
              <a:solidFill>
                <a:schemeClr val="tx1"/>
              </a:solidFill>
              <a:round/>
              <a:headEnd/>
              <a:tailEnd/>
            </a:ln>
          </p:spPr>
        </p:cxnSp>
        <p:cxnSp>
          <p:nvCxnSpPr>
            <p:cNvPr id="11479" name="AutoShape 213"/>
            <p:cNvCxnSpPr>
              <a:cxnSpLocks noChangeShapeType="1"/>
              <a:stCxn id="11398" idx="3"/>
              <a:endCxn id="11382" idx="0"/>
            </p:cNvCxnSpPr>
            <p:nvPr/>
          </p:nvCxnSpPr>
          <p:spPr bwMode="auto">
            <a:xfrm>
              <a:off x="3445" y="3612"/>
              <a:ext cx="246" cy="248"/>
            </a:xfrm>
            <a:prstGeom prst="straightConnector1">
              <a:avLst/>
            </a:prstGeom>
            <a:noFill/>
            <a:ln w="9525">
              <a:solidFill>
                <a:schemeClr val="tx1"/>
              </a:solidFill>
              <a:round/>
              <a:headEnd/>
              <a:tailEnd/>
            </a:ln>
          </p:spPr>
        </p:cxnSp>
        <p:cxnSp>
          <p:nvCxnSpPr>
            <p:cNvPr id="11480" name="AutoShape 214"/>
            <p:cNvCxnSpPr>
              <a:cxnSpLocks noChangeShapeType="1"/>
              <a:stCxn id="11401" idx="4"/>
            </p:cNvCxnSpPr>
            <p:nvPr/>
          </p:nvCxnSpPr>
          <p:spPr bwMode="auto">
            <a:xfrm>
              <a:off x="3560" y="3574"/>
              <a:ext cx="54" cy="25"/>
            </a:xfrm>
            <a:prstGeom prst="straightConnector1">
              <a:avLst/>
            </a:prstGeom>
            <a:noFill/>
            <a:ln w="9525">
              <a:solidFill>
                <a:schemeClr val="tx1"/>
              </a:solidFill>
              <a:round/>
              <a:headEnd/>
              <a:tailEnd/>
            </a:ln>
          </p:spPr>
        </p:cxnSp>
        <p:cxnSp>
          <p:nvCxnSpPr>
            <p:cNvPr id="11481" name="AutoShape 215"/>
            <p:cNvCxnSpPr>
              <a:cxnSpLocks noChangeShapeType="1"/>
              <a:stCxn id="11401" idx="4"/>
              <a:endCxn id="11402" idx="3"/>
            </p:cNvCxnSpPr>
            <p:nvPr/>
          </p:nvCxnSpPr>
          <p:spPr bwMode="auto">
            <a:xfrm flipV="1">
              <a:off x="3560" y="3481"/>
              <a:ext cx="42" cy="93"/>
            </a:xfrm>
            <a:prstGeom prst="straightConnector1">
              <a:avLst/>
            </a:prstGeom>
            <a:noFill/>
            <a:ln w="9525">
              <a:solidFill>
                <a:schemeClr val="tx1"/>
              </a:solidFill>
              <a:round/>
              <a:headEnd/>
              <a:tailEnd/>
            </a:ln>
          </p:spPr>
        </p:cxnSp>
        <p:cxnSp>
          <p:nvCxnSpPr>
            <p:cNvPr id="11482" name="AutoShape 216"/>
            <p:cNvCxnSpPr>
              <a:cxnSpLocks noChangeShapeType="1"/>
              <a:stCxn id="11401" idx="4"/>
              <a:endCxn id="11396" idx="1"/>
            </p:cNvCxnSpPr>
            <p:nvPr/>
          </p:nvCxnSpPr>
          <p:spPr bwMode="auto">
            <a:xfrm flipV="1">
              <a:off x="3560" y="3541"/>
              <a:ext cx="401" cy="33"/>
            </a:xfrm>
            <a:prstGeom prst="straightConnector1">
              <a:avLst/>
            </a:prstGeom>
            <a:noFill/>
            <a:ln w="9525">
              <a:solidFill>
                <a:schemeClr val="tx1"/>
              </a:solidFill>
              <a:round/>
              <a:headEnd/>
              <a:tailEnd/>
            </a:ln>
          </p:spPr>
        </p:cxnSp>
        <p:cxnSp>
          <p:nvCxnSpPr>
            <p:cNvPr id="11483" name="AutoShape 217"/>
            <p:cNvCxnSpPr>
              <a:cxnSpLocks noChangeShapeType="1"/>
              <a:stCxn id="11401" idx="4"/>
              <a:endCxn id="11440" idx="3"/>
            </p:cNvCxnSpPr>
            <p:nvPr/>
          </p:nvCxnSpPr>
          <p:spPr bwMode="auto">
            <a:xfrm>
              <a:off x="3560" y="3574"/>
              <a:ext cx="172" cy="181"/>
            </a:xfrm>
            <a:prstGeom prst="straightConnector1">
              <a:avLst/>
            </a:prstGeom>
            <a:noFill/>
            <a:ln w="9525">
              <a:solidFill>
                <a:schemeClr val="tx1"/>
              </a:solidFill>
              <a:round/>
              <a:headEnd/>
              <a:tailEnd/>
            </a:ln>
          </p:spPr>
        </p:cxnSp>
        <p:cxnSp>
          <p:nvCxnSpPr>
            <p:cNvPr id="11484" name="AutoShape 218"/>
            <p:cNvCxnSpPr>
              <a:cxnSpLocks noChangeShapeType="1"/>
              <a:stCxn id="11398" idx="1"/>
            </p:cNvCxnSpPr>
            <p:nvPr/>
          </p:nvCxnSpPr>
          <p:spPr bwMode="auto">
            <a:xfrm flipV="1">
              <a:off x="3445" y="3201"/>
              <a:ext cx="494" cy="350"/>
            </a:xfrm>
            <a:prstGeom prst="straightConnector1">
              <a:avLst/>
            </a:prstGeom>
            <a:noFill/>
            <a:ln w="9525">
              <a:solidFill>
                <a:schemeClr val="tx1"/>
              </a:solidFill>
              <a:round/>
              <a:headEnd/>
              <a:tailEnd/>
            </a:ln>
          </p:spPr>
        </p:cxnSp>
        <p:cxnSp>
          <p:nvCxnSpPr>
            <p:cNvPr id="11485" name="AutoShape 219"/>
            <p:cNvCxnSpPr>
              <a:cxnSpLocks noChangeShapeType="1"/>
              <a:stCxn id="11398" idx="1"/>
              <a:endCxn id="11380" idx="1"/>
            </p:cNvCxnSpPr>
            <p:nvPr/>
          </p:nvCxnSpPr>
          <p:spPr bwMode="auto">
            <a:xfrm flipV="1">
              <a:off x="3445" y="3255"/>
              <a:ext cx="738" cy="296"/>
            </a:xfrm>
            <a:prstGeom prst="straightConnector1">
              <a:avLst/>
            </a:prstGeom>
            <a:noFill/>
            <a:ln w="9525">
              <a:solidFill>
                <a:schemeClr val="tx1"/>
              </a:solidFill>
              <a:round/>
              <a:headEnd/>
              <a:tailEnd/>
            </a:ln>
          </p:spPr>
        </p:cxnSp>
        <p:cxnSp>
          <p:nvCxnSpPr>
            <p:cNvPr id="11486" name="AutoShape 220"/>
            <p:cNvCxnSpPr>
              <a:cxnSpLocks noChangeShapeType="1"/>
              <a:endCxn id="11396" idx="1"/>
            </p:cNvCxnSpPr>
            <p:nvPr/>
          </p:nvCxnSpPr>
          <p:spPr bwMode="auto">
            <a:xfrm flipV="1">
              <a:off x="3730" y="3541"/>
              <a:ext cx="231" cy="58"/>
            </a:xfrm>
            <a:prstGeom prst="straightConnector1">
              <a:avLst/>
            </a:prstGeom>
            <a:noFill/>
            <a:ln w="9525">
              <a:solidFill>
                <a:schemeClr val="tx1"/>
              </a:solidFill>
              <a:round/>
              <a:headEnd/>
              <a:tailEnd/>
            </a:ln>
          </p:spPr>
        </p:cxnSp>
        <p:cxnSp>
          <p:nvCxnSpPr>
            <p:cNvPr id="11487" name="AutoShape 221"/>
            <p:cNvCxnSpPr>
              <a:cxnSpLocks noChangeShapeType="1"/>
              <a:endCxn id="11440" idx="3"/>
            </p:cNvCxnSpPr>
            <p:nvPr/>
          </p:nvCxnSpPr>
          <p:spPr bwMode="auto">
            <a:xfrm>
              <a:off x="3730" y="3599"/>
              <a:ext cx="2" cy="156"/>
            </a:xfrm>
            <a:prstGeom prst="straightConnector1">
              <a:avLst/>
            </a:prstGeom>
            <a:noFill/>
            <a:ln w="9525">
              <a:solidFill>
                <a:schemeClr val="tx1"/>
              </a:solidFill>
              <a:round/>
              <a:headEnd/>
              <a:tailEnd/>
            </a:ln>
          </p:spPr>
        </p:cxnSp>
        <p:cxnSp>
          <p:nvCxnSpPr>
            <p:cNvPr id="11488" name="AutoShape 222"/>
            <p:cNvCxnSpPr>
              <a:cxnSpLocks noChangeShapeType="1"/>
              <a:endCxn id="11382" idx="0"/>
            </p:cNvCxnSpPr>
            <p:nvPr/>
          </p:nvCxnSpPr>
          <p:spPr bwMode="auto">
            <a:xfrm>
              <a:off x="3672" y="3652"/>
              <a:ext cx="19" cy="208"/>
            </a:xfrm>
            <a:prstGeom prst="straightConnector1">
              <a:avLst/>
            </a:prstGeom>
            <a:noFill/>
            <a:ln w="9525">
              <a:solidFill>
                <a:schemeClr val="tx1"/>
              </a:solidFill>
              <a:round/>
              <a:headEnd/>
              <a:tailEnd/>
            </a:ln>
          </p:spPr>
        </p:cxnSp>
        <p:cxnSp>
          <p:nvCxnSpPr>
            <p:cNvPr id="11489" name="AutoShape 223"/>
            <p:cNvCxnSpPr>
              <a:cxnSpLocks noChangeShapeType="1"/>
              <a:stCxn id="11397" idx="4"/>
            </p:cNvCxnSpPr>
            <p:nvPr/>
          </p:nvCxnSpPr>
          <p:spPr bwMode="auto">
            <a:xfrm flipV="1">
              <a:off x="3382" y="3599"/>
              <a:ext cx="232" cy="28"/>
            </a:xfrm>
            <a:prstGeom prst="straightConnector1">
              <a:avLst/>
            </a:prstGeom>
            <a:noFill/>
            <a:ln w="9525">
              <a:solidFill>
                <a:schemeClr val="tx1"/>
              </a:solidFill>
              <a:round/>
              <a:headEnd/>
              <a:tailEnd/>
            </a:ln>
          </p:spPr>
        </p:cxnSp>
        <p:cxnSp>
          <p:nvCxnSpPr>
            <p:cNvPr id="11490" name="AutoShape 224"/>
            <p:cNvCxnSpPr>
              <a:cxnSpLocks noChangeShapeType="1"/>
              <a:stCxn id="11397" idx="4"/>
            </p:cNvCxnSpPr>
            <p:nvPr/>
          </p:nvCxnSpPr>
          <p:spPr bwMode="auto">
            <a:xfrm>
              <a:off x="3382" y="3627"/>
              <a:ext cx="220" cy="245"/>
            </a:xfrm>
            <a:prstGeom prst="straightConnector1">
              <a:avLst/>
            </a:prstGeom>
            <a:noFill/>
            <a:ln w="9525">
              <a:solidFill>
                <a:schemeClr val="tx1"/>
              </a:solidFill>
              <a:round/>
              <a:headEnd/>
              <a:tailEnd/>
            </a:ln>
          </p:spPr>
        </p:cxnSp>
        <p:cxnSp>
          <p:nvCxnSpPr>
            <p:cNvPr id="11491" name="AutoShape 225"/>
            <p:cNvCxnSpPr>
              <a:cxnSpLocks noChangeShapeType="1"/>
              <a:stCxn id="11399" idx="1"/>
            </p:cNvCxnSpPr>
            <p:nvPr/>
          </p:nvCxnSpPr>
          <p:spPr bwMode="auto">
            <a:xfrm flipV="1">
              <a:off x="3414" y="3387"/>
              <a:ext cx="328" cy="271"/>
            </a:xfrm>
            <a:prstGeom prst="straightConnector1">
              <a:avLst/>
            </a:prstGeom>
            <a:noFill/>
            <a:ln w="9525">
              <a:solidFill>
                <a:schemeClr val="tx1"/>
              </a:solidFill>
              <a:round/>
              <a:headEnd/>
              <a:tailEnd/>
            </a:ln>
          </p:spPr>
        </p:cxnSp>
        <p:cxnSp>
          <p:nvCxnSpPr>
            <p:cNvPr id="11492" name="AutoShape 226"/>
            <p:cNvCxnSpPr>
              <a:cxnSpLocks noChangeShapeType="1"/>
              <a:stCxn id="11413" idx="3"/>
            </p:cNvCxnSpPr>
            <p:nvPr/>
          </p:nvCxnSpPr>
          <p:spPr bwMode="auto">
            <a:xfrm>
              <a:off x="3419" y="3072"/>
              <a:ext cx="461" cy="76"/>
            </a:xfrm>
            <a:prstGeom prst="straightConnector1">
              <a:avLst/>
            </a:prstGeom>
            <a:noFill/>
            <a:ln w="9525">
              <a:solidFill>
                <a:schemeClr val="tx1"/>
              </a:solidFill>
              <a:round/>
              <a:headEnd/>
              <a:tailEnd/>
            </a:ln>
          </p:spPr>
        </p:cxnSp>
        <p:cxnSp>
          <p:nvCxnSpPr>
            <p:cNvPr id="11493" name="AutoShape 227"/>
            <p:cNvCxnSpPr>
              <a:cxnSpLocks noChangeShapeType="1"/>
              <a:stCxn id="11413" idx="3"/>
            </p:cNvCxnSpPr>
            <p:nvPr/>
          </p:nvCxnSpPr>
          <p:spPr bwMode="auto">
            <a:xfrm flipV="1">
              <a:off x="3419" y="2966"/>
              <a:ext cx="141" cy="106"/>
            </a:xfrm>
            <a:prstGeom prst="straightConnector1">
              <a:avLst/>
            </a:prstGeom>
            <a:noFill/>
            <a:ln w="9525">
              <a:solidFill>
                <a:schemeClr val="tx1"/>
              </a:solidFill>
              <a:round/>
              <a:headEnd/>
              <a:tailEnd/>
            </a:ln>
          </p:spPr>
        </p:cxnSp>
        <p:cxnSp>
          <p:nvCxnSpPr>
            <p:cNvPr id="11494" name="AutoShape 228"/>
            <p:cNvCxnSpPr>
              <a:cxnSpLocks noChangeShapeType="1"/>
              <a:stCxn id="11413" idx="3"/>
              <a:endCxn id="11445" idx="2"/>
            </p:cNvCxnSpPr>
            <p:nvPr/>
          </p:nvCxnSpPr>
          <p:spPr bwMode="auto">
            <a:xfrm flipV="1">
              <a:off x="3419" y="2815"/>
              <a:ext cx="604" cy="257"/>
            </a:xfrm>
            <a:prstGeom prst="straightConnector1">
              <a:avLst/>
            </a:prstGeom>
            <a:noFill/>
            <a:ln w="9525">
              <a:solidFill>
                <a:schemeClr val="tx1"/>
              </a:solidFill>
              <a:round/>
              <a:headEnd/>
              <a:tailEnd/>
            </a:ln>
          </p:spPr>
        </p:cxnSp>
        <p:cxnSp>
          <p:nvCxnSpPr>
            <p:cNvPr id="11495" name="AutoShape 229"/>
            <p:cNvCxnSpPr>
              <a:cxnSpLocks noChangeShapeType="1"/>
              <a:stCxn id="11445" idx="1"/>
            </p:cNvCxnSpPr>
            <p:nvPr/>
          </p:nvCxnSpPr>
          <p:spPr bwMode="auto">
            <a:xfrm flipH="1">
              <a:off x="3996" y="2836"/>
              <a:ext cx="52" cy="312"/>
            </a:xfrm>
            <a:prstGeom prst="straightConnector1">
              <a:avLst/>
            </a:prstGeom>
            <a:noFill/>
            <a:ln w="9525">
              <a:solidFill>
                <a:schemeClr val="tx1"/>
              </a:solidFill>
              <a:round/>
              <a:headEnd/>
              <a:tailEnd/>
            </a:ln>
          </p:spPr>
        </p:cxnSp>
        <p:cxnSp>
          <p:nvCxnSpPr>
            <p:cNvPr id="11496" name="AutoShape 230"/>
            <p:cNvCxnSpPr>
              <a:cxnSpLocks noChangeShapeType="1"/>
              <a:stCxn id="11445" idx="1"/>
              <a:endCxn id="11392" idx="1"/>
            </p:cNvCxnSpPr>
            <p:nvPr/>
          </p:nvCxnSpPr>
          <p:spPr bwMode="auto">
            <a:xfrm>
              <a:off x="4017" y="2793"/>
              <a:ext cx="180" cy="479"/>
            </a:xfrm>
            <a:prstGeom prst="straightConnector1">
              <a:avLst/>
            </a:prstGeom>
            <a:noFill/>
            <a:ln w="9525">
              <a:solidFill>
                <a:schemeClr val="tx1"/>
              </a:solidFill>
              <a:round/>
              <a:headEnd/>
              <a:tailEnd/>
            </a:ln>
          </p:spPr>
        </p:cxnSp>
        <p:cxnSp>
          <p:nvCxnSpPr>
            <p:cNvPr id="11497" name="AutoShape 231"/>
            <p:cNvCxnSpPr>
              <a:cxnSpLocks noChangeShapeType="1"/>
              <a:stCxn id="11445" idx="1"/>
              <a:endCxn id="11383" idx="1"/>
            </p:cNvCxnSpPr>
            <p:nvPr/>
          </p:nvCxnSpPr>
          <p:spPr bwMode="auto">
            <a:xfrm>
              <a:off x="4048" y="2836"/>
              <a:ext cx="768" cy="10"/>
            </a:xfrm>
            <a:prstGeom prst="straightConnector1">
              <a:avLst/>
            </a:prstGeom>
            <a:noFill/>
            <a:ln w="9525">
              <a:solidFill>
                <a:schemeClr val="tx1"/>
              </a:solidFill>
              <a:round/>
              <a:headEnd/>
              <a:tailEnd/>
            </a:ln>
          </p:spPr>
        </p:cxnSp>
        <p:cxnSp>
          <p:nvCxnSpPr>
            <p:cNvPr id="11498" name="AutoShape 232"/>
            <p:cNvCxnSpPr>
              <a:cxnSpLocks noChangeShapeType="1"/>
              <a:stCxn id="11445" idx="1"/>
            </p:cNvCxnSpPr>
            <p:nvPr/>
          </p:nvCxnSpPr>
          <p:spPr bwMode="auto">
            <a:xfrm flipH="1" flipV="1">
              <a:off x="4041" y="2661"/>
              <a:ext cx="7" cy="175"/>
            </a:xfrm>
            <a:prstGeom prst="straightConnector1">
              <a:avLst/>
            </a:prstGeom>
            <a:noFill/>
            <a:ln w="9525">
              <a:solidFill>
                <a:schemeClr val="tx1"/>
              </a:solidFill>
              <a:round/>
              <a:headEnd/>
              <a:tailEnd/>
            </a:ln>
          </p:spPr>
        </p:cxnSp>
        <p:cxnSp>
          <p:nvCxnSpPr>
            <p:cNvPr id="11499" name="AutoShape 233"/>
            <p:cNvCxnSpPr>
              <a:cxnSpLocks noChangeShapeType="1"/>
              <a:stCxn id="11445" idx="1"/>
            </p:cNvCxnSpPr>
            <p:nvPr/>
          </p:nvCxnSpPr>
          <p:spPr bwMode="auto">
            <a:xfrm flipH="1">
              <a:off x="3617" y="2836"/>
              <a:ext cx="431" cy="77"/>
            </a:xfrm>
            <a:prstGeom prst="straightConnector1">
              <a:avLst/>
            </a:prstGeom>
            <a:noFill/>
            <a:ln w="9525">
              <a:solidFill>
                <a:schemeClr val="tx1"/>
              </a:solidFill>
              <a:round/>
              <a:headEnd/>
              <a:tailEnd/>
            </a:ln>
          </p:spPr>
        </p:cxnSp>
        <p:cxnSp>
          <p:nvCxnSpPr>
            <p:cNvPr id="11500" name="AutoShape 234"/>
            <p:cNvCxnSpPr>
              <a:cxnSpLocks noChangeShapeType="1"/>
              <a:stCxn id="11409" idx="4"/>
              <a:endCxn id="11413" idx="3"/>
            </p:cNvCxnSpPr>
            <p:nvPr/>
          </p:nvCxnSpPr>
          <p:spPr bwMode="auto">
            <a:xfrm>
              <a:off x="3296" y="3023"/>
              <a:ext cx="123" cy="49"/>
            </a:xfrm>
            <a:prstGeom prst="straightConnector1">
              <a:avLst/>
            </a:prstGeom>
            <a:noFill/>
            <a:ln w="9525">
              <a:solidFill>
                <a:schemeClr val="tx1"/>
              </a:solidFill>
              <a:round/>
              <a:headEnd/>
              <a:tailEnd/>
            </a:ln>
          </p:spPr>
        </p:cxnSp>
        <p:cxnSp>
          <p:nvCxnSpPr>
            <p:cNvPr id="11501" name="AutoShape 235"/>
            <p:cNvCxnSpPr>
              <a:cxnSpLocks noChangeShapeType="1"/>
              <a:stCxn id="11409" idx="4"/>
            </p:cNvCxnSpPr>
            <p:nvPr/>
          </p:nvCxnSpPr>
          <p:spPr bwMode="auto">
            <a:xfrm flipV="1">
              <a:off x="3296" y="2966"/>
              <a:ext cx="264" cy="57"/>
            </a:xfrm>
            <a:prstGeom prst="straightConnector1">
              <a:avLst/>
            </a:prstGeom>
            <a:noFill/>
            <a:ln w="9525">
              <a:solidFill>
                <a:schemeClr val="tx1"/>
              </a:solidFill>
              <a:round/>
              <a:headEnd/>
              <a:tailEnd/>
            </a:ln>
          </p:spPr>
        </p:cxnSp>
        <p:cxnSp>
          <p:nvCxnSpPr>
            <p:cNvPr id="11502" name="AutoShape 236"/>
            <p:cNvCxnSpPr>
              <a:cxnSpLocks noChangeShapeType="1"/>
              <a:stCxn id="11410" idx="3"/>
            </p:cNvCxnSpPr>
            <p:nvPr/>
          </p:nvCxnSpPr>
          <p:spPr bwMode="auto">
            <a:xfrm>
              <a:off x="3286" y="2962"/>
              <a:ext cx="182" cy="87"/>
            </a:xfrm>
            <a:prstGeom prst="straightConnector1">
              <a:avLst/>
            </a:prstGeom>
            <a:noFill/>
            <a:ln w="9525">
              <a:solidFill>
                <a:schemeClr val="tx1"/>
              </a:solidFill>
              <a:round/>
              <a:headEnd/>
              <a:tailEnd/>
            </a:ln>
          </p:spPr>
        </p:cxnSp>
        <p:cxnSp>
          <p:nvCxnSpPr>
            <p:cNvPr id="11503" name="AutoShape 237"/>
            <p:cNvCxnSpPr>
              <a:cxnSpLocks noChangeShapeType="1"/>
              <a:stCxn id="11410" idx="3"/>
            </p:cNvCxnSpPr>
            <p:nvPr/>
          </p:nvCxnSpPr>
          <p:spPr bwMode="auto">
            <a:xfrm flipV="1">
              <a:off x="3286" y="2913"/>
              <a:ext cx="216" cy="49"/>
            </a:xfrm>
            <a:prstGeom prst="straightConnector1">
              <a:avLst/>
            </a:prstGeom>
            <a:noFill/>
            <a:ln w="9525">
              <a:solidFill>
                <a:schemeClr val="tx1"/>
              </a:solidFill>
              <a:round/>
              <a:headEnd/>
              <a:tailEnd/>
            </a:ln>
          </p:spPr>
        </p:cxnSp>
        <p:cxnSp>
          <p:nvCxnSpPr>
            <p:cNvPr id="11504" name="AutoShape 238"/>
            <p:cNvCxnSpPr>
              <a:cxnSpLocks noChangeShapeType="1"/>
              <a:stCxn id="11412" idx="3"/>
            </p:cNvCxnSpPr>
            <p:nvPr/>
          </p:nvCxnSpPr>
          <p:spPr bwMode="auto">
            <a:xfrm>
              <a:off x="3367" y="2931"/>
              <a:ext cx="101" cy="118"/>
            </a:xfrm>
            <a:prstGeom prst="straightConnector1">
              <a:avLst/>
            </a:prstGeom>
            <a:noFill/>
            <a:ln w="9525">
              <a:solidFill>
                <a:schemeClr val="tx1"/>
              </a:solidFill>
              <a:round/>
              <a:headEnd/>
              <a:tailEnd/>
            </a:ln>
          </p:spPr>
        </p:cxnSp>
        <p:cxnSp>
          <p:nvCxnSpPr>
            <p:cNvPr id="11505" name="AutoShape 239"/>
            <p:cNvCxnSpPr>
              <a:cxnSpLocks noChangeShapeType="1"/>
              <a:stCxn id="11409" idx="4"/>
              <a:endCxn id="11411" idx="2"/>
            </p:cNvCxnSpPr>
            <p:nvPr/>
          </p:nvCxnSpPr>
          <p:spPr bwMode="auto">
            <a:xfrm flipV="1">
              <a:off x="3296" y="2979"/>
              <a:ext cx="26" cy="44"/>
            </a:xfrm>
            <a:prstGeom prst="straightConnector1">
              <a:avLst/>
            </a:prstGeom>
            <a:noFill/>
            <a:ln w="9525">
              <a:solidFill>
                <a:schemeClr val="tx1"/>
              </a:solidFill>
              <a:round/>
              <a:headEnd/>
              <a:tailEnd/>
            </a:ln>
          </p:spPr>
        </p:cxnSp>
        <p:cxnSp>
          <p:nvCxnSpPr>
            <p:cNvPr id="11506" name="AutoShape 240"/>
            <p:cNvCxnSpPr>
              <a:cxnSpLocks noChangeShapeType="1"/>
              <a:stCxn id="11409" idx="1"/>
              <a:endCxn id="11410" idx="3"/>
            </p:cNvCxnSpPr>
            <p:nvPr/>
          </p:nvCxnSpPr>
          <p:spPr bwMode="auto">
            <a:xfrm flipV="1">
              <a:off x="3270" y="2962"/>
              <a:ext cx="16" cy="30"/>
            </a:xfrm>
            <a:prstGeom prst="straightConnector1">
              <a:avLst/>
            </a:prstGeom>
            <a:noFill/>
            <a:ln w="9525">
              <a:solidFill>
                <a:schemeClr val="tx1"/>
              </a:solidFill>
              <a:round/>
              <a:headEnd/>
              <a:tailEnd/>
            </a:ln>
          </p:spPr>
        </p:cxnSp>
        <p:cxnSp>
          <p:nvCxnSpPr>
            <p:cNvPr id="11507" name="AutoShape 241"/>
            <p:cNvCxnSpPr>
              <a:cxnSpLocks noChangeShapeType="1"/>
              <a:stCxn id="11410" idx="1"/>
              <a:endCxn id="11412" idx="1"/>
            </p:cNvCxnSpPr>
            <p:nvPr/>
          </p:nvCxnSpPr>
          <p:spPr bwMode="auto">
            <a:xfrm flipV="1">
              <a:off x="3286" y="2869"/>
              <a:ext cx="81" cy="31"/>
            </a:xfrm>
            <a:prstGeom prst="straightConnector1">
              <a:avLst/>
            </a:prstGeom>
            <a:noFill/>
            <a:ln w="9525">
              <a:solidFill>
                <a:schemeClr val="tx1"/>
              </a:solidFill>
              <a:round/>
              <a:headEnd/>
              <a:tailEnd/>
            </a:ln>
          </p:spPr>
        </p:cxnSp>
        <p:cxnSp>
          <p:nvCxnSpPr>
            <p:cNvPr id="11508" name="AutoShape 242"/>
            <p:cNvCxnSpPr>
              <a:cxnSpLocks noChangeShapeType="1"/>
              <a:stCxn id="11412" idx="1"/>
            </p:cNvCxnSpPr>
            <p:nvPr/>
          </p:nvCxnSpPr>
          <p:spPr bwMode="auto">
            <a:xfrm>
              <a:off x="3367" y="2869"/>
              <a:ext cx="135" cy="44"/>
            </a:xfrm>
            <a:prstGeom prst="straightConnector1">
              <a:avLst/>
            </a:prstGeom>
            <a:noFill/>
            <a:ln w="9525">
              <a:solidFill>
                <a:schemeClr val="tx1"/>
              </a:solidFill>
              <a:round/>
              <a:headEnd/>
              <a:tailEnd/>
            </a:ln>
          </p:spPr>
        </p:cxnSp>
        <p:cxnSp>
          <p:nvCxnSpPr>
            <p:cNvPr id="11509" name="AutoShape 243"/>
            <p:cNvCxnSpPr>
              <a:cxnSpLocks noChangeShapeType="1"/>
              <a:stCxn id="11412" idx="3"/>
              <a:endCxn id="11414" idx="1"/>
            </p:cNvCxnSpPr>
            <p:nvPr/>
          </p:nvCxnSpPr>
          <p:spPr bwMode="auto">
            <a:xfrm>
              <a:off x="3367" y="2931"/>
              <a:ext cx="70" cy="0"/>
            </a:xfrm>
            <a:prstGeom prst="straightConnector1">
              <a:avLst/>
            </a:prstGeom>
            <a:noFill/>
            <a:ln w="9525">
              <a:solidFill>
                <a:schemeClr val="tx1"/>
              </a:solidFill>
              <a:round/>
              <a:headEnd/>
              <a:tailEnd/>
            </a:ln>
          </p:spPr>
        </p:cxnSp>
        <p:cxnSp>
          <p:nvCxnSpPr>
            <p:cNvPr id="11510" name="AutoShape 244"/>
            <p:cNvCxnSpPr>
              <a:cxnSpLocks noChangeShapeType="1"/>
              <a:stCxn id="11397" idx="4"/>
              <a:endCxn id="11398" idx="1"/>
            </p:cNvCxnSpPr>
            <p:nvPr/>
          </p:nvCxnSpPr>
          <p:spPr bwMode="auto">
            <a:xfrm flipV="1">
              <a:off x="3382" y="3551"/>
              <a:ext cx="63" cy="76"/>
            </a:xfrm>
            <a:prstGeom prst="straightConnector1">
              <a:avLst/>
            </a:prstGeom>
            <a:noFill/>
            <a:ln w="9525">
              <a:solidFill>
                <a:schemeClr val="tx1"/>
              </a:solidFill>
              <a:round/>
              <a:headEnd/>
              <a:tailEnd/>
            </a:ln>
          </p:spPr>
        </p:cxnSp>
        <p:cxnSp>
          <p:nvCxnSpPr>
            <p:cNvPr id="11511" name="AutoShape 245"/>
            <p:cNvCxnSpPr>
              <a:cxnSpLocks noChangeShapeType="1"/>
              <a:stCxn id="11398" idx="1"/>
              <a:endCxn id="11401" idx="0"/>
            </p:cNvCxnSpPr>
            <p:nvPr/>
          </p:nvCxnSpPr>
          <p:spPr bwMode="auto">
            <a:xfrm>
              <a:off x="3445" y="3551"/>
              <a:ext cx="89" cy="23"/>
            </a:xfrm>
            <a:prstGeom prst="straightConnector1">
              <a:avLst/>
            </a:prstGeom>
            <a:noFill/>
            <a:ln w="9525">
              <a:solidFill>
                <a:schemeClr val="tx1"/>
              </a:solidFill>
              <a:round/>
              <a:headEnd/>
              <a:tailEnd/>
            </a:ln>
          </p:spPr>
        </p:cxnSp>
        <p:cxnSp>
          <p:nvCxnSpPr>
            <p:cNvPr id="11512" name="AutoShape 246"/>
            <p:cNvCxnSpPr>
              <a:cxnSpLocks noChangeShapeType="1"/>
              <a:stCxn id="11401" idx="3"/>
              <a:endCxn id="11400" idx="2"/>
            </p:cNvCxnSpPr>
            <p:nvPr/>
          </p:nvCxnSpPr>
          <p:spPr bwMode="auto">
            <a:xfrm flipH="1">
              <a:off x="3484" y="3604"/>
              <a:ext cx="50" cy="49"/>
            </a:xfrm>
            <a:prstGeom prst="straightConnector1">
              <a:avLst/>
            </a:prstGeom>
            <a:noFill/>
            <a:ln w="9525">
              <a:solidFill>
                <a:schemeClr val="tx1"/>
              </a:solidFill>
              <a:round/>
              <a:headEnd/>
              <a:tailEnd/>
            </a:ln>
          </p:spPr>
        </p:cxnSp>
        <p:cxnSp>
          <p:nvCxnSpPr>
            <p:cNvPr id="11513" name="AutoShape 247"/>
            <p:cNvCxnSpPr>
              <a:cxnSpLocks noChangeShapeType="1"/>
              <a:stCxn id="11399" idx="4"/>
              <a:endCxn id="11400" idx="1"/>
            </p:cNvCxnSpPr>
            <p:nvPr/>
          </p:nvCxnSpPr>
          <p:spPr bwMode="auto">
            <a:xfrm flipV="1">
              <a:off x="3440" y="3622"/>
              <a:ext cx="70" cy="67"/>
            </a:xfrm>
            <a:prstGeom prst="straightConnector1">
              <a:avLst/>
            </a:prstGeom>
            <a:noFill/>
            <a:ln w="9525">
              <a:solidFill>
                <a:schemeClr val="tx1"/>
              </a:solidFill>
              <a:round/>
              <a:headEnd/>
              <a:tailEnd/>
            </a:ln>
          </p:spPr>
        </p:cxnSp>
        <p:cxnSp>
          <p:nvCxnSpPr>
            <p:cNvPr id="11514" name="AutoShape 248"/>
            <p:cNvCxnSpPr>
              <a:cxnSpLocks noChangeShapeType="1"/>
              <a:stCxn id="11444" idx="0"/>
              <a:endCxn id="11440" idx="3"/>
            </p:cNvCxnSpPr>
            <p:nvPr/>
          </p:nvCxnSpPr>
          <p:spPr bwMode="auto">
            <a:xfrm>
              <a:off x="3609" y="3691"/>
              <a:ext cx="123" cy="64"/>
            </a:xfrm>
            <a:prstGeom prst="straightConnector1">
              <a:avLst/>
            </a:prstGeom>
            <a:noFill/>
            <a:ln w="9525">
              <a:solidFill>
                <a:schemeClr val="tx1"/>
              </a:solidFill>
              <a:round/>
              <a:headEnd/>
              <a:tailEnd/>
            </a:ln>
          </p:spPr>
        </p:cxnSp>
        <p:cxnSp>
          <p:nvCxnSpPr>
            <p:cNvPr id="11515" name="AutoShape 249"/>
            <p:cNvCxnSpPr>
              <a:cxnSpLocks noChangeShapeType="1"/>
              <a:stCxn id="11444" idx="0"/>
            </p:cNvCxnSpPr>
            <p:nvPr/>
          </p:nvCxnSpPr>
          <p:spPr bwMode="auto">
            <a:xfrm flipV="1">
              <a:off x="3609" y="3652"/>
              <a:ext cx="63" cy="39"/>
            </a:xfrm>
            <a:prstGeom prst="straightConnector1">
              <a:avLst/>
            </a:prstGeom>
            <a:noFill/>
            <a:ln w="9525">
              <a:solidFill>
                <a:schemeClr val="tx1"/>
              </a:solidFill>
              <a:round/>
              <a:headEnd/>
              <a:tailEnd/>
            </a:ln>
          </p:spPr>
        </p:cxnSp>
        <p:cxnSp>
          <p:nvCxnSpPr>
            <p:cNvPr id="11516" name="AutoShape 250"/>
            <p:cNvCxnSpPr>
              <a:cxnSpLocks noChangeShapeType="1"/>
              <a:stCxn id="11444" idx="3"/>
              <a:endCxn id="11402" idx="3"/>
            </p:cNvCxnSpPr>
            <p:nvPr/>
          </p:nvCxnSpPr>
          <p:spPr bwMode="auto">
            <a:xfrm flipV="1">
              <a:off x="3583" y="3481"/>
              <a:ext cx="19" cy="187"/>
            </a:xfrm>
            <a:prstGeom prst="straightConnector1">
              <a:avLst/>
            </a:prstGeom>
            <a:noFill/>
            <a:ln w="9525">
              <a:solidFill>
                <a:schemeClr val="tx1"/>
              </a:solidFill>
              <a:round/>
              <a:headEnd/>
              <a:tailEnd/>
            </a:ln>
          </p:spPr>
        </p:cxnSp>
        <p:cxnSp>
          <p:nvCxnSpPr>
            <p:cNvPr id="11517" name="AutoShape 251"/>
            <p:cNvCxnSpPr>
              <a:cxnSpLocks noChangeShapeType="1"/>
              <a:stCxn id="11402" idx="3"/>
              <a:endCxn id="11396" idx="1"/>
            </p:cNvCxnSpPr>
            <p:nvPr/>
          </p:nvCxnSpPr>
          <p:spPr bwMode="auto">
            <a:xfrm>
              <a:off x="3602" y="3481"/>
              <a:ext cx="359" cy="60"/>
            </a:xfrm>
            <a:prstGeom prst="straightConnector1">
              <a:avLst/>
            </a:prstGeom>
            <a:noFill/>
            <a:ln w="9525">
              <a:solidFill>
                <a:schemeClr val="tx1"/>
              </a:solidFill>
              <a:round/>
              <a:headEnd/>
              <a:tailEnd/>
            </a:ln>
          </p:spPr>
        </p:cxnSp>
        <p:cxnSp>
          <p:nvCxnSpPr>
            <p:cNvPr id="11518" name="AutoShape 252"/>
            <p:cNvCxnSpPr>
              <a:cxnSpLocks noChangeShapeType="1"/>
              <a:stCxn id="11440" idx="1"/>
              <a:endCxn id="11382" idx="0"/>
            </p:cNvCxnSpPr>
            <p:nvPr/>
          </p:nvCxnSpPr>
          <p:spPr bwMode="auto">
            <a:xfrm flipH="1">
              <a:off x="3691" y="3799"/>
              <a:ext cx="41" cy="61"/>
            </a:xfrm>
            <a:prstGeom prst="straightConnector1">
              <a:avLst/>
            </a:prstGeom>
            <a:noFill/>
            <a:ln w="9525">
              <a:solidFill>
                <a:schemeClr val="tx1"/>
              </a:solidFill>
              <a:round/>
              <a:headEnd/>
              <a:tailEnd/>
            </a:ln>
          </p:spPr>
        </p:cxnSp>
        <p:cxnSp>
          <p:nvCxnSpPr>
            <p:cNvPr id="11519" name="AutoShape 253"/>
            <p:cNvCxnSpPr>
              <a:cxnSpLocks noChangeShapeType="1"/>
              <a:stCxn id="11444" idx="0"/>
            </p:cNvCxnSpPr>
            <p:nvPr/>
          </p:nvCxnSpPr>
          <p:spPr bwMode="auto">
            <a:xfrm flipH="1">
              <a:off x="3602" y="3691"/>
              <a:ext cx="7" cy="181"/>
            </a:xfrm>
            <a:prstGeom prst="straightConnector1">
              <a:avLst/>
            </a:prstGeom>
            <a:noFill/>
            <a:ln w="9525">
              <a:solidFill>
                <a:schemeClr val="tx1"/>
              </a:solidFill>
              <a:round/>
              <a:headEnd/>
              <a:tailEnd/>
            </a:ln>
          </p:spPr>
        </p:cxnSp>
        <p:cxnSp>
          <p:nvCxnSpPr>
            <p:cNvPr id="11520" name="AutoShape 254"/>
            <p:cNvCxnSpPr>
              <a:cxnSpLocks noChangeShapeType="1"/>
              <a:stCxn id="11402" idx="1"/>
              <a:endCxn id="11404" idx="0"/>
            </p:cNvCxnSpPr>
            <p:nvPr/>
          </p:nvCxnSpPr>
          <p:spPr bwMode="auto">
            <a:xfrm flipH="1" flipV="1">
              <a:off x="3576" y="3300"/>
              <a:ext cx="26" cy="120"/>
            </a:xfrm>
            <a:prstGeom prst="straightConnector1">
              <a:avLst/>
            </a:prstGeom>
            <a:noFill/>
            <a:ln w="9525">
              <a:solidFill>
                <a:schemeClr val="tx1"/>
              </a:solidFill>
              <a:round/>
              <a:headEnd/>
              <a:tailEnd/>
            </a:ln>
          </p:spPr>
        </p:cxnSp>
        <p:cxnSp>
          <p:nvCxnSpPr>
            <p:cNvPr id="11521" name="AutoShape 255"/>
            <p:cNvCxnSpPr>
              <a:cxnSpLocks noChangeShapeType="1"/>
              <a:stCxn id="11404" idx="4"/>
            </p:cNvCxnSpPr>
            <p:nvPr/>
          </p:nvCxnSpPr>
          <p:spPr bwMode="auto">
            <a:xfrm>
              <a:off x="3602" y="3300"/>
              <a:ext cx="198" cy="34"/>
            </a:xfrm>
            <a:prstGeom prst="straightConnector1">
              <a:avLst/>
            </a:prstGeom>
            <a:noFill/>
            <a:ln w="9525">
              <a:solidFill>
                <a:schemeClr val="tx1"/>
              </a:solidFill>
              <a:round/>
              <a:headEnd/>
              <a:tailEnd/>
            </a:ln>
          </p:spPr>
        </p:cxnSp>
        <p:cxnSp>
          <p:nvCxnSpPr>
            <p:cNvPr id="11522" name="AutoShape 256"/>
            <p:cNvCxnSpPr>
              <a:cxnSpLocks noChangeShapeType="1"/>
              <a:stCxn id="11404" idx="4"/>
              <a:endCxn id="11441" idx="1"/>
            </p:cNvCxnSpPr>
            <p:nvPr/>
          </p:nvCxnSpPr>
          <p:spPr bwMode="auto">
            <a:xfrm flipV="1">
              <a:off x="3602" y="3241"/>
              <a:ext cx="156" cy="59"/>
            </a:xfrm>
            <a:prstGeom prst="straightConnector1">
              <a:avLst/>
            </a:prstGeom>
            <a:noFill/>
            <a:ln w="9525">
              <a:solidFill>
                <a:schemeClr val="tx1"/>
              </a:solidFill>
              <a:round/>
              <a:headEnd/>
              <a:tailEnd/>
            </a:ln>
          </p:spPr>
        </p:cxnSp>
        <p:cxnSp>
          <p:nvCxnSpPr>
            <p:cNvPr id="11523" name="AutoShape 257"/>
            <p:cNvCxnSpPr>
              <a:cxnSpLocks noChangeShapeType="1"/>
              <a:stCxn id="11403" idx="3"/>
              <a:endCxn id="11406" idx="3"/>
            </p:cNvCxnSpPr>
            <p:nvPr/>
          </p:nvCxnSpPr>
          <p:spPr bwMode="auto">
            <a:xfrm>
              <a:off x="3510" y="3261"/>
              <a:ext cx="144" cy="26"/>
            </a:xfrm>
            <a:prstGeom prst="straightConnector1">
              <a:avLst/>
            </a:prstGeom>
            <a:noFill/>
            <a:ln w="9525">
              <a:solidFill>
                <a:schemeClr val="tx1"/>
              </a:solidFill>
              <a:round/>
              <a:headEnd/>
              <a:tailEnd/>
            </a:ln>
          </p:spPr>
        </p:cxnSp>
        <p:cxnSp>
          <p:nvCxnSpPr>
            <p:cNvPr id="11524" name="AutoShape 258"/>
            <p:cNvCxnSpPr>
              <a:cxnSpLocks noChangeShapeType="1"/>
              <a:stCxn id="11404" idx="1"/>
              <a:endCxn id="11407" idx="3"/>
            </p:cNvCxnSpPr>
            <p:nvPr/>
          </p:nvCxnSpPr>
          <p:spPr bwMode="auto">
            <a:xfrm flipV="1">
              <a:off x="3576" y="3207"/>
              <a:ext cx="96" cy="62"/>
            </a:xfrm>
            <a:prstGeom prst="straightConnector1">
              <a:avLst/>
            </a:prstGeom>
            <a:noFill/>
            <a:ln w="9525">
              <a:solidFill>
                <a:schemeClr val="tx1"/>
              </a:solidFill>
              <a:round/>
              <a:headEnd/>
              <a:tailEnd/>
            </a:ln>
          </p:spPr>
        </p:cxnSp>
        <p:cxnSp>
          <p:nvCxnSpPr>
            <p:cNvPr id="11525" name="AutoShape 259"/>
            <p:cNvCxnSpPr>
              <a:cxnSpLocks noChangeShapeType="1"/>
              <a:stCxn id="11403" idx="2"/>
              <a:endCxn id="11407" idx="0"/>
            </p:cNvCxnSpPr>
            <p:nvPr/>
          </p:nvCxnSpPr>
          <p:spPr bwMode="auto">
            <a:xfrm flipV="1">
              <a:off x="3484" y="3177"/>
              <a:ext cx="188" cy="53"/>
            </a:xfrm>
            <a:prstGeom prst="straightConnector1">
              <a:avLst/>
            </a:prstGeom>
            <a:noFill/>
            <a:ln w="9525">
              <a:solidFill>
                <a:schemeClr val="tx1"/>
              </a:solidFill>
              <a:round/>
              <a:headEnd/>
              <a:tailEnd/>
            </a:ln>
          </p:spPr>
        </p:cxnSp>
        <p:cxnSp>
          <p:nvCxnSpPr>
            <p:cNvPr id="11526" name="AutoShape 260"/>
            <p:cNvCxnSpPr>
              <a:cxnSpLocks noChangeShapeType="1"/>
              <a:stCxn id="11407" idx="3"/>
              <a:endCxn id="11441" idx="3"/>
            </p:cNvCxnSpPr>
            <p:nvPr/>
          </p:nvCxnSpPr>
          <p:spPr bwMode="auto">
            <a:xfrm flipV="1">
              <a:off x="3672" y="3197"/>
              <a:ext cx="86" cy="10"/>
            </a:xfrm>
            <a:prstGeom prst="straightConnector1">
              <a:avLst/>
            </a:prstGeom>
            <a:noFill/>
            <a:ln w="9525">
              <a:solidFill>
                <a:schemeClr val="tx1"/>
              </a:solidFill>
              <a:round/>
              <a:headEnd/>
              <a:tailEnd/>
            </a:ln>
          </p:spPr>
        </p:cxnSp>
        <p:cxnSp>
          <p:nvCxnSpPr>
            <p:cNvPr id="11527" name="AutoShape 261"/>
            <p:cNvCxnSpPr>
              <a:cxnSpLocks noChangeShapeType="1"/>
              <a:stCxn id="11441" idx="3"/>
              <a:endCxn id="11442" idx="3"/>
            </p:cNvCxnSpPr>
            <p:nvPr/>
          </p:nvCxnSpPr>
          <p:spPr bwMode="auto">
            <a:xfrm>
              <a:off x="3758" y="3197"/>
              <a:ext cx="97" cy="97"/>
            </a:xfrm>
            <a:prstGeom prst="straightConnector1">
              <a:avLst/>
            </a:prstGeom>
            <a:noFill/>
            <a:ln w="9525">
              <a:solidFill>
                <a:schemeClr val="tx1"/>
              </a:solidFill>
              <a:round/>
              <a:headEnd/>
              <a:tailEnd/>
            </a:ln>
          </p:spPr>
        </p:cxnSp>
        <p:cxnSp>
          <p:nvCxnSpPr>
            <p:cNvPr id="11528" name="AutoShape 262"/>
            <p:cNvCxnSpPr>
              <a:cxnSpLocks noChangeShapeType="1"/>
              <a:stCxn id="11442" idx="0"/>
              <a:endCxn id="11381" idx="1"/>
            </p:cNvCxnSpPr>
            <p:nvPr/>
          </p:nvCxnSpPr>
          <p:spPr bwMode="auto">
            <a:xfrm>
              <a:off x="3880" y="3317"/>
              <a:ext cx="117" cy="44"/>
            </a:xfrm>
            <a:prstGeom prst="straightConnector1">
              <a:avLst/>
            </a:prstGeom>
            <a:noFill/>
            <a:ln w="9525">
              <a:solidFill>
                <a:schemeClr val="tx1"/>
              </a:solidFill>
              <a:round/>
              <a:headEnd/>
              <a:tailEnd/>
            </a:ln>
          </p:spPr>
        </p:cxnSp>
        <p:cxnSp>
          <p:nvCxnSpPr>
            <p:cNvPr id="11529" name="AutoShape 263"/>
            <p:cNvCxnSpPr>
              <a:cxnSpLocks noChangeShapeType="1"/>
              <a:endCxn id="11381" idx="1"/>
            </p:cNvCxnSpPr>
            <p:nvPr/>
          </p:nvCxnSpPr>
          <p:spPr bwMode="auto">
            <a:xfrm>
              <a:off x="3800" y="3334"/>
              <a:ext cx="197" cy="27"/>
            </a:xfrm>
            <a:prstGeom prst="straightConnector1">
              <a:avLst/>
            </a:prstGeom>
            <a:noFill/>
            <a:ln w="9525">
              <a:solidFill>
                <a:schemeClr val="tx1"/>
              </a:solidFill>
              <a:round/>
              <a:headEnd/>
              <a:tailEnd/>
            </a:ln>
          </p:spPr>
        </p:cxnSp>
        <p:cxnSp>
          <p:nvCxnSpPr>
            <p:cNvPr id="11530" name="AutoShape 264"/>
            <p:cNvCxnSpPr>
              <a:cxnSpLocks noChangeShapeType="1"/>
              <a:stCxn id="11405" idx="0"/>
              <a:endCxn id="11381" idx="1"/>
            </p:cNvCxnSpPr>
            <p:nvPr/>
          </p:nvCxnSpPr>
          <p:spPr bwMode="auto">
            <a:xfrm>
              <a:off x="3591" y="3207"/>
              <a:ext cx="406" cy="154"/>
            </a:xfrm>
            <a:prstGeom prst="straightConnector1">
              <a:avLst/>
            </a:prstGeom>
            <a:noFill/>
            <a:ln w="9525">
              <a:solidFill>
                <a:schemeClr val="tx1"/>
              </a:solidFill>
              <a:round/>
              <a:headEnd/>
              <a:tailEnd/>
            </a:ln>
          </p:spPr>
        </p:cxnSp>
        <p:cxnSp>
          <p:nvCxnSpPr>
            <p:cNvPr id="11531" name="AutoShape 265"/>
            <p:cNvCxnSpPr>
              <a:cxnSpLocks noChangeShapeType="1"/>
              <a:stCxn id="11406" idx="0"/>
              <a:endCxn id="11381" idx="1"/>
            </p:cNvCxnSpPr>
            <p:nvPr/>
          </p:nvCxnSpPr>
          <p:spPr bwMode="auto">
            <a:xfrm>
              <a:off x="3654" y="3256"/>
              <a:ext cx="343" cy="105"/>
            </a:xfrm>
            <a:prstGeom prst="straightConnector1">
              <a:avLst/>
            </a:prstGeom>
            <a:noFill/>
            <a:ln w="9525">
              <a:solidFill>
                <a:schemeClr val="tx1"/>
              </a:solidFill>
              <a:round/>
              <a:headEnd/>
              <a:tailEnd/>
            </a:ln>
          </p:spPr>
        </p:cxnSp>
        <p:cxnSp>
          <p:nvCxnSpPr>
            <p:cNvPr id="11532" name="AutoShape 266"/>
            <p:cNvCxnSpPr>
              <a:cxnSpLocks noChangeShapeType="1"/>
              <a:stCxn id="11441" idx="0"/>
              <a:endCxn id="11381" idx="1"/>
            </p:cNvCxnSpPr>
            <p:nvPr/>
          </p:nvCxnSpPr>
          <p:spPr bwMode="auto">
            <a:xfrm>
              <a:off x="3784" y="3219"/>
              <a:ext cx="213" cy="142"/>
            </a:xfrm>
            <a:prstGeom prst="straightConnector1">
              <a:avLst/>
            </a:prstGeom>
            <a:noFill/>
            <a:ln w="9525">
              <a:solidFill>
                <a:schemeClr val="tx1"/>
              </a:solidFill>
              <a:round/>
              <a:headEnd/>
              <a:tailEnd/>
            </a:ln>
          </p:spPr>
        </p:cxnSp>
        <p:cxnSp>
          <p:nvCxnSpPr>
            <p:cNvPr id="11533" name="AutoShape 267"/>
            <p:cNvCxnSpPr>
              <a:cxnSpLocks noChangeShapeType="1"/>
            </p:cNvCxnSpPr>
            <p:nvPr/>
          </p:nvCxnSpPr>
          <p:spPr bwMode="auto">
            <a:xfrm flipV="1">
              <a:off x="3672" y="3201"/>
              <a:ext cx="267" cy="345"/>
            </a:xfrm>
            <a:prstGeom prst="straightConnector1">
              <a:avLst/>
            </a:prstGeom>
            <a:noFill/>
            <a:ln w="9525">
              <a:solidFill>
                <a:schemeClr val="tx1"/>
              </a:solidFill>
              <a:round/>
              <a:headEnd/>
              <a:tailEnd/>
            </a:ln>
          </p:spPr>
        </p:cxnSp>
        <p:cxnSp>
          <p:nvCxnSpPr>
            <p:cNvPr id="11534" name="AutoShape 268"/>
            <p:cNvCxnSpPr>
              <a:cxnSpLocks noChangeShapeType="1"/>
              <a:endCxn id="11381" idx="1"/>
            </p:cNvCxnSpPr>
            <p:nvPr/>
          </p:nvCxnSpPr>
          <p:spPr bwMode="auto">
            <a:xfrm flipV="1">
              <a:off x="3672" y="3361"/>
              <a:ext cx="325" cy="185"/>
            </a:xfrm>
            <a:prstGeom prst="straightConnector1">
              <a:avLst/>
            </a:prstGeom>
            <a:noFill/>
            <a:ln w="9525">
              <a:solidFill>
                <a:schemeClr val="tx1"/>
              </a:solidFill>
              <a:round/>
              <a:headEnd/>
              <a:tailEnd/>
            </a:ln>
          </p:spPr>
        </p:cxnSp>
        <p:cxnSp>
          <p:nvCxnSpPr>
            <p:cNvPr id="11535" name="AutoShape 269"/>
            <p:cNvCxnSpPr>
              <a:cxnSpLocks noChangeShapeType="1"/>
              <a:stCxn id="11408" idx="3"/>
              <a:endCxn id="11443" idx="2"/>
            </p:cNvCxnSpPr>
            <p:nvPr/>
          </p:nvCxnSpPr>
          <p:spPr bwMode="auto">
            <a:xfrm flipV="1">
              <a:off x="3330" y="2702"/>
              <a:ext cx="179" cy="11"/>
            </a:xfrm>
            <a:prstGeom prst="straightConnector1">
              <a:avLst/>
            </a:prstGeom>
            <a:noFill/>
            <a:ln w="9525">
              <a:solidFill>
                <a:schemeClr val="tx1"/>
              </a:solidFill>
              <a:round/>
              <a:headEnd/>
              <a:tailEnd/>
            </a:ln>
          </p:spPr>
        </p:cxnSp>
        <p:cxnSp>
          <p:nvCxnSpPr>
            <p:cNvPr id="11536" name="AutoShape 270"/>
            <p:cNvCxnSpPr>
              <a:cxnSpLocks noChangeShapeType="1"/>
              <a:stCxn id="11408" idx="3"/>
              <a:endCxn id="11470" idx="2"/>
            </p:cNvCxnSpPr>
            <p:nvPr/>
          </p:nvCxnSpPr>
          <p:spPr bwMode="auto">
            <a:xfrm>
              <a:off x="3330" y="2713"/>
              <a:ext cx="415" cy="98"/>
            </a:xfrm>
            <a:prstGeom prst="straightConnector1">
              <a:avLst/>
            </a:prstGeom>
            <a:noFill/>
            <a:ln w="9525">
              <a:solidFill>
                <a:schemeClr val="tx1"/>
              </a:solidFill>
              <a:round/>
              <a:headEnd/>
              <a:tailEnd/>
            </a:ln>
          </p:spPr>
        </p:cxnSp>
        <p:cxnSp>
          <p:nvCxnSpPr>
            <p:cNvPr id="11537" name="AutoShape 271"/>
            <p:cNvCxnSpPr>
              <a:cxnSpLocks noChangeShapeType="1"/>
              <a:stCxn id="11412" idx="1"/>
              <a:endCxn id="11408" idx="3"/>
            </p:cNvCxnSpPr>
            <p:nvPr/>
          </p:nvCxnSpPr>
          <p:spPr bwMode="auto">
            <a:xfrm flipH="1" flipV="1">
              <a:off x="3330" y="2713"/>
              <a:ext cx="37" cy="156"/>
            </a:xfrm>
            <a:prstGeom prst="straightConnector1">
              <a:avLst/>
            </a:prstGeom>
            <a:noFill/>
            <a:ln w="9525">
              <a:solidFill>
                <a:schemeClr val="tx1"/>
              </a:solidFill>
              <a:round/>
              <a:headEnd/>
              <a:tailEnd/>
            </a:ln>
          </p:spPr>
        </p:cxnSp>
        <p:cxnSp>
          <p:nvCxnSpPr>
            <p:cNvPr id="11538" name="AutoShape 272"/>
            <p:cNvCxnSpPr>
              <a:cxnSpLocks noChangeShapeType="1"/>
              <a:stCxn id="11410" idx="2"/>
              <a:endCxn id="11457" idx="3"/>
            </p:cNvCxnSpPr>
            <p:nvPr/>
          </p:nvCxnSpPr>
          <p:spPr bwMode="auto">
            <a:xfrm flipV="1">
              <a:off x="3260" y="2664"/>
              <a:ext cx="2" cy="267"/>
            </a:xfrm>
            <a:prstGeom prst="straightConnector1">
              <a:avLst/>
            </a:prstGeom>
            <a:noFill/>
            <a:ln w="9525">
              <a:solidFill>
                <a:schemeClr val="tx1"/>
              </a:solidFill>
              <a:round/>
              <a:headEnd/>
              <a:tailEnd/>
            </a:ln>
          </p:spPr>
        </p:cxnSp>
        <p:cxnSp>
          <p:nvCxnSpPr>
            <p:cNvPr id="11539" name="AutoShape 273"/>
            <p:cNvCxnSpPr>
              <a:cxnSpLocks noChangeShapeType="1"/>
              <a:stCxn id="11429" idx="3"/>
            </p:cNvCxnSpPr>
            <p:nvPr/>
          </p:nvCxnSpPr>
          <p:spPr bwMode="auto">
            <a:xfrm flipV="1">
              <a:off x="3826" y="2608"/>
              <a:ext cx="156" cy="31"/>
            </a:xfrm>
            <a:prstGeom prst="straightConnector1">
              <a:avLst/>
            </a:prstGeom>
            <a:noFill/>
            <a:ln w="9525">
              <a:solidFill>
                <a:schemeClr val="tx1"/>
              </a:solidFill>
              <a:round/>
              <a:headEnd/>
              <a:tailEnd/>
            </a:ln>
          </p:spPr>
        </p:cxnSp>
        <p:cxnSp>
          <p:nvCxnSpPr>
            <p:cNvPr id="11540" name="AutoShape 274"/>
            <p:cNvCxnSpPr>
              <a:cxnSpLocks noChangeShapeType="1"/>
              <a:stCxn id="11429" idx="3"/>
              <a:endCxn id="11443" idx="0"/>
            </p:cNvCxnSpPr>
            <p:nvPr/>
          </p:nvCxnSpPr>
          <p:spPr bwMode="auto">
            <a:xfrm flipH="1">
              <a:off x="3559" y="2639"/>
              <a:ext cx="267" cy="63"/>
            </a:xfrm>
            <a:prstGeom prst="straightConnector1">
              <a:avLst/>
            </a:prstGeom>
            <a:noFill/>
            <a:ln w="9525">
              <a:solidFill>
                <a:schemeClr val="tx1"/>
              </a:solidFill>
              <a:round/>
              <a:headEnd/>
              <a:tailEnd/>
            </a:ln>
          </p:spPr>
        </p:cxnSp>
        <p:cxnSp>
          <p:nvCxnSpPr>
            <p:cNvPr id="11541" name="AutoShape 275"/>
            <p:cNvCxnSpPr>
              <a:cxnSpLocks noChangeShapeType="1"/>
              <a:stCxn id="11429" idx="3"/>
              <a:endCxn id="11470" idx="1"/>
            </p:cNvCxnSpPr>
            <p:nvPr/>
          </p:nvCxnSpPr>
          <p:spPr bwMode="auto">
            <a:xfrm flipH="1">
              <a:off x="3771" y="2639"/>
              <a:ext cx="55" cy="142"/>
            </a:xfrm>
            <a:prstGeom prst="straightConnector1">
              <a:avLst/>
            </a:prstGeom>
            <a:noFill/>
            <a:ln w="9525">
              <a:solidFill>
                <a:schemeClr val="tx1"/>
              </a:solidFill>
              <a:round/>
              <a:headEnd/>
              <a:tailEnd/>
            </a:ln>
          </p:spPr>
        </p:cxnSp>
        <p:cxnSp>
          <p:nvCxnSpPr>
            <p:cNvPr id="11542" name="AutoShape 276"/>
            <p:cNvCxnSpPr>
              <a:cxnSpLocks noChangeShapeType="1"/>
              <a:stCxn id="11427" idx="2"/>
              <a:endCxn id="11443" idx="0"/>
            </p:cNvCxnSpPr>
            <p:nvPr/>
          </p:nvCxnSpPr>
          <p:spPr bwMode="auto">
            <a:xfrm flipH="1">
              <a:off x="3559" y="2600"/>
              <a:ext cx="150" cy="102"/>
            </a:xfrm>
            <a:prstGeom prst="straightConnector1">
              <a:avLst/>
            </a:prstGeom>
            <a:noFill/>
            <a:ln w="9525">
              <a:solidFill>
                <a:schemeClr val="tx1"/>
              </a:solidFill>
              <a:round/>
              <a:headEnd/>
              <a:tailEnd/>
            </a:ln>
          </p:spPr>
        </p:cxnSp>
        <p:cxnSp>
          <p:nvCxnSpPr>
            <p:cNvPr id="11543" name="AutoShape 277"/>
            <p:cNvCxnSpPr>
              <a:cxnSpLocks noChangeShapeType="1"/>
              <a:stCxn id="11441" idx="3"/>
              <a:endCxn id="11443" idx="0"/>
            </p:cNvCxnSpPr>
            <p:nvPr/>
          </p:nvCxnSpPr>
          <p:spPr bwMode="auto">
            <a:xfrm flipH="1" flipV="1">
              <a:off x="3559" y="2702"/>
              <a:ext cx="199" cy="495"/>
            </a:xfrm>
            <a:prstGeom prst="straightConnector1">
              <a:avLst/>
            </a:prstGeom>
            <a:noFill/>
            <a:ln w="9525">
              <a:solidFill>
                <a:schemeClr val="tx1"/>
              </a:solidFill>
              <a:round/>
              <a:headEnd/>
              <a:tailEnd/>
            </a:ln>
          </p:spPr>
        </p:cxnSp>
        <p:cxnSp>
          <p:nvCxnSpPr>
            <p:cNvPr id="11544" name="AutoShape 278"/>
            <p:cNvCxnSpPr>
              <a:cxnSpLocks noChangeShapeType="1"/>
              <a:stCxn id="11441" idx="3"/>
              <a:endCxn id="11445" idx="3"/>
            </p:cNvCxnSpPr>
            <p:nvPr/>
          </p:nvCxnSpPr>
          <p:spPr bwMode="auto">
            <a:xfrm flipV="1">
              <a:off x="3758" y="2793"/>
              <a:ext cx="290" cy="404"/>
            </a:xfrm>
            <a:prstGeom prst="straightConnector1">
              <a:avLst/>
            </a:prstGeom>
            <a:noFill/>
            <a:ln w="9525">
              <a:solidFill>
                <a:schemeClr val="tx1"/>
              </a:solidFill>
              <a:round/>
              <a:headEnd/>
              <a:tailEnd/>
            </a:ln>
          </p:spPr>
        </p:cxnSp>
        <p:cxnSp>
          <p:nvCxnSpPr>
            <p:cNvPr id="11545" name="AutoShape 279"/>
            <p:cNvCxnSpPr>
              <a:cxnSpLocks noChangeShapeType="1"/>
              <a:endCxn id="11444" idx="3"/>
            </p:cNvCxnSpPr>
            <p:nvPr/>
          </p:nvCxnSpPr>
          <p:spPr bwMode="auto">
            <a:xfrm flipH="1">
              <a:off x="3583" y="2608"/>
              <a:ext cx="399" cy="1060"/>
            </a:xfrm>
            <a:prstGeom prst="straightConnector1">
              <a:avLst/>
            </a:prstGeom>
            <a:noFill/>
            <a:ln w="9525">
              <a:solidFill>
                <a:schemeClr val="tx1"/>
              </a:solidFill>
              <a:round/>
              <a:headEnd/>
              <a:tailEnd/>
            </a:ln>
          </p:spPr>
        </p:cxnSp>
        <p:cxnSp>
          <p:nvCxnSpPr>
            <p:cNvPr id="11546" name="AutoShape 280"/>
            <p:cNvCxnSpPr>
              <a:cxnSpLocks noChangeShapeType="1"/>
            </p:cNvCxnSpPr>
            <p:nvPr/>
          </p:nvCxnSpPr>
          <p:spPr bwMode="auto">
            <a:xfrm flipH="1" flipV="1">
              <a:off x="3296" y="2510"/>
              <a:ext cx="686" cy="98"/>
            </a:xfrm>
            <a:prstGeom prst="straightConnector1">
              <a:avLst/>
            </a:prstGeom>
            <a:noFill/>
            <a:ln w="9525">
              <a:solidFill>
                <a:schemeClr val="tx1"/>
              </a:solidFill>
              <a:round/>
              <a:headEnd/>
              <a:tailEnd/>
            </a:ln>
          </p:spPr>
        </p:cxnSp>
        <p:cxnSp>
          <p:nvCxnSpPr>
            <p:cNvPr id="11547" name="AutoShape 281"/>
            <p:cNvCxnSpPr>
              <a:cxnSpLocks noChangeShapeType="1"/>
              <a:endCxn id="11383" idx="1"/>
            </p:cNvCxnSpPr>
            <p:nvPr/>
          </p:nvCxnSpPr>
          <p:spPr bwMode="auto">
            <a:xfrm>
              <a:off x="3296" y="2510"/>
              <a:ext cx="1520" cy="336"/>
            </a:xfrm>
            <a:prstGeom prst="straightConnector1">
              <a:avLst/>
            </a:prstGeom>
            <a:noFill/>
            <a:ln w="9525">
              <a:solidFill>
                <a:schemeClr val="tx1"/>
              </a:solidFill>
              <a:round/>
              <a:headEnd/>
              <a:tailEnd/>
            </a:ln>
          </p:spPr>
        </p:cxnSp>
        <p:cxnSp>
          <p:nvCxnSpPr>
            <p:cNvPr id="11548" name="AutoShape 282"/>
            <p:cNvCxnSpPr>
              <a:cxnSpLocks noChangeShapeType="1"/>
              <a:endCxn id="11380" idx="1"/>
            </p:cNvCxnSpPr>
            <p:nvPr/>
          </p:nvCxnSpPr>
          <p:spPr bwMode="auto">
            <a:xfrm>
              <a:off x="3296" y="2510"/>
              <a:ext cx="887" cy="745"/>
            </a:xfrm>
            <a:prstGeom prst="straightConnector1">
              <a:avLst/>
            </a:prstGeom>
            <a:noFill/>
            <a:ln w="9525">
              <a:solidFill>
                <a:schemeClr val="tx1"/>
              </a:solidFill>
              <a:round/>
              <a:headEnd/>
              <a:tailEnd/>
            </a:ln>
          </p:spPr>
        </p:cxnSp>
        <p:cxnSp>
          <p:nvCxnSpPr>
            <p:cNvPr id="11549" name="AutoShape 283"/>
            <p:cNvCxnSpPr>
              <a:cxnSpLocks noChangeShapeType="1"/>
              <a:endCxn id="11383" idx="1"/>
            </p:cNvCxnSpPr>
            <p:nvPr/>
          </p:nvCxnSpPr>
          <p:spPr bwMode="auto">
            <a:xfrm flipV="1">
              <a:off x="3583" y="2846"/>
              <a:ext cx="1233" cy="203"/>
            </a:xfrm>
            <a:prstGeom prst="straightConnector1">
              <a:avLst/>
            </a:prstGeom>
            <a:noFill/>
            <a:ln w="9525">
              <a:solidFill>
                <a:schemeClr val="tx1"/>
              </a:solidFill>
              <a:round/>
              <a:headEnd/>
              <a:tailEnd/>
            </a:ln>
          </p:spPr>
        </p:cxnSp>
        <p:cxnSp>
          <p:nvCxnSpPr>
            <p:cNvPr id="11550" name="AutoShape 284"/>
            <p:cNvCxnSpPr>
              <a:cxnSpLocks noChangeShapeType="1"/>
              <a:endCxn id="11445" idx="1"/>
            </p:cNvCxnSpPr>
            <p:nvPr/>
          </p:nvCxnSpPr>
          <p:spPr bwMode="auto">
            <a:xfrm flipV="1">
              <a:off x="3583" y="2836"/>
              <a:ext cx="465" cy="213"/>
            </a:xfrm>
            <a:prstGeom prst="straightConnector1">
              <a:avLst/>
            </a:prstGeom>
            <a:noFill/>
            <a:ln w="9525">
              <a:solidFill>
                <a:schemeClr val="tx1"/>
              </a:solidFill>
              <a:round/>
              <a:headEnd/>
              <a:tailEnd/>
            </a:ln>
          </p:spPr>
        </p:cxnSp>
        <p:cxnSp>
          <p:nvCxnSpPr>
            <p:cNvPr id="11551" name="AutoShape 285"/>
            <p:cNvCxnSpPr>
              <a:cxnSpLocks noChangeShapeType="1"/>
            </p:cNvCxnSpPr>
            <p:nvPr/>
          </p:nvCxnSpPr>
          <p:spPr bwMode="auto">
            <a:xfrm flipV="1">
              <a:off x="3583" y="2608"/>
              <a:ext cx="399" cy="441"/>
            </a:xfrm>
            <a:prstGeom prst="straightConnector1">
              <a:avLst/>
            </a:prstGeom>
            <a:noFill/>
            <a:ln w="9525">
              <a:solidFill>
                <a:schemeClr val="tx1"/>
              </a:solidFill>
              <a:round/>
              <a:headEnd/>
              <a:tailEnd/>
            </a:ln>
          </p:spPr>
        </p:cxnSp>
        <p:cxnSp>
          <p:nvCxnSpPr>
            <p:cNvPr id="11552" name="AutoShape 286"/>
            <p:cNvCxnSpPr>
              <a:cxnSpLocks noChangeShapeType="1"/>
              <a:stCxn id="11426" idx="0"/>
              <a:endCxn id="11384" idx="1"/>
            </p:cNvCxnSpPr>
            <p:nvPr/>
          </p:nvCxnSpPr>
          <p:spPr bwMode="auto">
            <a:xfrm flipV="1">
              <a:off x="2977" y="2302"/>
              <a:ext cx="1932" cy="140"/>
            </a:xfrm>
            <a:prstGeom prst="straightConnector1">
              <a:avLst/>
            </a:prstGeom>
            <a:noFill/>
            <a:ln w="9525">
              <a:solidFill>
                <a:schemeClr val="tx1"/>
              </a:solidFill>
              <a:round/>
              <a:headEnd/>
              <a:tailEnd/>
            </a:ln>
          </p:spPr>
        </p:cxnSp>
        <p:cxnSp>
          <p:nvCxnSpPr>
            <p:cNvPr id="11553" name="AutoShape 287"/>
            <p:cNvCxnSpPr>
              <a:cxnSpLocks noChangeShapeType="1"/>
              <a:stCxn id="11426" idx="0"/>
              <a:endCxn id="11383" idx="1"/>
            </p:cNvCxnSpPr>
            <p:nvPr/>
          </p:nvCxnSpPr>
          <p:spPr bwMode="auto">
            <a:xfrm>
              <a:off x="2977" y="2442"/>
              <a:ext cx="1839" cy="404"/>
            </a:xfrm>
            <a:prstGeom prst="straightConnector1">
              <a:avLst/>
            </a:prstGeom>
            <a:noFill/>
            <a:ln w="9525">
              <a:solidFill>
                <a:schemeClr val="tx1"/>
              </a:solidFill>
              <a:round/>
              <a:headEnd/>
              <a:tailEnd/>
            </a:ln>
          </p:spPr>
        </p:cxnSp>
        <p:cxnSp>
          <p:nvCxnSpPr>
            <p:cNvPr id="11554" name="AutoShape 288"/>
            <p:cNvCxnSpPr>
              <a:cxnSpLocks noChangeShapeType="1"/>
              <a:stCxn id="11426" idx="0"/>
            </p:cNvCxnSpPr>
            <p:nvPr/>
          </p:nvCxnSpPr>
          <p:spPr bwMode="auto">
            <a:xfrm flipV="1">
              <a:off x="2977" y="1903"/>
              <a:ext cx="1455" cy="539"/>
            </a:xfrm>
            <a:prstGeom prst="straightConnector1">
              <a:avLst/>
            </a:prstGeom>
            <a:noFill/>
            <a:ln w="9525">
              <a:solidFill>
                <a:schemeClr val="tx1"/>
              </a:solidFill>
              <a:round/>
              <a:headEnd/>
              <a:tailEnd/>
            </a:ln>
          </p:spPr>
        </p:cxnSp>
        <p:cxnSp>
          <p:nvCxnSpPr>
            <p:cNvPr id="11555" name="AutoShape 289"/>
            <p:cNvCxnSpPr>
              <a:cxnSpLocks noChangeShapeType="1"/>
              <a:stCxn id="11426" idx="2"/>
              <a:endCxn id="11446" idx="2"/>
            </p:cNvCxnSpPr>
            <p:nvPr/>
          </p:nvCxnSpPr>
          <p:spPr bwMode="auto">
            <a:xfrm flipV="1">
              <a:off x="2951" y="1596"/>
              <a:ext cx="1119" cy="846"/>
            </a:xfrm>
            <a:prstGeom prst="straightConnector1">
              <a:avLst/>
            </a:prstGeom>
            <a:noFill/>
            <a:ln w="9525">
              <a:solidFill>
                <a:schemeClr val="tx1"/>
              </a:solidFill>
              <a:round/>
              <a:headEnd/>
              <a:tailEnd/>
            </a:ln>
          </p:spPr>
        </p:cxnSp>
        <p:cxnSp>
          <p:nvCxnSpPr>
            <p:cNvPr id="11556" name="AutoShape 290"/>
            <p:cNvCxnSpPr>
              <a:cxnSpLocks noChangeShapeType="1"/>
              <a:stCxn id="11426" idx="2"/>
              <a:endCxn id="11447" idx="1"/>
            </p:cNvCxnSpPr>
            <p:nvPr/>
          </p:nvCxnSpPr>
          <p:spPr bwMode="auto">
            <a:xfrm flipH="1" flipV="1">
              <a:off x="2708" y="1942"/>
              <a:ext cx="243" cy="500"/>
            </a:xfrm>
            <a:prstGeom prst="straightConnector1">
              <a:avLst/>
            </a:prstGeom>
            <a:noFill/>
            <a:ln w="9525">
              <a:solidFill>
                <a:schemeClr val="tx1"/>
              </a:solidFill>
              <a:round/>
              <a:headEnd/>
              <a:tailEnd/>
            </a:ln>
          </p:spPr>
        </p:cxnSp>
        <p:cxnSp>
          <p:nvCxnSpPr>
            <p:cNvPr id="11557" name="AutoShape 291"/>
            <p:cNvCxnSpPr>
              <a:cxnSpLocks noChangeShapeType="1"/>
              <a:stCxn id="11425" idx="1"/>
              <a:endCxn id="11463" idx="4"/>
            </p:cNvCxnSpPr>
            <p:nvPr/>
          </p:nvCxnSpPr>
          <p:spPr bwMode="auto">
            <a:xfrm flipV="1">
              <a:off x="2936" y="2057"/>
              <a:ext cx="34" cy="295"/>
            </a:xfrm>
            <a:prstGeom prst="straightConnector1">
              <a:avLst/>
            </a:prstGeom>
            <a:noFill/>
            <a:ln w="9525">
              <a:solidFill>
                <a:schemeClr val="tx1"/>
              </a:solidFill>
              <a:round/>
              <a:headEnd/>
              <a:tailEnd/>
            </a:ln>
          </p:spPr>
        </p:cxnSp>
        <p:cxnSp>
          <p:nvCxnSpPr>
            <p:cNvPr id="11558" name="AutoShape 292"/>
            <p:cNvCxnSpPr>
              <a:cxnSpLocks noChangeShapeType="1"/>
              <a:stCxn id="11461" idx="3"/>
              <a:endCxn id="11447" idx="0"/>
            </p:cNvCxnSpPr>
            <p:nvPr/>
          </p:nvCxnSpPr>
          <p:spPr bwMode="auto">
            <a:xfrm flipH="1" flipV="1">
              <a:off x="2734" y="1921"/>
              <a:ext cx="142" cy="116"/>
            </a:xfrm>
            <a:prstGeom prst="straightConnector1">
              <a:avLst/>
            </a:prstGeom>
            <a:noFill/>
            <a:ln w="9525">
              <a:solidFill>
                <a:schemeClr val="tx1"/>
              </a:solidFill>
              <a:round/>
              <a:headEnd/>
              <a:tailEnd/>
            </a:ln>
          </p:spPr>
        </p:cxnSp>
        <p:cxnSp>
          <p:nvCxnSpPr>
            <p:cNvPr id="11559" name="AutoShape 293"/>
            <p:cNvCxnSpPr>
              <a:cxnSpLocks noChangeShapeType="1"/>
              <a:stCxn id="11447" idx="0"/>
              <a:endCxn id="11462" idx="2"/>
            </p:cNvCxnSpPr>
            <p:nvPr/>
          </p:nvCxnSpPr>
          <p:spPr bwMode="auto">
            <a:xfrm>
              <a:off x="2734" y="1921"/>
              <a:ext cx="196" cy="62"/>
            </a:xfrm>
            <a:prstGeom prst="straightConnector1">
              <a:avLst/>
            </a:prstGeom>
            <a:noFill/>
            <a:ln w="9525">
              <a:solidFill>
                <a:schemeClr val="tx1"/>
              </a:solidFill>
              <a:round/>
              <a:headEnd/>
              <a:tailEnd/>
            </a:ln>
          </p:spPr>
        </p:cxnSp>
        <p:cxnSp>
          <p:nvCxnSpPr>
            <p:cNvPr id="11560" name="AutoShape 294"/>
            <p:cNvCxnSpPr>
              <a:cxnSpLocks noChangeShapeType="1"/>
              <a:stCxn id="11447" idx="0"/>
            </p:cNvCxnSpPr>
            <p:nvPr/>
          </p:nvCxnSpPr>
          <p:spPr bwMode="auto">
            <a:xfrm>
              <a:off x="2734" y="1921"/>
              <a:ext cx="394" cy="344"/>
            </a:xfrm>
            <a:prstGeom prst="straightConnector1">
              <a:avLst/>
            </a:prstGeom>
            <a:noFill/>
            <a:ln w="9525">
              <a:solidFill>
                <a:schemeClr val="tx1"/>
              </a:solidFill>
              <a:round/>
              <a:headEnd/>
              <a:tailEnd/>
            </a:ln>
          </p:spPr>
        </p:cxnSp>
        <p:cxnSp>
          <p:nvCxnSpPr>
            <p:cNvPr id="11561" name="AutoShape 295"/>
            <p:cNvCxnSpPr>
              <a:cxnSpLocks noChangeShapeType="1"/>
              <a:stCxn id="11447" idx="0"/>
              <a:endCxn id="11446" idx="2"/>
            </p:cNvCxnSpPr>
            <p:nvPr/>
          </p:nvCxnSpPr>
          <p:spPr bwMode="auto">
            <a:xfrm flipV="1">
              <a:off x="2734" y="1596"/>
              <a:ext cx="1336" cy="325"/>
            </a:xfrm>
            <a:prstGeom prst="straightConnector1">
              <a:avLst/>
            </a:prstGeom>
            <a:noFill/>
            <a:ln w="9525">
              <a:solidFill>
                <a:schemeClr val="tx1"/>
              </a:solidFill>
              <a:round/>
              <a:headEnd/>
              <a:tailEnd/>
            </a:ln>
          </p:spPr>
        </p:cxnSp>
        <p:cxnSp>
          <p:nvCxnSpPr>
            <p:cNvPr id="11562" name="AutoShape 296"/>
            <p:cNvCxnSpPr>
              <a:cxnSpLocks noChangeShapeType="1"/>
              <a:stCxn id="11447" idx="0"/>
            </p:cNvCxnSpPr>
            <p:nvPr/>
          </p:nvCxnSpPr>
          <p:spPr bwMode="auto">
            <a:xfrm flipV="1">
              <a:off x="2734" y="1903"/>
              <a:ext cx="1698" cy="18"/>
            </a:xfrm>
            <a:prstGeom prst="straightConnector1">
              <a:avLst/>
            </a:prstGeom>
            <a:noFill/>
            <a:ln w="9525">
              <a:solidFill>
                <a:schemeClr val="tx1"/>
              </a:solidFill>
              <a:round/>
              <a:headEnd/>
              <a:tailEnd/>
            </a:ln>
          </p:spPr>
        </p:cxnSp>
        <p:cxnSp>
          <p:nvCxnSpPr>
            <p:cNvPr id="11563" name="AutoShape 297"/>
            <p:cNvCxnSpPr>
              <a:cxnSpLocks noChangeShapeType="1"/>
              <a:stCxn id="11447" idx="0"/>
              <a:endCxn id="11438" idx="2"/>
            </p:cNvCxnSpPr>
            <p:nvPr/>
          </p:nvCxnSpPr>
          <p:spPr bwMode="auto">
            <a:xfrm flipV="1">
              <a:off x="2734" y="1837"/>
              <a:ext cx="1442" cy="84"/>
            </a:xfrm>
            <a:prstGeom prst="straightConnector1">
              <a:avLst/>
            </a:prstGeom>
            <a:noFill/>
            <a:ln w="9525">
              <a:solidFill>
                <a:schemeClr val="tx1"/>
              </a:solidFill>
              <a:round/>
              <a:headEnd/>
              <a:tailEnd/>
            </a:ln>
          </p:spPr>
        </p:cxnSp>
        <p:cxnSp>
          <p:nvCxnSpPr>
            <p:cNvPr id="11564" name="AutoShape 298"/>
            <p:cNvCxnSpPr>
              <a:cxnSpLocks noChangeShapeType="1"/>
              <a:stCxn id="11447" idx="0"/>
              <a:endCxn id="11434" idx="2"/>
            </p:cNvCxnSpPr>
            <p:nvPr/>
          </p:nvCxnSpPr>
          <p:spPr bwMode="auto">
            <a:xfrm>
              <a:off x="2734" y="1921"/>
              <a:ext cx="1382" cy="16"/>
            </a:xfrm>
            <a:prstGeom prst="straightConnector1">
              <a:avLst/>
            </a:prstGeom>
            <a:noFill/>
            <a:ln w="9525">
              <a:solidFill>
                <a:schemeClr val="tx1"/>
              </a:solidFill>
              <a:round/>
              <a:headEnd/>
              <a:tailEnd/>
            </a:ln>
          </p:spPr>
        </p:cxnSp>
        <p:cxnSp>
          <p:nvCxnSpPr>
            <p:cNvPr id="11565" name="AutoShape 299"/>
            <p:cNvCxnSpPr>
              <a:cxnSpLocks noChangeShapeType="1"/>
              <a:stCxn id="11447" idx="0"/>
              <a:endCxn id="11423" idx="2"/>
            </p:cNvCxnSpPr>
            <p:nvPr/>
          </p:nvCxnSpPr>
          <p:spPr bwMode="auto">
            <a:xfrm>
              <a:off x="2734" y="1921"/>
              <a:ext cx="630" cy="275"/>
            </a:xfrm>
            <a:prstGeom prst="straightConnector1">
              <a:avLst/>
            </a:prstGeom>
            <a:noFill/>
            <a:ln w="9525">
              <a:solidFill>
                <a:schemeClr val="tx1"/>
              </a:solidFill>
              <a:round/>
              <a:headEnd/>
              <a:tailEnd/>
            </a:ln>
          </p:spPr>
        </p:cxnSp>
        <p:cxnSp>
          <p:nvCxnSpPr>
            <p:cNvPr id="11566" name="AutoShape 300"/>
            <p:cNvCxnSpPr>
              <a:cxnSpLocks noChangeShapeType="1"/>
              <a:stCxn id="11464" idx="1"/>
              <a:endCxn id="11446" idx="0"/>
            </p:cNvCxnSpPr>
            <p:nvPr/>
          </p:nvCxnSpPr>
          <p:spPr bwMode="auto">
            <a:xfrm flipV="1">
              <a:off x="3024" y="1596"/>
              <a:ext cx="1097" cy="408"/>
            </a:xfrm>
            <a:prstGeom prst="straightConnector1">
              <a:avLst/>
            </a:prstGeom>
            <a:noFill/>
            <a:ln w="9525">
              <a:solidFill>
                <a:schemeClr val="tx1"/>
              </a:solidFill>
              <a:round/>
              <a:headEnd/>
              <a:tailEnd/>
            </a:ln>
          </p:spPr>
        </p:cxnSp>
        <p:cxnSp>
          <p:nvCxnSpPr>
            <p:cNvPr id="11567" name="AutoShape 301"/>
            <p:cNvCxnSpPr>
              <a:cxnSpLocks noChangeShapeType="1"/>
              <a:stCxn id="11464" idx="1"/>
              <a:endCxn id="11446" idx="0"/>
            </p:cNvCxnSpPr>
            <p:nvPr/>
          </p:nvCxnSpPr>
          <p:spPr bwMode="auto">
            <a:xfrm flipV="1">
              <a:off x="3024" y="1596"/>
              <a:ext cx="1097" cy="408"/>
            </a:xfrm>
            <a:prstGeom prst="straightConnector1">
              <a:avLst/>
            </a:prstGeom>
            <a:noFill/>
            <a:ln w="9525">
              <a:solidFill>
                <a:schemeClr val="tx1"/>
              </a:solidFill>
              <a:round/>
              <a:headEnd/>
              <a:tailEnd/>
            </a:ln>
          </p:spPr>
        </p:cxnSp>
        <p:cxnSp>
          <p:nvCxnSpPr>
            <p:cNvPr id="11568" name="AutoShape 302"/>
            <p:cNvCxnSpPr>
              <a:cxnSpLocks noChangeShapeType="1"/>
              <a:stCxn id="11446" idx="0"/>
            </p:cNvCxnSpPr>
            <p:nvPr/>
          </p:nvCxnSpPr>
          <p:spPr bwMode="auto">
            <a:xfrm>
              <a:off x="4121" y="1596"/>
              <a:ext cx="311" cy="201"/>
            </a:xfrm>
            <a:prstGeom prst="straightConnector1">
              <a:avLst/>
            </a:prstGeom>
            <a:noFill/>
            <a:ln w="9525">
              <a:solidFill>
                <a:schemeClr val="tx1"/>
              </a:solidFill>
              <a:round/>
              <a:headEnd/>
              <a:tailEnd/>
            </a:ln>
          </p:spPr>
        </p:cxnSp>
        <p:cxnSp>
          <p:nvCxnSpPr>
            <p:cNvPr id="11569" name="AutoShape 303"/>
            <p:cNvCxnSpPr>
              <a:cxnSpLocks noChangeShapeType="1"/>
              <a:stCxn id="11446" idx="0"/>
              <a:endCxn id="11384" idx="1"/>
            </p:cNvCxnSpPr>
            <p:nvPr/>
          </p:nvCxnSpPr>
          <p:spPr bwMode="auto">
            <a:xfrm>
              <a:off x="4121" y="1596"/>
              <a:ext cx="788" cy="706"/>
            </a:xfrm>
            <a:prstGeom prst="straightConnector1">
              <a:avLst/>
            </a:prstGeom>
            <a:noFill/>
            <a:ln w="9525">
              <a:solidFill>
                <a:schemeClr val="tx1"/>
              </a:solidFill>
              <a:round/>
              <a:headEnd/>
              <a:tailEnd/>
            </a:ln>
          </p:spPr>
        </p:cxnSp>
        <p:cxnSp>
          <p:nvCxnSpPr>
            <p:cNvPr id="11570" name="AutoShape 304"/>
            <p:cNvCxnSpPr>
              <a:cxnSpLocks noChangeShapeType="1"/>
              <a:stCxn id="11446" idx="1"/>
              <a:endCxn id="11384" idx="1"/>
            </p:cNvCxnSpPr>
            <p:nvPr/>
          </p:nvCxnSpPr>
          <p:spPr bwMode="auto">
            <a:xfrm>
              <a:off x="4095" y="1617"/>
              <a:ext cx="814" cy="685"/>
            </a:xfrm>
            <a:prstGeom prst="straightConnector1">
              <a:avLst/>
            </a:prstGeom>
            <a:noFill/>
            <a:ln w="9525">
              <a:solidFill>
                <a:schemeClr val="tx1"/>
              </a:solidFill>
              <a:round/>
              <a:headEnd/>
              <a:tailEnd/>
            </a:ln>
          </p:spPr>
        </p:cxnSp>
        <p:cxnSp>
          <p:nvCxnSpPr>
            <p:cNvPr id="11571" name="AutoShape 305"/>
            <p:cNvCxnSpPr>
              <a:cxnSpLocks noChangeShapeType="1"/>
              <a:endCxn id="11434" idx="3"/>
            </p:cNvCxnSpPr>
            <p:nvPr/>
          </p:nvCxnSpPr>
          <p:spPr bwMode="auto">
            <a:xfrm flipV="1">
              <a:off x="3244" y="1968"/>
              <a:ext cx="898" cy="297"/>
            </a:xfrm>
            <a:prstGeom prst="straightConnector1">
              <a:avLst/>
            </a:prstGeom>
            <a:noFill/>
            <a:ln w="9525">
              <a:solidFill>
                <a:schemeClr val="tx1"/>
              </a:solidFill>
              <a:round/>
              <a:headEnd/>
              <a:tailEnd/>
            </a:ln>
          </p:spPr>
        </p:cxnSp>
        <p:cxnSp>
          <p:nvCxnSpPr>
            <p:cNvPr id="11572" name="AutoShape 306"/>
            <p:cNvCxnSpPr>
              <a:cxnSpLocks noChangeShapeType="1"/>
              <a:endCxn id="11424" idx="2"/>
            </p:cNvCxnSpPr>
            <p:nvPr/>
          </p:nvCxnSpPr>
          <p:spPr bwMode="auto">
            <a:xfrm flipV="1">
              <a:off x="3244" y="2173"/>
              <a:ext cx="201" cy="92"/>
            </a:xfrm>
            <a:prstGeom prst="straightConnector1">
              <a:avLst/>
            </a:prstGeom>
            <a:noFill/>
            <a:ln w="9525">
              <a:solidFill>
                <a:schemeClr val="tx1"/>
              </a:solidFill>
              <a:round/>
              <a:headEnd/>
              <a:tailEnd/>
            </a:ln>
          </p:spPr>
        </p:cxnSp>
        <p:cxnSp>
          <p:nvCxnSpPr>
            <p:cNvPr id="11573" name="AutoShape 307"/>
            <p:cNvCxnSpPr>
              <a:cxnSpLocks noChangeShapeType="1"/>
              <a:stCxn id="11380" idx="1"/>
              <a:endCxn id="11441" idx="0"/>
            </p:cNvCxnSpPr>
            <p:nvPr/>
          </p:nvCxnSpPr>
          <p:spPr bwMode="auto">
            <a:xfrm flipH="1" flipV="1">
              <a:off x="3784" y="3219"/>
              <a:ext cx="399" cy="36"/>
            </a:xfrm>
            <a:prstGeom prst="straightConnector1">
              <a:avLst/>
            </a:prstGeom>
            <a:noFill/>
            <a:ln w="9525">
              <a:solidFill>
                <a:schemeClr val="tx1"/>
              </a:solidFill>
              <a:round/>
              <a:headEnd/>
              <a:tailEnd/>
            </a:ln>
          </p:spPr>
        </p:cxnSp>
        <p:cxnSp>
          <p:nvCxnSpPr>
            <p:cNvPr id="11574" name="AutoShape 308"/>
            <p:cNvCxnSpPr>
              <a:cxnSpLocks noChangeShapeType="1"/>
              <a:stCxn id="11392" idx="1"/>
              <a:endCxn id="11469" idx="3"/>
            </p:cNvCxnSpPr>
            <p:nvPr/>
          </p:nvCxnSpPr>
          <p:spPr bwMode="auto">
            <a:xfrm rot="10800000">
              <a:off x="3839" y="2891"/>
              <a:ext cx="358" cy="381"/>
            </a:xfrm>
            <a:prstGeom prst="straightConnector1">
              <a:avLst/>
            </a:prstGeom>
            <a:noFill/>
            <a:ln w="9525">
              <a:solidFill>
                <a:schemeClr val="tx1"/>
              </a:solidFill>
              <a:round/>
              <a:headEnd/>
              <a:tailEnd/>
            </a:ln>
          </p:spPr>
        </p:cxnSp>
        <p:cxnSp>
          <p:nvCxnSpPr>
            <p:cNvPr id="11575" name="AutoShape 309"/>
            <p:cNvCxnSpPr>
              <a:cxnSpLocks noChangeShapeType="1"/>
              <a:stCxn id="11382" idx="0"/>
              <a:endCxn id="11401" idx="3"/>
            </p:cNvCxnSpPr>
            <p:nvPr/>
          </p:nvCxnSpPr>
          <p:spPr bwMode="auto">
            <a:xfrm flipH="1" flipV="1">
              <a:off x="3534" y="3604"/>
              <a:ext cx="157" cy="256"/>
            </a:xfrm>
            <a:prstGeom prst="straightConnector1">
              <a:avLst/>
            </a:prstGeom>
            <a:noFill/>
            <a:ln w="9525">
              <a:solidFill>
                <a:schemeClr val="tx1"/>
              </a:solidFill>
              <a:round/>
              <a:headEnd/>
              <a:tailEnd/>
            </a:ln>
          </p:spPr>
        </p:cxnSp>
        <p:cxnSp>
          <p:nvCxnSpPr>
            <p:cNvPr id="11576" name="AutoShape 310"/>
            <p:cNvCxnSpPr>
              <a:cxnSpLocks noChangeShapeType="1"/>
              <a:stCxn id="11396" idx="1"/>
              <a:endCxn id="11442" idx="1"/>
            </p:cNvCxnSpPr>
            <p:nvPr/>
          </p:nvCxnSpPr>
          <p:spPr bwMode="auto">
            <a:xfrm flipH="1" flipV="1">
              <a:off x="3855" y="3338"/>
              <a:ext cx="106" cy="203"/>
            </a:xfrm>
            <a:prstGeom prst="straightConnector1">
              <a:avLst/>
            </a:prstGeom>
            <a:noFill/>
            <a:ln w="9525">
              <a:solidFill>
                <a:schemeClr val="tx1"/>
              </a:solidFill>
              <a:round/>
              <a:headEnd/>
              <a:tailEnd/>
            </a:ln>
          </p:spPr>
        </p:cxnSp>
        <p:cxnSp>
          <p:nvCxnSpPr>
            <p:cNvPr id="11577" name="AutoShape 311"/>
            <p:cNvCxnSpPr>
              <a:cxnSpLocks noChangeShapeType="1"/>
              <a:endCxn id="11384" idx="1"/>
            </p:cNvCxnSpPr>
            <p:nvPr/>
          </p:nvCxnSpPr>
          <p:spPr bwMode="auto">
            <a:xfrm>
              <a:off x="4518" y="2232"/>
              <a:ext cx="391" cy="70"/>
            </a:xfrm>
            <a:prstGeom prst="straightConnector1">
              <a:avLst/>
            </a:prstGeom>
            <a:noFill/>
            <a:ln w="9525">
              <a:solidFill>
                <a:schemeClr val="tx1"/>
              </a:solidFill>
              <a:round/>
              <a:headEnd/>
              <a:tailEnd/>
            </a:ln>
          </p:spPr>
        </p:cxnSp>
        <p:cxnSp>
          <p:nvCxnSpPr>
            <p:cNvPr id="11578" name="AutoShape 312"/>
            <p:cNvCxnSpPr>
              <a:cxnSpLocks noChangeShapeType="1"/>
              <a:stCxn id="11431" idx="1"/>
              <a:endCxn id="11467" idx="0"/>
            </p:cNvCxnSpPr>
            <p:nvPr/>
          </p:nvCxnSpPr>
          <p:spPr bwMode="auto">
            <a:xfrm flipV="1">
              <a:off x="4291" y="2128"/>
              <a:ext cx="0" cy="142"/>
            </a:xfrm>
            <a:prstGeom prst="straightConnector1">
              <a:avLst/>
            </a:prstGeom>
            <a:noFill/>
            <a:ln w="9525">
              <a:solidFill>
                <a:schemeClr val="tx1"/>
              </a:solidFill>
              <a:round/>
              <a:headEnd/>
              <a:tailEnd/>
            </a:ln>
          </p:spPr>
        </p:cxnSp>
        <p:cxnSp>
          <p:nvCxnSpPr>
            <p:cNvPr id="11579" name="AutoShape 313"/>
            <p:cNvCxnSpPr>
              <a:cxnSpLocks noChangeShapeType="1"/>
              <a:stCxn id="11431" idx="1"/>
            </p:cNvCxnSpPr>
            <p:nvPr/>
          </p:nvCxnSpPr>
          <p:spPr bwMode="auto">
            <a:xfrm flipH="1" flipV="1">
              <a:off x="3244" y="2265"/>
              <a:ext cx="1047" cy="5"/>
            </a:xfrm>
            <a:prstGeom prst="straightConnector1">
              <a:avLst/>
            </a:prstGeom>
            <a:noFill/>
            <a:ln w="9525">
              <a:solidFill>
                <a:schemeClr val="tx1"/>
              </a:solidFill>
              <a:round/>
              <a:headEnd/>
              <a:tailEnd/>
            </a:ln>
          </p:spPr>
        </p:cxnSp>
        <p:cxnSp>
          <p:nvCxnSpPr>
            <p:cNvPr id="11580" name="AutoShape 314"/>
            <p:cNvCxnSpPr>
              <a:cxnSpLocks noChangeShapeType="1"/>
              <a:stCxn id="11431" idx="1"/>
              <a:endCxn id="11465" idx="2"/>
            </p:cNvCxnSpPr>
            <p:nvPr/>
          </p:nvCxnSpPr>
          <p:spPr bwMode="auto">
            <a:xfrm flipH="1" flipV="1">
              <a:off x="4197" y="2077"/>
              <a:ext cx="94" cy="193"/>
            </a:xfrm>
            <a:prstGeom prst="straightConnector1">
              <a:avLst/>
            </a:prstGeom>
            <a:noFill/>
            <a:ln w="9525">
              <a:solidFill>
                <a:schemeClr val="tx1"/>
              </a:solidFill>
              <a:round/>
              <a:headEnd/>
              <a:tailEnd/>
            </a:ln>
          </p:spPr>
        </p:cxnSp>
        <p:cxnSp>
          <p:nvCxnSpPr>
            <p:cNvPr id="11581" name="AutoShape 315"/>
            <p:cNvCxnSpPr>
              <a:cxnSpLocks noChangeShapeType="1"/>
              <a:endCxn id="11468" idx="1"/>
            </p:cNvCxnSpPr>
            <p:nvPr/>
          </p:nvCxnSpPr>
          <p:spPr bwMode="auto">
            <a:xfrm flipH="1">
              <a:off x="4372" y="1903"/>
              <a:ext cx="60" cy="172"/>
            </a:xfrm>
            <a:prstGeom prst="straightConnector1">
              <a:avLst/>
            </a:prstGeom>
            <a:noFill/>
            <a:ln w="9525">
              <a:solidFill>
                <a:schemeClr val="tx1"/>
              </a:solidFill>
              <a:round/>
              <a:headEnd/>
              <a:tailEnd/>
            </a:ln>
          </p:spPr>
        </p:cxnSp>
        <p:cxnSp>
          <p:nvCxnSpPr>
            <p:cNvPr id="11582" name="AutoShape 316"/>
            <p:cNvCxnSpPr>
              <a:cxnSpLocks noChangeShapeType="1"/>
              <a:stCxn id="11446" idx="3"/>
              <a:endCxn id="11385" idx="2"/>
            </p:cNvCxnSpPr>
            <p:nvPr/>
          </p:nvCxnSpPr>
          <p:spPr bwMode="auto">
            <a:xfrm flipV="1">
              <a:off x="4095" y="1384"/>
              <a:ext cx="424" cy="189"/>
            </a:xfrm>
            <a:prstGeom prst="straightConnector1">
              <a:avLst/>
            </a:prstGeom>
            <a:noFill/>
            <a:ln w="9525">
              <a:solidFill>
                <a:schemeClr val="tx1"/>
              </a:solidFill>
              <a:round/>
              <a:headEnd/>
              <a:tailEnd/>
            </a:ln>
          </p:spPr>
        </p:cxnSp>
        <p:cxnSp>
          <p:nvCxnSpPr>
            <p:cNvPr id="11583" name="AutoShape 317"/>
            <p:cNvCxnSpPr>
              <a:cxnSpLocks noChangeShapeType="1"/>
              <a:stCxn id="11439" idx="1"/>
              <a:endCxn id="11385" idx="2"/>
            </p:cNvCxnSpPr>
            <p:nvPr/>
          </p:nvCxnSpPr>
          <p:spPr bwMode="auto">
            <a:xfrm flipV="1">
              <a:off x="4284" y="1384"/>
              <a:ext cx="235" cy="399"/>
            </a:xfrm>
            <a:prstGeom prst="straightConnector1">
              <a:avLst/>
            </a:prstGeom>
            <a:noFill/>
            <a:ln w="9525">
              <a:solidFill>
                <a:schemeClr val="tx1"/>
              </a:solidFill>
              <a:round/>
              <a:headEnd/>
              <a:tailEnd/>
            </a:ln>
          </p:spPr>
        </p:cxnSp>
        <p:cxnSp>
          <p:nvCxnSpPr>
            <p:cNvPr id="11584" name="AutoShape 318"/>
            <p:cNvCxnSpPr>
              <a:cxnSpLocks noChangeShapeType="1"/>
              <a:stCxn id="11385" idx="2"/>
            </p:cNvCxnSpPr>
            <p:nvPr/>
          </p:nvCxnSpPr>
          <p:spPr bwMode="auto">
            <a:xfrm flipH="1">
              <a:off x="4432" y="1384"/>
              <a:ext cx="87" cy="413"/>
            </a:xfrm>
            <a:prstGeom prst="straightConnector1">
              <a:avLst/>
            </a:prstGeom>
            <a:noFill/>
            <a:ln w="9525">
              <a:solidFill>
                <a:schemeClr val="tx1"/>
              </a:solidFill>
              <a:round/>
              <a:headEnd/>
              <a:tailEnd/>
            </a:ln>
          </p:spPr>
        </p:cxnSp>
        <p:cxnSp>
          <p:nvCxnSpPr>
            <p:cNvPr id="11585" name="AutoShape 319"/>
            <p:cNvCxnSpPr>
              <a:cxnSpLocks noChangeShapeType="1"/>
              <a:stCxn id="11385" idx="2"/>
              <a:endCxn id="11435" idx="1"/>
            </p:cNvCxnSpPr>
            <p:nvPr/>
          </p:nvCxnSpPr>
          <p:spPr bwMode="auto">
            <a:xfrm flipH="1">
              <a:off x="4223" y="1384"/>
              <a:ext cx="296" cy="499"/>
            </a:xfrm>
            <a:prstGeom prst="straightConnector1">
              <a:avLst/>
            </a:prstGeom>
            <a:noFill/>
            <a:ln w="9525">
              <a:solidFill>
                <a:schemeClr val="tx1"/>
              </a:solidFill>
              <a:round/>
              <a:headEnd/>
              <a:tailEnd/>
            </a:ln>
          </p:spPr>
        </p:cxnSp>
        <p:cxnSp>
          <p:nvCxnSpPr>
            <p:cNvPr id="11586" name="AutoShape 320"/>
            <p:cNvCxnSpPr>
              <a:cxnSpLocks noChangeShapeType="1"/>
              <a:stCxn id="11385" idx="2"/>
              <a:endCxn id="11466" idx="1"/>
            </p:cNvCxnSpPr>
            <p:nvPr/>
          </p:nvCxnSpPr>
          <p:spPr bwMode="auto">
            <a:xfrm flipH="1">
              <a:off x="4304" y="1384"/>
              <a:ext cx="215" cy="639"/>
            </a:xfrm>
            <a:prstGeom prst="straightConnector1">
              <a:avLst/>
            </a:prstGeom>
            <a:noFill/>
            <a:ln w="9525">
              <a:solidFill>
                <a:schemeClr val="tx1"/>
              </a:solidFill>
              <a:round/>
              <a:headEnd/>
              <a:tailEnd/>
            </a:ln>
          </p:spPr>
        </p:cxnSp>
        <p:cxnSp>
          <p:nvCxnSpPr>
            <p:cNvPr id="11587" name="AutoShape 321"/>
            <p:cNvCxnSpPr>
              <a:cxnSpLocks noChangeShapeType="1"/>
              <a:stCxn id="11385" idx="2"/>
            </p:cNvCxnSpPr>
            <p:nvPr/>
          </p:nvCxnSpPr>
          <p:spPr bwMode="auto">
            <a:xfrm flipH="1">
              <a:off x="4460" y="1384"/>
              <a:ext cx="59" cy="796"/>
            </a:xfrm>
            <a:prstGeom prst="straightConnector1">
              <a:avLst/>
            </a:prstGeom>
            <a:noFill/>
            <a:ln w="9525">
              <a:solidFill>
                <a:schemeClr val="tx1"/>
              </a:solidFill>
              <a:round/>
              <a:headEnd/>
              <a:tailEnd/>
            </a:ln>
          </p:spPr>
        </p:cxnSp>
        <p:cxnSp>
          <p:nvCxnSpPr>
            <p:cNvPr id="11588" name="AutoShape 322"/>
            <p:cNvCxnSpPr>
              <a:cxnSpLocks noChangeShapeType="1"/>
              <a:stCxn id="11385" idx="2"/>
              <a:endCxn id="11384" idx="1"/>
            </p:cNvCxnSpPr>
            <p:nvPr/>
          </p:nvCxnSpPr>
          <p:spPr bwMode="auto">
            <a:xfrm>
              <a:off x="4519" y="1384"/>
              <a:ext cx="390" cy="918"/>
            </a:xfrm>
            <a:prstGeom prst="straightConnector1">
              <a:avLst/>
            </a:prstGeom>
            <a:noFill/>
            <a:ln w="9525">
              <a:solidFill>
                <a:schemeClr val="tx1"/>
              </a:solidFill>
              <a:round/>
              <a:headEnd/>
              <a:tailEnd/>
            </a:ln>
          </p:spPr>
        </p:cxnSp>
        <p:cxnSp>
          <p:nvCxnSpPr>
            <p:cNvPr id="11589" name="AutoShape 323"/>
            <p:cNvCxnSpPr>
              <a:cxnSpLocks noChangeShapeType="1"/>
              <a:stCxn id="11423" idx="3"/>
              <a:endCxn id="11418" idx="1"/>
            </p:cNvCxnSpPr>
            <p:nvPr/>
          </p:nvCxnSpPr>
          <p:spPr bwMode="auto">
            <a:xfrm>
              <a:off x="3390" y="2227"/>
              <a:ext cx="165" cy="89"/>
            </a:xfrm>
            <a:prstGeom prst="straightConnector1">
              <a:avLst/>
            </a:prstGeom>
            <a:noFill/>
            <a:ln w="9525">
              <a:solidFill>
                <a:schemeClr val="tx1"/>
              </a:solidFill>
              <a:round/>
              <a:headEnd/>
              <a:tailEnd/>
            </a:ln>
          </p:spPr>
        </p:cxnSp>
        <p:cxnSp>
          <p:nvCxnSpPr>
            <p:cNvPr id="11590" name="AutoShape 324"/>
            <p:cNvCxnSpPr>
              <a:cxnSpLocks noChangeShapeType="1"/>
              <a:stCxn id="11423" idx="3"/>
              <a:endCxn id="11416" idx="1"/>
            </p:cNvCxnSpPr>
            <p:nvPr/>
          </p:nvCxnSpPr>
          <p:spPr bwMode="auto">
            <a:xfrm>
              <a:off x="3390" y="2227"/>
              <a:ext cx="84" cy="120"/>
            </a:xfrm>
            <a:prstGeom prst="straightConnector1">
              <a:avLst/>
            </a:prstGeom>
            <a:noFill/>
            <a:ln w="9525">
              <a:solidFill>
                <a:schemeClr val="tx1"/>
              </a:solidFill>
              <a:round/>
              <a:headEnd/>
              <a:tailEnd/>
            </a:ln>
          </p:spPr>
        </p:cxnSp>
        <p:cxnSp>
          <p:nvCxnSpPr>
            <p:cNvPr id="11591" name="AutoShape 325"/>
            <p:cNvCxnSpPr>
              <a:cxnSpLocks noChangeShapeType="1"/>
              <a:stCxn id="11464" idx="1"/>
              <a:endCxn id="11465" idx="2"/>
            </p:cNvCxnSpPr>
            <p:nvPr/>
          </p:nvCxnSpPr>
          <p:spPr bwMode="auto">
            <a:xfrm>
              <a:off x="3024" y="2004"/>
              <a:ext cx="1173" cy="73"/>
            </a:xfrm>
            <a:prstGeom prst="straightConnector1">
              <a:avLst/>
            </a:prstGeom>
            <a:noFill/>
            <a:ln w="9525">
              <a:solidFill>
                <a:schemeClr val="tx1"/>
              </a:solidFill>
              <a:round/>
              <a:headEnd/>
              <a:tailEnd/>
            </a:ln>
          </p:spPr>
        </p:cxnSp>
        <p:cxnSp>
          <p:nvCxnSpPr>
            <p:cNvPr id="11592" name="AutoShape 326"/>
            <p:cNvCxnSpPr>
              <a:cxnSpLocks noChangeShapeType="1"/>
              <a:stCxn id="11464" idx="1"/>
              <a:endCxn id="11384" idx="1"/>
            </p:cNvCxnSpPr>
            <p:nvPr/>
          </p:nvCxnSpPr>
          <p:spPr bwMode="auto">
            <a:xfrm>
              <a:off x="3024" y="2004"/>
              <a:ext cx="1885" cy="298"/>
            </a:xfrm>
            <a:prstGeom prst="straightConnector1">
              <a:avLst/>
            </a:prstGeom>
            <a:noFill/>
            <a:ln w="9525">
              <a:solidFill>
                <a:schemeClr val="tx1"/>
              </a:solidFill>
              <a:round/>
              <a:headEnd/>
              <a:tailEnd/>
            </a:ln>
          </p:spPr>
        </p:cxnSp>
        <p:cxnSp>
          <p:nvCxnSpPr>
            <p:cNvPr id="11593" name="AutoShape 327"/>
            <p:cNvCxnSpPr>
              <a:cxnSpLocks noChangeShapeType="1"/>
              <a:stCxn id="11423" idx="1"/>
              <a:endCxn id="11385" idx="2"/>
            </p:cNvCxnSpPr>
            <p:nvPr/>
          </p:nvCxnSpPr>
          <p:spPr bwMode="auto">
            <a:xfrm flipV="1">
              <a:off x="3390" y="1384"/>
              <a:ext cx="1129" cy="781"/>
            </a:xfrm>
            <a:prstGeom prst="straightConnector1">
              <a:avLst/>
            </a:prstGeom>
            <a:noFill/>
            <a:ln w="9525">
              <a:solidFill>
                <a:schemeClr val="tx1"/>
              </a:solidFill>
              <a:round/>
              <a:headEnd/>
              <a:tailEnd/>
            </a:ln>
          </p:spPr>
        </p:cxnSp>
        <p:cxnSp>
          <p:nvCxnSpPr>
            <p:cNvPr id="11594" name="AutoShape 328"/>
            <p:cNvCxnSpPr>
              <a:cxnSpLocks noChangeShapeType="1"/>
              <a:stCxn id="11422" idx="1"/>
            </p:cNvCxnSpPr>
            <p:nvPr/>
          </p:nvCxnSpPr>
          <p:spPr bwMode="auto">
            <a:xfrm flipV="1">
              <a:off x="3403" y="1903"/>
              <a:ext cx="1029" cy="188"/>
            </a:xfrm>
            <a:prstGeom prst="straightConnector1">
              <a:avLst/>
            </a:prstGeom>
            <a:noFill/>
            <a:ln w="9525">
              <a:solidFill>
                <a:schemeClr val="tx1"/>
              </a:solidFill>
              <a:round/>
              <a:headEnd/>
              <a:tailEnd/>
            </a:ln>
          </p:spPr>
        </p:cxnSp>
        <p:cxnSp>
          <p:nvCxnSpPr>
            <p:cNvPr id="11595" name="AutoShape 329"/>
            <p:cNvCxnSpPr>
              <a:cxnSpLocks noChangeShapeType="1"/>
              <a:stCxn id="11447" idx="3"/>
              <a:endCxn id="11388" idx="2"/>
            </p:cNvCxnSpPr>
            <p:nvPr/>
          </p:nvCxnSpPr>
          <p:spPr bwMode="auto">
            <a:xfrm flipV="1">
              <a:off x="2708" y="1461"/>
              <a:ext cx="330" cy="438"/>
            </a:xfrm>
            <a:prstGeom prst="straightConnector1">
              <a:avLst/>
            </a:prstGeom>
            <a:noFill/>
            <a:ln w="9525">
              <a:solidFill>
                <a:schemeClr val="tx1"/>
              </a:solidFill>
              <a:round/>
              <a:headEnd/>
              <a:tailEnd/>
            </a:ln>
          </p:spPr>
        </p:cxnSp>
        <p:cxnSp>
          <p:nvCxnSpPr>
            <p:cNvPr id="11596" name="AutoShape 330"/>
            <p:cNvCxnSpPr>
              <a:cxnSpLocks noChangeShapeType="1"/>
              <a:stCxn id="11462" idx="1"/>
              <a:endCxn id="11388" idx="2"/>
            </p:cNvCxnSpPr>
            <p:nvPr/>
          </p:nvCxnSpPr>
          <p:spPr bwMode="auto">
            <a:xfrm flipV="1">
              <a:off x="2957" y="1461"/>
              <a:ext cx="81" cy="491"/>
            </a:xfrm>
            <a:prstGeom prst="straightConnector1">
              <a:avLst/>
            </a:prstGeom>
            <a:noFill/>
            <a:ln w="9525">
              <a:solidFill>
                <a:schemeClr val="tx1"/>
              </a:solidFill>
              <a:round/>
              <a:headEnd/>
              <a:tailEnd/>
            </a:ln>
          </p:spPr>
        </p:cxnSp>
        <p:cxnSp>
          <p:nvCxnSpPr>
            <p:cNvPr id="11597" name="AutoShape 331"/>
            <p:cNvCxnSpPr>
              <a:cxnSpLocks noChangeShapeType="1"/>
              <a:stCxn id="11388" idx="2"/>
              <a:endCxn id="11385" idx="2"/>
            </p:cNvCxnSpPr>
            <p:nvPr/>
          </p:nvCxnSpPr>
          <p:spPr bwMode="auto">
            <a:xfrm flipV="1">
              <a:off x="3038" y="1384"/>
              <a:ext cx="1481" cy="77"/>
            </a:xfrm>
            <a:prstGeom prst="straightConnector1">
              <a:avLst/>
            </a:prstGeom>
            <a:noFill/>
            <a:ln w="9525">
              <a:solidFill>
                <a:schemeClr val="tx1"/>
              </a:solidFill>
              <a:round/>
              <a:headEnd/>
              <a:tailEnd/>
            </a:ln>
          </p:spPr>
        </p:cxnSp>
        <p:cxnSp>
          <p:nvCxnSpPr>
            <p:cNvPr id="11598" name="AutoShape 332"/>
            <p:cNvCxnSpPr>
              <a:cxnSpLocks noChangeShapeType="1"/>
              <a:stCxn id="11384" idx="1"/>
              <a:endCxn id="11393" idx="1"/>
            </p:cNvCxnSpPr>
            <p:nvPr/>
          </p:nvCxnSpPr>
          <p:spPr bwMode="auto">
            <a:xfrm rot="10800000" flipV="1">
              <a:off x="4828" y="2301"/>
              <a:ext cx="81" cy="562"/>
            </a:xfrm>
            <a:prstGeom prst="straightConnector1">
              <a:avLst/>
            </a:prstGeom>
            <a:noFill/>
            <a:ln w="9525">
              <a:solidFill>
                <a:schemeClr val="tx1"/>
              </a:solidFill>
              <a:round/>
              <a:headEnd/>
              <a:tailEnd/>
            </a:ln>
          </p:spPr>
        </p:cxnSp>
        <p:cxnSp>
          <p:nvCxnSpPr>
            <p:cNvPr id="11599" name="AutoShape 333"/>
            <p:cNvCxnSpPr>
              <a:cxnSpLocks noChangeShapeType="1"/>
              <a:stCxn id="11383" idx="1"/>
              <a:endCxn id="11392" idx="1"/>
            </p:cNvCxnSpPr>
            <p:nvPr/>
          </p:nvCxnSpPr>
          <p:spPr bwMode="auto">
            <a:xfrm rot="10800000" flipV="1">
              <a:off x="4197" y="2846"/>
              <a:ext cx="619" cy="426"/>
            </a:xfrm>
            <a:prstGeom prst="straightConnector1">
              <a:avLst/>
            </a:prstGeom>
            <a:noFill/>
            <a:ln w="9525">
              <a:solidFill>
                <a:schemeClr val="tx1"/>
              </a:solidFill>
              <a:round/>
              <a:headEnd/>
              <a:tailEnd/>
            </a:ln>
          </p:spPr>
        </p:cxnSp>
        <p:cxnSp>
          <p:nvCxnSpPr>
            <p:cNvPr id="11600" name="AutoShape 334"/>
            <p:cNvCxnSpPr>
              <a:cxnSpLocks noChangeShapeType="1"/>
              <a:stCxn id="11392" idx="1"/>
              <a:endCxn id="11381" idx="1"/>
            </p:cNvCxnSpPr>
            <p:nvPr/>
          </p:nvCxnSpPr>
          <p:spPr bwMode="auto">
            <a:xfrm rot="10800000" flipV="1">
              <a:off x="3997" y="3272"/>
              <a:ext cx="200" cy="89"/>
            </a:xfrm>
            <a:prstGeom prst="straightConnector1">
              <a:avLst/>
            </a:prstGeom>
            <a:noFill/>
            <a:ln w="9525">
              <a:solidFill>
                <a:schemeClr val="tx1"/>
              </a:solidFill>
              <a:round/>
              <a:headEnd/>
              <a:tailEnd/>
            </a:ln>
          </p:spPr>
        </p:cxnSp>
        <p:cxnSp>
          <p:nvCxnSpPr>
            <p:cNvPr id="11601" name="AutoShape 335"/>
            <p:cNvCxnSpPr>
              <a:cxnSpLocks noChangeShapeType="1"/>
              <a:stCxn id="11381" idx="1"/>
              <a:endCxn id="11396" idx="1"/>
            </p:cNvCxnSpPr>
            <p:nvPr/>
          </p:nvCxnSpPr>
          <p:spPr bwMode="auto">
            <a:xfrm flipH="1">
              <a:off x="3961" y="3361"/>
              <a:ext cx="36" cy="180"/>
            </a:xfrm>
            <a:prstGeom prst="straightConnector1">
              <a:avLst/>
            </a:prstGeom>
            <a:noFill/>
            <a:ln w="9525">
              <a:solidFill>
                <a:schemeClr val="tx1"/>
              </a:solidFill>
              <a:round/>
              <a:headEnd/>
              <a:tailEnd/>
            </a:ln>
          </p:spPr>
        </p:cxnSp>
        <p:cxnSp>
          <p:nvCxnSpPr>
            <p:cNvPr id="11602" name="AutoShape 336"/>
            <p:cNvCxnSpPr>
              <a:cxnSpLocks noChangeShapeType="1"/>
              <a:stCxn id="11396" idx="1"/>
              <a:endCxn id="11382" idx="0"/>
            </p:cNvCxnSpPr>
            <p:nvPr/>
          </p:nvCxnSpPr>
          <p:spPr bwMode="auto">
            <a:xfrm flipH="1">
              <a:off x="3691" y="3541"/>
              <a:ext cx="270" cy="319"/>
            </a:xfrm>
            <a:prstGeom prst="straightConnector1">
              <a:avLst/>
            </a:prstGeom>
            <a:noFill/>
            <a:ln w="9525">
              <a:solidFill>
                <a:schemeClr val="tx1"/>
              </a:solidFill>
              <a:round/>
              <a:headEnd/>
              <a:tailEnd/>
            </a:ln>
          </p:spPr>
        </p:cxnSp>
        <p:cxnSp>
          <p:nvCxnSpPr>
            <p:cNvPr id="11603" name="AutoShape 337"/>
            <p:cNvCxnSpPr>
              <a:cxnSpLocks noChangeShapeType="1"/>
              <a:stCxn id="11382" idx="0"/>
              <a:endCxn id="11426" idx="3"/>
            </p:cNvCxnSpPr>
            <p:nvPr/>
          </p:nvCxnSpPr>
          <p:spPr bwMode="auto">
            <a:xfrm flipH="1" flipV="1">
              <a:off x="2977" y="2472"/>
              <a:ext cx="714" cy="1388"/>
            </a:xfrm>
            <a:prstGeom prst="straightConnector1">
              <a:avLst/>
            </a:prstGeom>
            <a:noFill/>
            <a:ln w="9525">
              <a:solidFill>
                <a:schemeClr val="tx1"/>
              </a:solidFill>
              <a:round/>
              <a:headEnd/>
              <a:tailEnd/>
            </a:ln>
          </p:spPr>
        </p:cxnSp>
        <p:cxnSp>
          <p:nvCxnSpPr>
            <p:cNvPr id="11604" name="AutoShape 338"/>
            <p:cNvCxnSpPr>
              <a:cxnSpLocks noChangeShapeType="1"/>
              <a:stCxn id="11463" idx="0"/>
              <a:endCxn id="11435" idx="2"/>
            </p:cNvCxnSpPr>
            <p:nvPr/>
          </p:nvCxnSpPr>
          <p:spPr bwMode="auto">
            <a:xfrm flipV="1">
              <a:off x="2943" y="1914"/>
              <a:ext cx="1254" cy="143"/>
            </a:xfrm>
            <a:prstGeom prst="straightConnector1">
              <a:avLst/>
            </a:prstGeom>
            <a:noFill/>
            <a:ln w="9525">
              <a:solidFill>
                <a:schemeClr val="tx1"/>
              </a:solidFill>
              <a:round/>
              <a:headEnd/>
              <a:tailEnd/>
            </a:ln>
          </p:spPr>
        </p:cxnSp>
        <p:cxnSp>
          <p:nvCxnSpPr>
            <p:cNvPr id="11605" name="AutoShape 339"/>
            <p:cNvCxnSpPr>
              <a:cxnSpLocks noChangeShapeType="1"/>
              <a:stCxn id="11435" idx="0"/>
              <a:endCxn id="11383" idx="1"/>
            </p:cNvCxnSpPr>
            <p:nvPr/>
          </p:nvCxnSpPr>
          <p:spPr bwMode="auto">
            <a:xfrm>
              <a:off x="4223" y="1914"/>
              <a:ext cx="593" cy="932"/>
            </a:xfrm>
            <a:prstGeom prst="straightConnector1">
              <a:avLst/>
            </a:prstGeom>
            <a:noFill/>
            <a:ln w="9525">
              <a:solidFill>
                <a:schemeClr val="tx1"/>
              </a:solidFill>
              <a:round/>
              <a:headEnd/>
              <a:tailEnd/>
            </a:ln>
          </p:spPr>
        </p:cxnSp>
        <p:cxnSp>
          <p:nvCxnSpPr>
            <p:cNvPr id="11606" name="AutoShape 340"/>
            <p:cNvCxnSpPr>
              <a:cxnSpLocks noChangeShapeType="1"/>
              <a:endCxn id="11383" idx="1"/>
            </p:cNvCxnSpPr>
            <p:nvPr/>
          </p:nvCxnSpPr>
          <p:spPr bwMode="auto">
            <a:xfrm>
              <a:off x="4098" y="2608"/>
              <a:ext cx="718" cy="238"/>
            </a:xfrm>
            <a:prstGeom prst="straightConnector1">
              <a:avLst/>
            </a:prstGeom>
            <a:noFill/>
            <a:ln w="9525">
              <a:solidFill>
                <a:schemeClr val="tx1"/>
              </a:solidFill>
              <a:round/>
              <a:headEnd/>
              <a:tailEnd/>
            </a:ln>
          </p:spPr>
        </p:cxnSp>
        <p:cxnSp>
          <p:nvCxnSpPr>
            <p:cNvPr id="11607" name="AutoShape 341"/>
            <p:cNvCxnSpPr>
              <a:cxnSpLocks noChangeShapeType="1"/>
              <a:endCxn id="11380" idx="1"/>
            </p:cNvCxnSpPr>
            <p:nvPr/>
          </p:nvCxnSpPr>
          <p:spPr bwMode="auto">
            <a:xfrm>
              <a:off x="3996" y="3148"/>
              <a:ext cx="187" cy="107"/>
            </a:xfrm>
            <a:prstGeom prst="straightConnector1">
              <a:avLst/>
            </a:prstGeom>
            <a:noFill/>
            <a:ln w="9525">
              <a:solidFill>
                <a:schemeClr val="tx1"/>
              </a:solidFill>
              <a:round/>
              <a:headEnd/>
              <a:tailEnd/>
            </a:ln>
          </p:spPr>
        </p:cxnSp>
        <p:cxnSp>
          <p:nvCxnSpPr>
            <p:cNvPr id="11608" name="AutoShape 342"/>
            <p:cNvCxnSpPr>
              <a:cxnSpLocks noChangeShapeType="1"/>
              <a:endCxn id="11391" idx="1"/>
            </p:cNvCxnSpPr>
            <p:nvPr/>
          </p:nvCxnSpPr>
          <p:spPr bwMode="auto">
            <a:xfrm rot="16200000" flipH="1">
              <a:off x="3896" y="3248"/>
              <a:ext cx="230" cy="30"/>
            </a:xfrm>
            <a:prstGeom prst="straightConnector1">
              <a:avLst/>
            </a:prstGeom>
            <a:noFill/>
            <a:ln w="9525">
              <a:solidFill>
                <a:schemeClr val="tx1"/>
              </a:solidFill>
              <a:round/>
              <a:headEnd/>
              <a:tailEnd/>
            </a:ln>
          </p:spPr>
        </p:cxnSp>
        <p:cxnSp>
          <p:nvCxnSpPr>
            <p:cNvPr id="11609" name="AutoShape 343"/>
            <p:cNvCxnSpPr>
              <a:cxnSpLocks noChangeShapeType="1"/>
              <a:stCxn id="11457" idx="1"/>
            </p:cNvCxnSpPr>
            <p:nvPr/>
          </p:nvCxnSpPr>
          <p:spPr bwMode="auto">
            <a:xfrm flipV="1">
              <a:off x="3262" y="2510"/>
              <a:ext cx="34" cy="93"/>
            </a:xfrm>
            <a:prstGeom prst="straightConnector1">
              <a:avLst/>
            </a:prstGeom>
            <a:noFill/>
            <a:ln w="9525">
              <a:solidFill>
                <a:schemeClr val="tx1"/>
              </a:solidFill>
              <a:round/>
              <a:headEnd/>
              <a:tailEnd/>
            </a:ln>
          </p:spPr>
        </p:cxnSp>
        <p:cxnSp>
          <p:nvCxnSpPr>
            <p:cNvPr id="11610" name="AutoShape 344"/>
            <p:cNvCxnSpPr>
              <a:cxnSpLocks noChangeShapeType="1"/>
              <a:stCxn id="11457" idx="1"/>
              <a:endCxn id="11426" idx="3"/>
            </p:cNvCxnSpPr>
            <p:nvPr/>
          </p:nvCxnSpPr>
          <p:spPr bwMode="auto">
            <a:xfrm flipH="1" flipV="1">
              <a:off x="2977" y="2472"/>
              <a:ext cx="285" cy="131"/>
            </a:xfrm>
            <a:prstGeom prst="straightConnector1">
              <a:avLst/>
            </a:prstGeom>
            <a:noFill/>
            <a:ln w="9525">
              <a:solidFill>
                <a:schemeClr val="tx1"/>
              </a:solidFill>
              <a:round/>
              <a:headEnd/>
              <a:tailEnd/>
            </a:ln>
          </p:spPr>
        </p:cxnSp>
        <p:cxnSp>
          <p:nvCxnSpPr>
            <p:cNvPr id="11611" name="AutoShape 345"/>
            <p:cNvCxnSpPr>
              <a:cxnSpLocks noChangeShapeType="1"/>
              <a:stCxn id="11458" idx="1"/>
              <a:endCxn id="11419" idx="3"/>
            </p:cNvCxnSpPr>
            <p:nvPr/>
          </p:nvCxnSpPr>
          <p:spPr bwMode="auto">
            <a:xfrm flipV="1">
              <a:off x="3343" y="2518"/>
              <a:ext cx="264" cy="62"/>
            </a:xfrm>
            <a:prstGeom prst="straightConnector1">
              <a:avLst/>
            </a:prstGeom>
            <a:noFill/>
            <a:ln w="9525">
              <a:solidFill>
                <a:schemeClr val="tx1"/>
              </a:solidFill>
              <a:round/>
              <a:headEnd/>
              <a:tailEnd/>
            </a:ln>
          </p:spPr>
        </p:cxnSp>
        <p:cxnSp>
          <p:nvCxnSpPr>
            <p:cNvPr id="11612" name="AutoShape 346"/>
            <p:cNvCxnSpPr>
              <a:cxnSpLocks noChangeShapeType="1"/>
              <a:stCxn id="11458" idx="1"/>
              <a:endCxn id="11415" idx="3"/>
            </p:cNvCxnSpPr>
            <p:nvPr/>
          </p:nvCxnSpPr>
          <p:spPr bwMode="auto">
            <a:xfrm flipV="1">
              <a:off x="3343" y="2501"/>
              <a:ext cx="115" cy="79"/>
            </a:xfrm>
            <a:prstGeom prst="straightConnector1">
              <a:avLst/>
            </a:prstGeom>
            <a:noFill/>
            <a:ln w="9525">
              <a:solidFill>
                <a:schemeClr val="tx1"/>
              </a:solidFill>
              <a:round/>
              <a:headEnd/>
              <a:tailEnd/>
            </a:ln>
          </p:spPr>
        </p:cxnSp>
        <p:cxnSp>
          <p:nvCxnSpPr>
            <p:cNvPr id="11613" name="AutoShape 347"/>
            <p:cNvCxnSpPr>
              <a:cxnSpLocks noChangeShapeType="1"/>
              <a:stCxn id="11415" idx="1"/>
              <a:endCxn id="11416" idx="3"/>
            </p:cNvCxnSpPr>
            <p:nvPr/>
          </p:nvCxnSpPr>
          <p:spPr bwMode="auto">
            <a:xfrm flipV="1">
              <a:off x="3458" y="2408"/>
              <a:ext cx="16" cy="31"/>
            </a:xfrm>
            <a:prstGeom prst="straightConnector1">
              <a:avLst/>
            </a:prstGeom>
            <a:noFill/>
            <a:ln w="9525">
              <a:solidFill>
                <a:schemeClr val="tx1"/>
              </a:solidFill>
              <a:round/>
              <a:headEnd/>
              <a:tailEnd/>
            </a:ln>
          </p:spPr>
        </p:cxnSp>
        <p:cxnSp>
          <p:nvCxnSpPr>
            <p:cNvPr id="11614" name="AutoShape 348"/>
            <p:cNvCxnSpPr>
              <a:cxnSpLocks noChangeShapeType="1"/>
              <a:stCxn id="11417" idx="3"/>
              <a:endCxn id="11471" idx="1"/>
            </p:cNvCxnSpPr>
            <p:nvPr/>
          </p:nvCxnSpPr>
          <p:spPr bwMode="auto">
            <a:xfrm>
              <a:off x="3536" y="2457"/>
              <a:ext cx="316" cy="301"/>
            </a:xfrm>
            <a:prstGeom prst="straightConnector1">
              <a:avLst/>
            </a:prstGeom>
            <a:noFill/>
            <a:ln w="9525">
              <a:solidFill>
                <a:schemeClr val="tx1"/>
              </a:solidFill>
              <a:round/>
              <a:headEnd/>
              <a:tailEnd/>
            </a:ln>
          </p:spPr>
        </p:cxnSp>
        <p:cxnSp>
          <p:nvCxnSpPr>
            <p:cNvPr id="11615" name="AutoShape 349"/>
            <p:cNvCxnSpPr>
              <a:cxnSpLocks noChangeShapeType="1"/>
              <a:stCxn id="11418" idx="1"/>
              <a:endCxn id="11420" idx="1"/>
            </p:cNvCxnSpPr>
            <p:nvPr/>
          </p:nvCxnSpPr>
          <p:spPr bwMode="auto">
            <a:xfrm>
              <a:off x="3555" y="2316"/>
              <a:ext cx="70" cy="62"/>
            </a:xfrm>
            <a:prstGeom prst="straightConnector1">
              <a:avLst/>
            </a:prstGeom>
            <a:noFill/>
            <a:ln w="9525">
              <a:solidFill>
                <a:schemeClr val="tx1"/>
              </a:solidFill>
              <a:round/>
              <a:headEnd/>
              <a:tailEnd/>
            </a:ln>
          </p:spPr>
        </p:cxnSp>
        <p:cxnSp>
          <p:nvCxnSpPr>
            <p:cNvPr id="11616" name="AutoShape 350"/>
            <p:cNvCxnSpPr>
              <a:cxnSpLocks noChangeShapeType="1"/>
              <a:stCxn id="11420" idx="1"/>
              <a:endCxn id="11419" idx="3"/>
            </p:cNvCxnSpPr>
            <p:nvPr/>
          </p:nvCxnSpPr>
          <p:spPr bwMode="auto">
            <a:xfrm flipH="1">
              <a:off x="3607" y="2378"/>
              <a:ext cx="18" cy="140"/>
            </a:xfrm>
            <a:prstGeom prst="straightConnector1">
              <a:avLst/>
            </a:prstGeom>
            <a:noFill/>
            <a:ln w="9525">
              <a:solidFill>
                <a:schemeClr val="tx1"/>
              </a:solidFill>
              <a:round/>
              <a:headEnd/>
              <a:tailEnd/>
            </a:ln>
          </p:spPr>
        </p:cxnSp>
        <p:cxnSp>
          <p:nvCxnSpPr>
            <p:cNvPr id="11617" name="AutoShape 351"/>
            <p:cNvCxnSpPr>
              <a:cxnSpLocks noChangeShapeType="1"/>
              <a:stCxn id="11417" idx="3"/>
              <a:endCxn id="11432" idx="3"/>
            </p:cNvCxnSpPr>
            <p:nvPr/>
          </p:nvCxnSpPr>
          <p:spPr bwMode="auto">
            <a:xfrm flipV="1">
              <a:off x="3536" y="2406"/>
              <a:ext cx="742" cy="51"/>
            </a:xfrm>
            <a:prstGeom prst="straightConnector1">
              <a:avLst/>
            </a:prstGeom>
            <a:noFill/>
            <a:ln w="9525">
              <a:solidFill>
                <a:schemeClr val="tx1"/>
              </a:solidFill>
              <a:round/>
              <a:headEnd/>
              <a:tailEnd/>
            </a:ln>
          </p:spPr>
        </p:cxnSp>
        <p:cxnSp>
          <p:nvCxnSpPr>
            <p:cNvPr id="11618" name="AutoShape 352"/>
            <p:cNvCxnSpPr>
              <a:cxnSpLocks noChangeShapeType="1"/>
              <a:stCxn id="11432" idx="3"/>
              <a:endCxn id="11384" idx="1"/>
            </p:cNvCxnSpPr>
            <p:nvPr/>
          </p:nvCxnSpPr>
          <p:spPr bwMode="auto">
            <a:xfrm flipV="1">
              <a:off x="4278" y="2302"/>
              <a:ext cx="631" cy="104"/>
            </a:xfrm>
            <a:prstGeom prst="straightConnector1">
              <a:avLst/>
            </a:prstGeom>
            <a:noFill/>
            <a:ln w="9525">
              <a:solidFill>
                <a:schemeClr val="tx1"/>
              </a:solidFill>
              <a:round/>
              <a:headEnd/>
              <a:tailEnd/>
            </a:ln>
          </p:spPr>
        </p:cxnSp>
        <p:cxnSp>
          <p:nvCxnSpPr>
            <p:cNvPr id="11619" name="AutoShape 353"/>
            <p:cNvCxnSpPr>
              <a:cxnSpLocks noChangeShapeType="1"/>
              <a:stCxn id="11432" idx="3"/>
              <a:endCxn id="11392" idx="1"/>
            </p:cNvCxnSpPr>
            <p:nvPr/>
          </p:nvCxnSpPr>
          <p:spPr bwMode="auto">
            <a:xfrm rot="5400000">
              <a:off x="3805" y="2798"/>
              <a:ext cx="866" cy="81"/>
            </a:xfrm>
            <a:prstGeom prst="straightConnector1">
              <a:avLst/>
            </a:prstGeom>
            <a:noFill/>
            <a:ln w="9525">
              <a:solidFill>
                <a:schemeClr val="tx1"/>
              </a:solidFill>
              <a:round/>
              <a:headEnd/>
              <a:tailEnd/>
            </a:ln>
          </p:spPr>
        </p:cxnSp>
        <p:cxnSp>
          <p:nvCxnSpPr>
            <p:cNvPr id="11620" name="AutoShape 354"/>
            <p:cNvCxnSpPr>
              <a:cxnSpLocks noChangeShapeType="1"/>
              <a:stCxn id="11432" idx="3"/>
              <a:endCxn id="11383" idx="1"/>
            </p:cNvCxnSpPr>
            <p:nvPr/>
          </p:nvCxnSpPr>
          <p:spPr bwMode="auto">
            <a:xfrm>
              <a:off x="4278" y="2406"/>
              <a:ext cx="538" cy="440"/>
            </a:xfrm>
            <a:prstGeom prst="straightConnector1">
              <a:avLst/>
            </a:prstGeom>
            <a:noFill/>
            <a:ln w="9525">
              <a:solidFill>
                <a:schemeClr val="tx1"/>
              </a:solidFill>
              <a:round/>
              <a:headEnd/>
              <a:tailEnd/>
            </a:ln>
          </p:spPr>
        </p:cxnSp>
        <p:cxnSp>
          <p:nvCxnSpPr>
            <p:cNvPr id="11621" name="AutoShape 355"/>
            <p:cNvCxnSpPr>
              <a:cxnSpLocks noChangeShapeType="1"/>
              <a:stCxn id="11432" idx="3"/>
              <a:endCxn id="11418" idx="4"/>
            </p:cNvCxnSpPr>
            <p:nvPr/>
          </p:nvCxnSpPr>
          <p:spPr bwMode="auto">
            <a:xfrm flipH="1" flipV="1">
              <a:off x="3581" y="2347"/>
              <a:ext cx="697" cy="59"/>
            </a:xfrm>
            <a:prstGeom prst="straightConnector1">
              <a:avLst/>
            </a:prstGeom>
            <a:noFill/>
            <a:ln w="9525">
              <a:solidFill>
                <a:schemeClr val="tx1"/>
              </a:solidFill>
              <a:round/>
              <a:headEnd/>
              <a:tailEnd/>
            </a:ln>
          </p:spPr>
        </p:cxnSp>
        <p:cxnSp>
          <p:nvCxnSpPr>
            <p:cNvPr id="11622" name="AutoShape 356"/>
            <p:cNvCxnSpPr>
              <a:cxnSpLocks noChangeShapeType="1"/>
              <a:stCxn id="11433" idx="3"/>
              <a:endCxn id="11445" idx="3"/>
            </p:cNvCxnSpPr>
            <p:nvPr/>
          </p:nvCxnSpPr>
          <p:spPr bwMode="auto">
            <a:xfrm flipH="1">
              <a:off x="4048" y="2383"/>
              <a:ext cx="311" cy="410"/>
            </a:xfrm>
            <a:prstGeom prst="straightConnector1">
              <a:avLst/>
            </a:prstGeom>
            <a:noFill/>
            <a:ln w="9525">
              <a:solidFill>
                <a:schemeClr val="tx1"/>
              </a:solidFill>
              <a:round/>
              <a:headEnd/>
              <a:tailEnd/>
            </a:ln>
          </p:spPr>
        </p:cxnSp>
        <p:cxnSp>
          <p:nvCxnSpPr>
            <p:cNvPr id="11623" name="AutoShape 357"/>
            <p:cNvCxnSpPr>
              <a:cxnSpLocks noChangeShapeType="1"/>
              <a:stCxn id="11430" idx="3"/>
              <a:endCxn id="11445" idx="3"/>
            </p:cNvCxnSpPr>
            <p:nvPr/>
          </p:nvCxnSpPr>
          <p:spPr bwMode="auto">
            <a:xfrm flipH="1">
              <a:off x="4048" y="2355"/>
              <a:ext cx="162" cy="438"/>
            </a:xfrm>
            <a:prstGeom prst="straightConnector1">
              <a:avLst/>
            </a:prstGeom>
            <a:noFill/>
            <a:ln w="9525">
              <a:solidFill>
                <a:schemeClr val="tx1"/>
              </a:solidFill>
              <a:round/>
              <a:headEnd/>
              <a:tailEnd/>
            </a:ln>
          </p:spPr>
        </p:cxnSp>
        <p:graphicFrame>
          <p:nvGraphicFramePr>
            <p:cNvPr id="11272" name="Object 358"/>
            <p:cNvGraphicFramePr>
              <a:graphicFrameLocks noChangeAspect="1"/>
            </p:cNvGraphicFramePr>
            <p:nvPr/>
          </p:nvGraphicFramePr>
          <p:xfrm>
            <a:off x="3085" y="1264"/>
            <a:ext cx="247" cy="153"/>
          </p:xfrm>
          <a:graphic>
            <a:graphicData uri="http://schemas.openxmlformats.org/presentationml/2006/ole">
              <p:oleObj spid="_x0000_s1032" name="Clip" r:id="rId11" imgW="4708080" imgH="2995200" progId="">
                <p:embed/>
              </p:oleObj>
            </a:graphicData>
          </a:graphic>
        </p:graphicFrame>
        <p:cxnSp>
          <p:nvCxnSpPr>
            <p:cNvPr id="11624" name="AutoShape 359"/>
            <p:cNvCxnSpPr>
              <a:cxnSpLocks noChangeShapeType="1"/>
              <a:stCxn id="11388" idx="2"/>
              <a:endCxn id="11422" idx="1"/>
            </p:cNvCxnSpPr>
            <p:nvPr/>
          </p:nvCxnSpPr>
          <p:spPr bwMode="auto">
            <a:xfrm>
              <a:off x="3038" y="1461"/>
              <a:ext cx="365" cy="630"/>
            </a:xfrm>
            <a:prstGeom prst="straightConnector1">
              <a:avLst/>
            </a:prstGeom>
            <a:noFill/>
            <a:ln w="9525">
              <a:solidFill>
                <a:schemeClr val="tx1"/>
              </a:solidFill>
              <a:round/>
              <a:headEnd/>
              <a:tailEnd/>
            </a:ln>
          </p:spPr>
        </p:cxnSp>
        <p:cxnSp>
          <p:nvCxnSpPr>
            <p:cNvPr id="11625" name="AutoShape 360"/>
            <p:cNvCxnSpPr>
              <a:cxnSpLocks noChangeShapeType="1"/>
              <a:stCxn id="11388" idx="2"/>
              <a:endCxn id="11438" idx="1"/>
            </p:cNvCxnSpPr>
            <p:nvPr/>
          </p:nvCxnSpPr>
          <p:spPr bwMode="auto">
            <a:xfrm>
              <a:off x="3038" y="1461"/>
              <a:ext cx="1165" cy="346"/>
            </a:xfrm>
            <a:prstGeom prst="straightConnector1">
              <a:avLst/>
            </a:prstGeom>
            <a:noFill/>
            <a:ln w="9525">
              <a:solidFill>
                <a:schemeClr val="tx1"/>
              </a:solidFill>
              <a:round/>
              <a:headEnd/>
              <a:tailEnd/>
            </a:ln>
          </p:spPr>
        </p:cxnSp>
        <p:cxnSp>
          <p:nvCxnSpPr>
            <p:cNvPr id="11626" name="AutoShape 361"/>
            <p:cNvCxnSpPr>
              <a:cxnSpLocks noChangeShapeType="1"/>
              <a:stCxn id="11388" idx="2"/>
              <a:endCxn id="11439" idx="1"/>
            </p:cNvCxnSpPr>
            <p:nvPr/>
          </p:nvCxnSpPr>
          <p:spPr bwMode="auto">
            <a:xfrm>
              <a:off x="3038" y="1461"/>
              <a:ext cx="1246" cy="322"/>
            </a:xfrm>
            <a:prstGeom prst="straightConnector1">
              <a:avLst/>
            </a:prstGeom>
            <a:noFill/>
            <a:ln w="9525">
              <a:solidFill>
                <a:schemeClr val="tx1"/>
              </a:solidFill>
              <a:round/>
              <a:headEnd/>
              <a:tailEnd/>
            </a:ln>
          </p:spPr>
        </p:cxnSp>
        <p:cxnSp>
          <p:nvCxnSpPr>
            <p:cNvPr id="11627" name="AutoShape 362"/>
            <p:cNvCxnSpPr>
              <a:cxnSpLocks noChangeShapeType="1"/>
            </p:cNvCxnSpPr>
            <p:nvPr/>
          </p:nvCxnSpPr>
          <p:spPr bwMode="auto">
            <a:xfrm flipH="1">
              <a:off x="3354" y="2285"/>
              <a:ext cx="1106" cy="172"/>
            </a:xfrm>
            <a:prstGeom prst="straightConnector1">
              <a:avLst/>
            </a:prstGeom>
            <a:noFill/>
            <a:ln w="9525">
              <a:solidFill>
                <a:schemeClr val="tx1"/>
              </a:solidFill>
              <a:round/>
              <a:headEnd/>
              <a:tailEnd/>
            </a:ln>
          </p:spPr>
        </p:cxnSp>
        <p:cxnSp>
          <p:nvCxnSpPr>
            <p:cNvPr id="11628" name="AutoShape 363"/>
            <p:cNvCxnSpPr>
              <a:cxnSpLocks noChangeShapeType="1"/>
              <a:stCxn id="11437" idx="1"/>
              <a:endCxn id="11388" idx="2"/>
            </p:cNvCxnSpPr>
            <p:nvPr/>
          </p:nvCxnSpPr>
          <p:spPr bwMode="auto">
            <a:xfrm flipH="1" flipV="1">
              <a:off x="3038" y="1461"/>
              <a:ext cx="1253" cy="474"/>
            </a:xfrm>
            <a:prstGeom prst="straightConnector1">
              <a:avLst/>
            </a:prstGeom>
            <a:noFill/>
            <a:ln w="9525">
              <a:solidFill>
                <a:schemeClr val="tx1"/>
              </a:solidFill>
              <a:round/>
              <a:headEnd/>
              <a:tailEnd/>
            </a:ln>
          </p:spPr>
        </p:cxnSp>
        <p:cxnSp>
          <p:nvCxnSpPr>
            <p:cNvPr id="11629" name="AutoShape 364"/>
            <p:cNvCxnSpPr>
              <a:cxnSpLocks noChangeShapeType="1"/>
              <a:stCxn id="11471" idx="4"/>
              <a:endCxn id="11384" idx="1"/>
            </p:cNvCxnSpPr>
            <p:nvPr/>
          </p:nvCxnSpPr>
          <p:spPr bwMode="auto">
            <a:xfrm flipV="1">
              <a:off x="3878" y="2302"/>
              <a:ext cx="1031" cy="486"/>
            </a:xfrm>
            <a:prstGeom prst="straightConnector1">
              <a:avLst/>
            </a:prstGeom>
            <a:noFill/>
            <a:ln w="9525">
              <a:solidFill>
                <a:schemeClr val="tx1"/>
              </a:solidFill>
              <a:round/>
              <a:headEnd/>
              <a:tailEnd/>
            </a:ln>
          </p:spPr>
        </p:cxnSp>
        <p:sp>
          <p:nvSpPr>
            <p:cNvPr id="11630" name="AutoShape 365"/>
            <p:cNvSpPr>
              <a:spLocks noChangeArrowheads="1"/>
            </p:cNvSpPr>
            <p:nvPr/>
          </p:nvSpPr>
          <p:spPr bwMode="auto">
            <a:xfrm>
              <a:off x="2093" y="2560"/>
              <a:ext cx="60" cy="72"/>
            </a:xfrm>
            <a:prstGeom prst="can">
              <a:avLst>
                <a:gd name="adj" fmla="val 60000"/>
              </a:avLst>
            </a:prstGeom>
            <a:solidFill>
              <a:schemeClr val="hlink"/>
            </a:solidFill>
            <a:ln w="9525">
              <a:solidFill>
                <a:schemeClr val="tx1"/>
              </a:solidFill>
              <a:round/>
              <a:headEnd/>
              <a:tailEnd/>
            </a:ln>
          </p:spPr>
          <p:txBody>
            <a:bodyPr wrap="none" anchor="ctr"/>
            <a:lstStyle/>
            <a:p>
              <a:endParaRPr lang="es-MX"/>
            </a:p>
          </p:txBody>
        </p:sp>
        <p:sp>
          <p:nvSpPr>
            <p:cNvPr id="11631" name="Rectangle 366"/>
            <p:cNvSpPr>
              <a:spLocks noChangeAspect="1" noChangeArrowheads="1"/>
            </p:cNvSpPr>
            <p:nvPr/>
          </p:nvSpPr>
          <p:spPr bwMode="auto">
            <a:xfrm>
              <a:off x="2158" y="2535"/>
              <a:ext cx="475" cy="144"/>
            </a:xfrm>
            <a:prstGeom prst="rect">
              <a:avLst/>
            </a:prstGeom>
            <a:noFill/>
            <a:ln w="12700">
              <a:noFill/>
              <a:miter lim="800000"/>
              <a:headEnd/>
              <a:tailEnd/>
            </a:ln>
          </p:spPr>
          <p:txBody>
            <a:bodyPr wrap="none" lIns="90488" tIns="44450" rIns="90488" bIns="44450">
              <a:spAutoFit/>
            </a:bodyPr>
            <a:lstStyle/>
            <a:p>
              <a:pPr algn="l" defTabSz="762000"/>
              <a:r>
                <a:rPr lang="es-MX" sz="900" smtClean="0">
                  <a:solidFill>
                    <a:schemeClr val="tx1"/>
                  </a:solidFill>
                  <a:latin typeface="Times New Roman" pitchFamily="18" charset="0"/>
                </a:rPr>
                <a:t>ALMACEN</a:t>
              </a:r>
              <a:endParaRPr lang="es-MX" sz="900">
                <a:solidFill>
                  <a:schemeClr val="tx1"/>
                </a:solidFill>
                <a:latin typeface="Times New Roman" pitchFamily="18" charset="0"/>
              </a:endParaRPr>
            </a:p>
          </p:txBody>
        </p:sp>
        <p:sp>
          <p:nvSpPr>
            <p:cNvPr id="11632" name="Rectangle 367"/>
            <p:cNvSpPr>
              <a:spLocks noChangeAspect="1" noChangeArrowheads="1"/>
            </p:cNvSpPr>
            <p:nvPr/>
          </p:nvSpPr>
          <p:spPr bwMode="auto">
            <a:xfrm>
              <a:off x="2094" y="2700"/>
              <a:ext cx="63" cy="63"/>
            </a:xfrm>
            <a:prstGeom prst="rect">
              <a:avLst/>
            </a:prstGeom>
            <a:solidFill>
              <a:srgbClr val="FFFF00"/>
            </a:solidFill>
            <a:ln w="9525">
              <a:solidFill>
                <a:schemeClr val="tx1"/>
              </a:solidFill>
              <a:miter lim="800000"/>
              <a:headEnd/>
              <a:tailEnd/>
            </a:ln>
          </p:spPr>
          <p:txBody>
            <a:bodyPr wrap="none" anchor="ctr"/>
            <a:lstStyle/>
            <a:p>
              <a:endParaRPr lang="es-MX"/>
            </a:p>
          </p:txBody>
        </p:sp>
        <p:sp>
          <p:nvSpPr>
            <p:cNvPr id="11633" name="Rectangle 368"/>
            <p:cNvSpPr>
              <a:spLocks noChangeAspect="1" noChangeArrowheads="1"/>
            </p:cNvSpPr>
            <p:nvPr/>
          </p:nvSpPr>
          <p:spPr bwMode="auto">
            <a:xfrm>
              <a:off x="2158" y="2670"/>
              <a:ext cx="398" cy="144"/>
            </a:xfrm>
            <a:prstGeom prst="rect">
              <a:avLst/>
            </a:prstGeom>
            <a:noFill/>
            <a:ln w="12700">
              <a:noFill/>
              <a:miter lim="800000"/>
              <a:headEnd/>
              <a:tailEnd/>
            </a:ln>
          </p:spPr>
          <p:txBody>
            <a:bodyPr wrap="none" lIns="90488" tIns="44450" rIns="90488" bIns="44450">
              <a:spAutoFit/>
            </a:bodyPr>
            <a:lstStyle/>
            <a:p>
              <a:pPr algn="l" defTabSz="762000"/>
              <a:r>
                <a:rPr lang="es-MX" sz="900" smtClean="0">
                  <a:solidFill>
                    <a:schemeClr val="tx1"/>
                  </a:solidFill>
                  <a:latin typeface="Times New Roman" pitchFamily="18" charset="0"/>
                </a:rPr>
                <a:t>PUERTO</a:t>
              </a:r>
              <a:endParaRPr lang="es-MX" sz="900">
                <a:solidFill>
                  <a:schemeClr val="tx1"/>
                </a:solidFill>
                <a:latin typeface="Times New Roman" pitchFamily="18" charset="0"/>
              </a:endParaRPr>
            </a:p>
          </p:txBody>
        </p:sp>
        <p:sp>
          <p:nvSpPr>
            <p:cNvPr id="11634" name="Rectangle 369"/>
            <p:cNvSpPr>
              <a:spLocks noChangeAspect="1" noChangeArrowheads="1"/>
            </p:cNvSpPr>
            <p:nvPr/>
          </p:nvSpPr>
          <p:spPr bwMode="auto">
            <a:xfrm>
              <a:off x="2158" y="2799"/>
              <a:ext cx="709" cy="144"/>
            </a:xfrm>
            <a:prstGeom prst="rect">
              <a:avLst/>
            </a:prstGeom>
            <a:noFill/>
            <a:ln w="12700">
              <a:noFill/>
              <a:miter lim="800000"/>
              <a:headEnd/>
              <a:tailEnd/>
            </a:ln>
          </p:spPr>
          <p:txBody>
            <a:bodyPr wrap="none" lIns="90488" tIns="44450" rIns="90488" bIns="44450">
              <a:spAutoFit/>
            </a:bodyPr>
            <a:lstStyle/>
            <a:p>
              <a:pPr algn="l" defTabSz="762000"/>
              <a:r>
                <a:rPr lang="es-MX" sz="900" smtClean="0">
                  <a:solidFill>
                    <a:schemeClr val="tx1"/>
                  </a:solidFill>
                  <a:latin typeface="Times New Roman" pitchFamily="18" charset="0"/>
                </a:rPr>
                <a:t>TRANSFERENCIA</a:t>
              </a:r>
              <a:endParaRPr lang="es-MX" sz="900">
                <a:solidFill>
                  <a:schemeClr val="tx1"/>
                </a:solidFill>
                <a:latin typeface="Times New Roman" pitchFamily="18" charset="0"/>
              </a:endParaRPr>
            </a:p>
          </p:txBody>
        </p:sp>
        <p:pic>
          <p:nvPicPr>
            <p:cNvPr id="11635" name="Picture 370" descr="factory02"/>
            <p:cNvPicPr>
              <a:picLocks noChangeAspect="1" noChangeArrowheads="1"/>
            </p:cNvPicPr>
            <p:nvPr/>
          </p:nvPicPr>
          <p:blipFill>
            <a:blip r:embed="rId12" cstate="print"/>
            <a:srcRect/>
            <a:stretch>
              <a:fillRect/>
            </a:stretch>
          </p:blipFill>
          <p:spPr bwMode="auto">
            <a:xfrm>
              <a:off x="2059" y="2930"/>
              <a:ext cx="133" cy="124"/>
            </a:xfrm>
            <a:prstGeom prst="rect">
              <a:avLst/>
            </a:prstGeom>
            <a:noFill/>
            <a:ln w="9525">
              <a:noFill/>
              <a:miter lim="800000"/>
              <a:headEnd/>
              <a:tailEnd/>
            </a:ln>
          </p:spPr>
        </p:pic>
        <p:sp>
          <p:nvSpPr>
            <p:cNvPr id="11636" name="Rectangle 371"/>
            <p:cNvSpPr>
              <a:spLocks noChangeAspect="1" noChangeArrowheads="1"/>
            </p:cNvSpPr>
            <p:nvPr/>
          </p:nvSpPr>
          <p:spPr bwMode="auto">
            <a:xfrm>
              <a:off x="2158" y="2937"/>
              <a:ext cx="430" cy="144"/>
            </a:xfrm>
            <a:prstGeom prst="rect">
              <a:avLst/>
            </a:prstGeom>
            <a:noFill/>
            <a:ln w="12700">
              <a:noFill/>
              <a:miter lim="800000"/>
              <a:headEnd/>
              <a:tailEnd/>
            </a:ln>
          </p:spPr>
          <p:txBody>
            <a:bodyPr wrap="none" lIns="90488" tIns="44450" rIns="90488" bIns="44450">
              <a:spAutoFit/>
            </a:bodyPr>
            <a:lstStyle/>
            <a:p>
              <a:pPr algn="l" defTabSz="762000"/>
              <a:r>
                <a:rPr lang="es-MX" sz="900" smtClean="0">
                  <a:solidFill>
                    <a:schemeClr val="tx1"/>
                  </a:solidFill>
                  <a:latin typeface="Times New Roman" pitchFamily="18" charset="0"/>
                </a:rPr>
                <a:t>FABRICA</a:t>
              </a:r>
              <a:endParaRPr lang="es-MX" sz="900">
                <a:solidFill>
                  <a:schemeClr val="tx1"/>
                </a:solidFill>
                <a:latin typeface="Times New Roman" pitchFamily="18" charset="0"/>
              </a:endParaRPr>
            </a:p>
          </p:txBody>
        </p:sp>
        <p:sp>
          <p:nvSpPr>
            <p:cNvPr id="11637" name="AutoShape 372"/>
            <p:cNvSpPr>
              <a:spLocks noChangeArrowheads="1"/>
            </p:cNvSpPr>
            <p:nvPr/>
          </p:nvSpPr>
          <p:spPr bwMode="auto">
            <a:xfrm>
              <a:off x="2088" y="2843"/>
              <a:ext cx="63" cy="44"/>
            </a:xfrm>
            <a:custGeom>
              <a:avLst/>
              <a:gdLst>
                <a:gd name="T0" fmla="*/ 56 w 21600"/>
                <a:gd name="T1" fmla="*/ 22 h 21600"/>
                <a:gd name="T2" fmla="*/ 32 w 21600"/>
                <a:gd name="T3" fmla="*/ 44 h 21600"/>
                <a:gd name="T4" fmla="*/ 7 w 21600"/>
                <a:gd name="T5" fmla="*/ 22 h 21600"/>
                <a:gd name="T6" fmla="*/ 32 w 21600"/>
                <a:gd name="T7" fmla="*/ 0 h 21600"/>
                <a:gd name="T8" fmla="*/ 0 60000 65536"/>
                <a:gd name="T9" fmla="*/ 0 60000 65536"/>
                <a:gd name="T10" fmla="*/ 0 60000 65536"/>
                <a:gd name="T11" fmla="*/ 0 60000 65536"/>
                <a:gd name="T12" fmla="*/ 4114 w 21600"/>
                <a:gd name="T13" fmla="*/ 3927 h 21600"/>
                <a:gd name="T14" fmla="*/ 17486 w 21600"/>
                <a:gd name="T15" fmla="*/ 17673 h 21600"/>
              </a:gdLst>
              <a:ahLst/>
              <a:cxnLst>
                <a:cxn ang="T8">
                  <a:pos x="T0" y="T1"/>
                </a:cxn>
                <a:cxn ang="T9">
                  <a:pos x="T2" y="T3"/>
                </a:cxn>
                <a:cxn ang="T10">
                  <a:pos x="T4" y="T5"/>
                </a:cxn>
                <a:cxn ang="T11">
                  <a:pos x="T6" y="T7"/>
                </a:cxn>
              </a:cxnLst>
              <a:rect l="T12" t="T13" r="T14" b="T15"/>
              <a:pathLst>
                <a:path w="21600" h="21600">
                  <a:moveTo>
                    <a:pt x="0" y="0"/>
                  </a:moveTo>
                  <a:lnTo>
                    <a:pt x="4480" y="21600"/>
                  </a:lnTo>
                  <a:lnTo>
                    <a:pt x="17120" y="21600"/>
                  </a:lnTo>
                  <a:lnTo>
                    <a:pt x="21600" y="0"/>
                  </a:lnTo>
                  <a:close/>
                </a:path>
              </a:pathLst>
            </a:custGeom>
            <a:solidFill>
              <a:srgbClr val="339933"/>
            </a:solidFill>
            <a:ln w="9525">
              <a:miter lim="800000"/>
              <a:headEnd/>
              <a:tailEnd/>
            </a:ln>
            <a:scene3d>
              <a:camera prst="legacyObliqueTopRight"/>
              <a:lightRig rig="legacyFlat3" dir="b"/>
            </a:scene3d>
            <a:sp3d extrusionH="49200" prstMaterial="legacyMatte">
              <a:bevelT w="13500" h="13500" prst="angle"/>
              <a:bevelB w="13500" h="13500" prst="angle"/>
              <a:extrusionClr>
                <a:srgbClr val="339933"/>
              </a:extrusionClr>
            </a:sp3d>
          </p:spPr>
          <p:txBody>
            <a:bodyPr wrap="none" anchor="ctr">
              <a:flatTx/>
            </a:bodyPr>
            <a:lstStyle/>
            <a:p>
              <a:endParaRPr lang="es-MX"/>
            </a:p>
          </p:txBody>
        </p:sp>
      </p:grpSp>
      <p:sp>
        <p:nvSpPr>
          <p:cNvPr id="11274" name="Rectangle 374"/>
          <p:cNvSpPr>
            <a:spLocks noGrp="1" noChangeArrowheads="1"/>
          </p:cNvSpPr>
          <p:nvPr>
            <p:ph type="title"/>
          </p:nvPr>
        </p:nvSpPr>
        <p:spPr>
          <a:xfrm>
            <a:off x="76200" y="634729"/>
            <a:ext cx="5829609" cy="501035"/>
          </a:xfrm>
          <a:noFill/>
        </p:spPr>
        <p:txBody>
          <a:bodyPr wrap="none" rtlCol="0">
            <a:spAutoFit/>
          </a:bodyPr>
          <a:lstStyle/>
          <a:p>
            <a:r>
              <a:rPr lang="es-MX" sz="3200" b="1" kern="1200" smtClean="0">
                <a:effectLst>
                  <a:outerShdw blurRad="38100" dist="38100" dir="2700000" algn="tl">
                    <a:srgbClr val="000000">
                      <a:alpha val="43137"/>
                    </a:srgbClr>
                  </a:outerShdw>
                </a:effectLst>
                <a:ea typeface="+mn-ea"/>
                <a:cs typeface="+mn-cs"/>
              </a:rPr>
              <a:t>Optimización</a:t>
            </a:r>
            <a:r>
              <a:rPr lang="es-MX" sz="3200" b="1" kern="1200" smtClean="0">
                <a:effectLst>
                  <a:outerShdw blurRad="38100" dist="38100" dir="2700000" algn="tl">
                    <a:srgbClr val="000000">
                      <a:alpha val="43137"/>
                    </a:srgbClr>
                  </a:outerShdw>
                </a:effectLst>
                <a:ea typeface="+mn-ea"/>
                <a:cs typeface="+mn-cs"/>
              </a:rPr>
              <a:t> de Red de </a:t>
            </a:r>
            <a:r>
              <a:rPr lang="es-MX" sz="3200" b="1" kern="1200" smtClean="0">
                <a:effectLst>
                  <a:outerShdw blurRad="38100" dist="38100" dir="2700000" algn="tl">
                    <a:srgbClr val="000000">
                      <a:alpha val="43137"/>
                    </a:srgbClr>
                  </a:outerShdw>
                </a:effectLst>
                <a:ea typeface="+mn-ea"/>
                <a:cs typeface="+mn-cs"/>
              </a:rPr>
              <a:t>Transporte</a:t>
            </a:r>
            <a:endParaRPr lang="es-MX" sz="3200" b="1" kern="1200" smtClean="0">
              <a:effectLst>
                <a:outerShdw blurRad="38100" dist="38100" dir="2700000" algn="tl">
                  <a:srgbClr val="000000">
                    <a:alpha val="43137"/>
                  </a:srgbClr>
                </a:outerShdw>
              </a:effectLst>
              <a:ea typeface="+mn-ea"/>
              <a:cs typeface="+mn-cs"/>
            </a:endParaRPr>
          </a:p>
        </p:txBody>
      </p:sp>
      <p:sp>
        <p:nvSpPr>
          <p:cNvPr id="374" name="TextBox 373"/>
          <p:cNvSpPr txBox="1"/>
          <p:nvPr/>
        </p:nvSpPr>
        <p:spPr>
          <a:xfrm>
            <a:off x="304800" y="1144012"/>
            <a:ext cx="2709396" cy="3046988"/>
          </a:xfrm>
          <a:prstGeom prst="rect">
            <a:avLst/>
          </a:prstGeom>
          <a:noFill/>
        </p:spPr>
        <p:txBody>
          <a:bodyPr wrap="none" rtlCol="0">
            <a:spAutoFit/>
          </a:bodyPr>
          <a:lstStyle/>
          <a:p>
            <a:r>
              <a:rPr lang="es-MX" sz="2400" b="1" smtClean="0">
                <a:effectLst>
                  <a:outerShdw blurRad="38100" dist="38100" dir="2700000" algn="tl">
                    <a:srgbClr val="000000">
                      <a:alpha val="43137"/>
                    </a:srgbClr>
                  </a:outerShdw>
                </a:effectLst>
                <a:latin typeface="+mj-lt"/>
              </a:rPr>
              <a:t>Bunge </a:t>
            </a:r>
            <a:r>
              <a:rPr lang="es-MX" sz="2400" b="1" smtClean="0">
                <a:effectLst>
                  <a:outerShdw blurRad="38100" dist="38100" dir="2700000" algn="tl">
                    <a:srgbClr val="000000">
                      <a:alpha val="43137"/>
                    </a:srgbClr>
                  </a:outerShdw>
                </a:effectLst>
                <a:latin typeface="+mj-lt"/>
              </a:rPr>
              <a:t>Alimentos</a:t>
            </a:r>
            <a:endParaRPr lang="es-MX" sz="2400" b="1" smtClean="0">
              <a:effectLst>
                <a:outerShdw blurRad="38100" dist="38100" dir="2700000" algn="tl">
                  <a:srgbClr val="000000">
                    <a:alpha val="43137"/>
                  </a:srgbClr>
                </a:outerShdw>
              </a:effectLst>
              <a:latin typeface="+mj-lt"/>
            </a:endParaRPr>
          </a:p>
          <a:p>
            <a:endParaRPr lang="es-MX" smtClean="0">
              <a:effectLst>
                <a:outerShdw blurRad="38100" dist="38100" dir="2700000" algn="tl">
                  <a:srgbClr val="000000">
                    <a:alpha val="43137"/>
                  </a:srgbClr>
                </a:outerShdw>
              </a:effectLst>
              <a:latin typeface="+mj-lt"/>
            </a:endParaRPr>
          </a:p>
          <a:p>
            <a:pPr marL="177800" indent="-177800">
              <a:buFont typeface="Arial" pitchFamily="34" charset="0"/>
              <a:buChar char="•"/>
            </a:pPr>
            <a:r>
              <a:rPr lang="es-MX" smtClean="0">
                <a:effectLst>
                  <a:outerShdw blurRad="38100" dist="38100" dir="2700000" algn="tl">
                    <a:srgbClr val="000000">
                      <a:alpha val="43137"/>
                    </a:srgbClr>
                  </a:outerShdw>
                </a:effectLst>
                <a:latin typeface="+mj-lt"/>
              </a:rPr>
              <a:t>28 plantas </a:t>
            </a:r>
            <a:endParaRPr lang="es-MX" smtClean="0">
              <a:effectLst>
                <a:outerShdw blurRad="38100" dist="38100" dir="2700000" algn="tl">
                  <a:srgbClr val="000000">
                    <a:alpha val="43137"/>
                  </a:srgbClr>
                </a:outerShdw>
              </a:effectLst>
              <a:latin typeface="+mj-lt"/>
            </a:endParaRPr>
          </a:p>
          <a:p>
            <a:pPr marL="177800" indent="-177800">
              <a:buFont typeface="Arial" pitchFamily="34" charset="0"/>
              <a:buChar char="•"/>
            </a:pPr>
            <a:r>
              <a:rPr lang="es-MX" smtClean="0">
                <a:effectLst>
                  <a:outerShdw blurRad="38100" dist="38100" dir="2700000" algn="tl">
                    <a:srgbClr val="000000">
                      <a:alpha val="43137"/>
                    </a:srgbClr>
                  </a:outerShdw>
                </a:effectLst>
                <a:latin typeface="+mj-lt"/>
              </a:rPr>
              <a:t>200 </a:t>
            </a:r>
            <a:r>
              <a:rPr lang="es-MX" smtClean="0">
                <a:effectLst>
                  <a:outerShdw blurRad="38100" dist="38100" dir="2700000" algn="tl">
                    <a:srgbClr val="000000">
                      <a:alpha val="43137"/>
                    </a:srgbClr>
                  </a:outerShdw>
                </a:effectLst>
                <a:latin typeface="+mj-lt"/>
              </a:rPr>
              <a:t>silos</a:t>
            </a:r>
            <a:endParaRPr lang="es-MX" smtClean="0">
              <a:effectLst>
                <a:outerShdw blurRad="38100" dist="38100" dir="2700000" algn="tl">
                  <a:srgbClr val="000000">
                    <a:alpha val="43137"/>
                  </a:srgbClr>
                </a:outerShdw>
              </a:effectLst>
              <a:latin typeface="+mj-lt"/>
            </a:endParaRPr>
          </a:p>
          <a:p>
            <a:pPr marL="177800" indent="-177800">
              <a:buFont typeface="Arial" pitchFamily="34" charset="0"/>
              <a:buChar char="•"/>
            </a:pPr>
            <a:r>
              <a:rPr lang="es-MX" smtClean="0">
                <a:effectLst>
                  <a:outerShdw blurRad="38100" dist="38100" dir="2700000" algn="tl">
                    <a:srgbClr val="000000">
                      <a:alpha val="43137"/>
                    </a:srgbClr>
                  </a:outerShdw>
                </a:effectLst>
                <a:latin typeface="+mj-lt"/>
              </a:rPr>
              <a:t>8 </a:t>
            </a:r>
            <a:r>
              <a:rPr lang="es-MX" smtClean="0">
                <a:effectLst>
                  <a:outerShdw blurRad="38100" dist="38100" dir="2700000" algn="tl">
                    <a:srgbClr val="000000">
                      <a:alpha val="43137"/>
                    </a:srgbClr>
                  </a:outerShdw>
                </a:effectLst>
                <a:latin typeface="+mj-lt"/>
              </a:rPr>
              <a:t>puertos</a:t>
            </a:r>
            <a:endParaRPr lang="es-MX" smtClean="0">
              <a:effectLst>
                <a:outerShdw blurRad="38100" dist="38100" dir="2700000" algn="tl">
                  <a:srgbClr val="000000">
                    <a:alpha val="43137"/>
                  </a:srgbClr>
                </a:outerShdw>
              </a:effectLst>
              <a:latin typeface="+mj-lt"/>
            </a:endParaRPr>
          </a:p>
          <a:p>
            <a:pPr marL="177800" indent="-177800">
              <a:buFont typeface="Arial" pitchFamily="34" charset="0"/>
              <a:buChar char="•"/>
            </a:pPr>
            <a:r>
              <a:rPr lang="es-MX" smtClean="0">
                <a:effectLst>
                  <a:outerShdw blurRad="38100" dist="38100" dir="2700000" algn="tl">
                    <a:srgbClr val="000000">
                      <a:alpha val="43137"/>
                    </a:srgbClr>
                  </a:outerShdw>
                </a:effectLst>
                <a:latin typeface="+mj-lt"/>
              </a:rPr>
              <a:t>8 sitios de </a:t>
            </a:r>
            <a:r>
              <a:rPr lang="es-MX" smtClean="0">
                <a:effectLst>
                  <a:outerShdw blurRad="38100" dist="38100" dir="2700000" algn="tl">
                    <a:srgbClr val="000000">
                      <a:alpha val="43137"/>
                    </a:srgbClr>
                  </a:outerShdw>
                </a:effectLst>
                <a:latin typeface="+mj-lt"/>
              </a:rPr>
              <a:t>transferencia</a:t>
            </a:r>
            <a:endParaRPr lang="es-MX" smtClean="0">
              <a:effectLst>
                <a:outerShdw blurRad="38100" dist="38100" dir="2700000" algn="tl">
                  <a:srgbClr val="000000">
                    <a:alpha val="43137"/>
                  </a:srgbClr>
                </a:outerShdw>
              </a:effectLst>
              <a:latin typeface="+mj-lt"/>
            </a:endParaRPr>
          </a:p>
          <a:p>
            <a:endParaRPr lang="es-MX" smtClean="0">
              <a:effectLst>
                <a:outerShdw blurRad="38100" dist="38100" dir="2700000" algn="tl">
                  <a:srgbClr val="000000">
                    <a:alpha val="43137"/>
                  </a:srgbClr>
                </a:outerShdw>
              </a:effectLst>
              <a:latin typeface="+mj-lt"/>
            </a:endParaRPr>
          </a:p>
          <a:p>
            <a:r>
              <a:rPr lang="es-MX" smtClean="0">
                <a:effectLst>
                  <a:outerShdw blurRad="38100" dist="38100" dir="2700000" algn="tl">
                    <a:srgbClr val="000000">
                      <a:alpha val="43137"/>
                    </a:srgbClr>
                  </a:outerShdw>
                </a:effectLst>
                <a:latin typeface="+mj-lt"/>
              </a:rPr>
              <a:t>Costo de Transporte  &gt; 700 </a:t>
            </a:r>
            <a:r>
              <a:rPr lang="es-MX" smtClean="0">
                <a:effectLst>
                  <a:outerShdw blurRad="38100" dist="38100" dir="2700000" algn="tl">
                    <a:srgbClr val="000000">
                      <a:alpha val="43137"/>
                    </a:srgbClr>
                  </a:outerShdw>
                </a:effectLst>
                <a:latin typeface="+mj-lt"/>
              </a:rPr>
              <a:t>MDDS</a:t>
            </a:r>
            <a:endParaRPr lang="es-MX" smtClean="0">
              <a:effectLst>
                <a:outerShdw blurRad="38100" dist="38100" dir="2700000" algn="tl">
                  <a:srgbClr val="000000">
                    <a:alpha val="43137"/>
                  </a:srgbClr>
                </a:outerShdw>
              </a:effectLst>
              <a:latin typeface="+mj-lt"/>
            </a:endParaRPr>
          </a:p>
          <a:p>
            <a:endParaRPr lang="es-MX" smtClean="0">
              <a:effectLst>
                <a:outerShdw blurRad="38100" dist="38100" dir="2700000" algn="tl">
                  <a:srgbClr val="000000">
                    <a:alpha val="43137"/>
                  </a:srgbClr>
                </a:outerShdw>
              </a:effectLst>
              <a:latin typeface="+mj-lt"/>
            </a:endParaRPr>
          </a:p>
          <a:p>
            <a:r>
              <a:rPr lang="es-MX" smtClean="0">
                <a:effectLst>
                  <a:outerShdw blurRad="38100" dist="38100" dir="2700000" algn="tl">
                    <a:srgbClr val="000000">
                      <a:alpha val="43137"/>
                    </a:srgbClr>
                  </a:outerShdw>
                </a:effectLst>
                <a:latin typeface="+mj-lt"/>
              </a:rPr>
              <a:t>Optimización de Mediso de </a:t>
            </a:r>
            <a:r>
              <a:rPr lang="es-MX" smtClean="0">
                <a:effectLst>
                  <a:outerShdw blurRad="38100" dist="38100" dir="2700000" algn="tl">
                    <a:srgbClr val="000000">
                      <a:alpha val="43137"/>
                    </a:srgbClr>
                  </a:outerShdw>
                </a:effectLst>
                <a:latin typeface="+mj-lt"/>
              </a:rPr>
              <a:t>transporte:</a:t>
            </a:r>
            <a:endParaRPr lang="es-MX" smtClean="0">
              <a:effectLst>
                <a:outerShdw blurRad="38100" dist="38100" dir="2700000" algn="tl">
                  <a:srgbClr val="000000">
                    <a:alpha val="43137"/>
                  </a:srgbClr>
                </a:outerShdw>
              </a:effectLst>
              <a:latin typeface="+mj-lt"/>
            </a:endParaRPr>
          </a:p>
          <a:p>
            <a:pPr marL="177800" indent="-177800">
              <a:buFont typeface="Arial" pitchFamily="34" charset="0"/>
              <a:buChar char="•"/>
            </a:pPr>
            <a:r>
              <a:rPr lang="es-MX" smtClean="0">
                <a:effectLst>
                  <a:outerShdw blurRad="38100" dist="38100" dir="2700000" algn="tl">
                    <a:srgbClr val="000000">
                      <a:alpha val="43137"/>
                    </a:srgbClr>
                  </a:outerShdw>
                </a:effectLst>
                <a:latin typeface="+mj-lt"/>
              </a:rPr>
              <a:t>C</a:t>
            </a:r>
            <a:r>
              <a:rPr lang="es-MX" smtClean="0">
                <a:effectLst>
                  <a:outerShdw blurRad="38100" dist="38100" dir="2700000" algn="tl">
                    <a:srgbClr val="000000">
                      <a:alpha val="43137"/>
                    </a:srgbClr>
                  </a:outerShdw>
                </a:effectLst>
                <a:latin typeface="+mj-lt"/>
              </a:rPr>
              <a:t>amión</a:t>
            </a:r>
            <a:endParaRPr lang="es-MX" smtClean="0">
              <a:effectLst>
                <a:outerShdw blurRad="38100" dist="38100" dir="2700000" algn="tl">
                  <a:srgbClr val="000000">
                    <a:alpha val="43137"/>
                  </a:srgbClr>
                </a:outerShdw>
              </a:effectLst>
              <a:latin typeface="+mj-lt"/>
            </a:endParaRPr>
          </a:p>
          <a:p>
            <a:pPr marL="177800" indent="-177800">
              <a:buFont typeface="Arial" pitchFamily="34" charset="0"/>
              <a:buChar char="•"/>
            </a:pPr>
            <a:r>
              <a:rPr lang="es-MX" smtClean="0">
                <a:effectLst>
                  <a:outerShdw blurRad="38100" dist="38100" dir="2700000" algn="tl">
                    <a:srgbClr val="000000">
                      <a:alpha val="43137"/>
                    </a:srgbClr>
                  </a:outerShdw>
                </a:effectLst>
                <a:latin typeface="+mj-lt"/>
              </a:rPr>
              <a:t>T</a:t>
            </a:r>
            <a:r>
              <a:rPr lang="es-MX" smtClean="0">
                <a:effectLst>
                  <a:outerShdw blurRad="38100" dist="38100" dir="2700000" algn="tl">
                    <a:srgbClr val="000000">
                      <a:alpha val="43137"/>
                    </a:srgbClr>
                  </a:outerShdw>
                </a:effectLst>
                <a:latin typeface="+mj-lt"/>
              </a:rPr>
              <a:t>ren y </a:t>
            </a:r>
            <a:endParaRPr lang="es-MX" smtClean="0">
              <a:effectLst>
                <a:outerShdw blurRad="38100" dist="38100" dir="2700000" algn="tl">
                  <a:srgbClr val="000000">
                    <a:alpha val="43137"/>
                  </a:srgbClr>
                </a:outerShdw>
              </a:effectLst>
              <a:latin typeface="+mj-lt"/>
            </a:endParaRPr>
          </a:p>
          <a:p>
            <a:pPr marL="177800" indent="-177800">
              <a:buFont typeface="Arial" pitchFamily="34" charset="0"/>
              <a:buChar char="•"/>
            </a:pPr>
            <a:r>
              <a:rPr lang="es-MX" smtClean="0">
                <a:effectLst>
                  <a:outerShdw blurRad="38100" dist="38100" dir="2700000" algn="tl">
                    <a:srgbClr val="000000">
                      <a:alpha val="43137"/>
                    </a:srgbClr>
                  </a:outerShdw>
                </a:effectLst>
                <a:latin typeface="+mj-lt"/>
              </a:rPr>
              <a:t>B</a:t>
            </a:r>
            <a:r>
              <a:rPr lang="es-MX" smtClean="0">
                <a:effectLst>
                  <a:outerShdw blurRad="38100" dist="38100" dir="2700000" algn="tl">
                    <a:srgbClr val="000000">
                      <a:alpha val="43137"/>
                    </a:srgbClr>
                  </a:outerShdw>
                </a:effectLst>
                <a:latin typeface="+mj-lt"/>
              </a:rPr>
              <a:t>arcos</a:t>
            </a:r>
            <a:endParaRPr lang="es-MX">
              <a:effectLst>
                <a:outerShdw blurRad="38100" dist="38100" dir="2700000" algn="tl">
                  <a:srgbClr val="000000">
                    <a:alpha val="43137"/>
                  </a:srgbClr>
                </a:outerShdw>
              </a:effectLst>
              <a:latin typeface="+mj-lt"/>
            </a:endParaRPr>
          </a:p>
        </p:txBody>
      </p:sp>
      <p:pic>
        <p:nvPicPr>
          <p:cNvPr id="375" name="Picture 3"/>
          <p:cNvPicPr>
            <a:picLocks noChangeArrowheads="1"/>
          </p:cNvPicPr>
          <p:nvPr/>
        </p:nvPicPr>
        <p:blipFill>
          <a:blip r:embed="rId13" cstate="print"/>
          <a:srcRect/>
          <a:stretch>
            <a:fillRect/>
          </a:stretch>
        </p:blipFill>
        <p:spPr bwMode="auto">
          <a:xfrm>
            <a:off x="228600" y="4191000"/>
            <a:ext cx="3122612" cy="2044700"/>
          </a:xfrm>
          <a:prstGeom prst="rect">
            <a:avLst/>
          </a:prstGeom>
          <a:solidFill>
            <a:srgbClr val="CCFFCC">
              <a:alpha val="50195"/>
            </a:srgb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76" name="Picture 375" descr="body_bunge_logo.gif"/>
          <p:cNvPicPr>
            <a:picLocks noChangeAspect="1"/>
          </p:cNvPicPr>
          <p:nvPr/>
        </p:nvPicPr>
        <p:blipFill>
          <a:blip r:embed="rId14" cstate="print"/>
          <a:stretch>
            <a:fillRect/>
          </a:stretch>
        </p:blipFill>
        <p:spPr>
          <a:xfrm>
            <a:off x="6760308" y="685800"/>
            <a:ext cx="2078892" cy="533400"/>
          </a:xfrm>
          <a:prstGeom prst="rect">
            <a:avLst/>
          </a:prstGeom>
          <a:solidFill>
            <a:srgbClr val="CCFFCC">
              <a:alpha val="50195"/>
            </a:srgb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79" name="Rectangle 378"/>
          <p:cNvSpPr/>
          <p:nvPr/>
        </p:nvSpPr>
        <p:spPr>
          <a:xfrm>
            <a:off x="228600" y="6321623"/>
            <a:ext cx="5486400" cy="276999"/>
          </a:xfrm>
          <a:prstGeom prst="rect">
            <a:avLst/>
          </a:prstGeom>
        </p:spPr>
        <p:txBody>
          <a:bodyPr wrap="square">
            <a:spAutoFit/>
          </a:bodyPr>
          <a:lstStyle/>
          <a:p>
            <a:r>
              <a:rPr lang="es-MX" sz="1200" smtClean="0"/>
              <a:t>(Source: http://</a:t>
            </a:r>
            <a:r>
              <a:rPr lang="es-MX" sz="1200" smtClean="0"/>
              <a:t>www.sas.com/news/preleases/041707/news6BungeOR.html</a:t>
            </a:r>
            <a:r>
              <a:rPr lang="es-MX" sz="1200" smtClean="0"/>
              <a:t>)</a:t>
            </a:r>
            <a:endParaRPr lang="es-MX" sz="120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57188" y="609600"/>
            <a:ext cx="8686800" cy="838200"/>
          </a:xfrm>
        </p:spPr>
        <p:txBody>
          <a:bodyPr/>
          <a:lstStyle/>
          <a:p>
            <a:r>
              <a:rPr lang="es-MX" smtClean="0">
                <a:effectLst>
                  <a:outerShdw blurRad="38100" dist="38100" dir="2700000" algn="tl">
                    <a:srgbClr val="000000">
                      <a:alpha val="43137"/>
                    </a:srgbClr>
                  </a:outerShdw>
                </a:effectLst>
              </a:rPr>
              <a:t>Optimización de Consumo </a:t>
            </a:r>
            <a:r>
              <a:rPr lang="es-MX" smtClean="0">
                <a:effectLst>
                  <a:outerShdw blurRad="38100" dist="38100" dir="2700000" algn="tl">
                    <a:srgbClr val="000000">
                      <a:alpha val="43137"/>
                    </a:srgbClr>
                  </a:outerShdw>
                </a:effectLst>
              </a:rPr>
              <a:t>de </a:t>
            </a:r>
            <a:r>
              <a:rPr lang="es-MX" smtClean="0">
                <a:effectLst>
                  <a:outerShdw blurRad="38100" dist="38100" dir="2700000" algn="tl">
                    <a:srgbClr val="000000">
                      <a:alpha val="43137"/>
                    </a:srgbClr>
                  </a:outerShdw>
                </a:effectLst>
              </a:rPr>
              <a:t>Energia</a:t>
            </a:r>
            <a:endParaRPr lang="es-MX">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0" y="1371600"/>
            <a:ext cx="6553200" cy="5121402"/>
          </a:xfrm>
        </p:spPr>
        <p:txBody>
          <a:bodyPr/>
          <a:lstStyle/>
          <a:p>
            <a:r>
              <a:rPr lang="es-MX" sz="2000" b="1" smtClean="0">
                <a:effectLst>
                  <a:outerShdw blurRad="38100" dist="38100" dir="2700000" algn="tl">
                    <a:srgbClr val="000000">
                      <a:alpha val="43137"/>
                    </a:srgbClr>
                  </a:outerShdw>
                </a:effectLst>
              </a:rPr>
              <a:t>RETO</a:t>
            </a:r>
            <a:r>
              <a:rPr lang="es-MX" sz="2000" b="1" smtClean="0">
                <a:effectLst>
                  <a:outerShdw blurRad="38100" dist="38100" dir="2700000" algn="tl">
                    <a:srgbClr val="000000">
                      <a:alpha val="43137"/>
                    </a:srgbClr>
                  </a:outerShdw>
                </a:effectLst>
              </a:rPr>
              <a:t>: </a:t>
            </a:r>
            <a:r>
              <a:rPr lang="es-MX" sz="2000" smtClean="0">
                <a:effectLst>
                  <a:outerShdw blurRad="38100" dist="38100" dir="2700000" algn="tl">
                    <a:srgbClr val="000000">
                      <a:alpha val="43137"/>
                    </a:srgbClr>
                  </a:outerShdw>
                </a:effectLst>
              </a:rPr>
              <a:t/>
            </a:r>
            <a:br>
              <a:rPr lang="es-MX" sz="2000" smtClean="0">
                <a:effectLst>
                  <a:outerShdw blurRad="38100" dist="38100" dir="2700000" algn="tl">
                    <a:srgbClr val="000000">
                      <a:alpha val="43137"/>
                    </a:srgbClr>
                  </a:outerShdw>
                </a:effectLst>
              </a:rPr>
            </a:br>
            <a:r>
              <a:rPr lang="es-MX" sz="2000" smtClean="0">
                <a:effectLst>
                  <a:outerShdw blurRad="38100" dist="38100" dir="2700000" algn="tl">
                    <a:srgbClr val="000000">
                      <a:alpha val="43137"/>
                    </a:srgbClr>
                  </a:outerShdw>
                </a:effectLst>
              </a:rPr>
              <a:t>Lograr los objetivos de eficiencia de energía en al menos 250 instalaciones de Poste Italiane </a:t>
            </a:r>
            <a:r>
              <a:rPr lang="es-MX" sz="2000" smtClean="0">
                <a:effectLst>
                  <a:outerShdw blurRad="38100" dist="38100" dir="2700000" algn="tl">
                    <a:srgbClr val="000000">
                      <a:alpha val="43137"/>
                    </a:srgbClr>
                  </a:outerShdw>
                </a:effectLst>
              </a:rPr>
              <a:t>Group</a:t>
            </a:r>
            <a:r>
              <a:rPr lang="es-MX" sz="2000" smtClean="0">
                <a:effectLst>
                  <a:outerShdw blurRad="38100" dist="38100" dir="2700000" algn="tl">
                    <a:srgbClr val="000000">
                      <a:alpha val="43137"/>
                    </a:srgbClr>
                  </a:outerShdw>
                </a:effectLst>
              </a:rPr>
              <a:t>, incluyendo aquellas con el más alto consumo de energía – tales como centros de procesamiento de </a:t>
            </a:r>
            <a:r>
              <a:rPr lang="es-MX" sz="2000" smtClean="0">
                <a:effectLst>
                  <a:outerShdw blurRad="38100" dist="38100" dir="2700000" algn="tl">
                    <a:srgbClr val="000000">
                      <a:alpha val="43137"/>
                    </a:srgbClr>
                  </a:outerShdw>
                </a:effectLst>
              </a:rPr>
              <a:t>datos</a:t>
            </a:r>
            <a:r>
              <a:rPr lang="es-MX" sz="2000" smtClean="0">
                <a:effectLst>
                  <a:outerShdw blurRad="38100" dist="38100" dir="2700000" algn="tl">
                    <a:srgbClr val="000000">
                      <a:alpha val="43137"/>
                    </a:srgbClr>
                  </a:outerShdw>
                </a:effectLst>
              </a:rPr>
              <a:t>, pficinas ejecutivas y grandes </a:t>
            </a:r>
            <a:r>
              <a:rPr lang="es-MX" sz="2000" smtClean="0">
                <a:effectLst>
                  <a:outerShdw blurRad="38100" dist="38100" dir="2700000" algn="tl">
                    <a:srgbClr val="000000">
                      <a:alpha val="43137"/>
                    </a:srgbClr>
                  </a:outerShdw>
                </a:effectLst>
              </a:rPr>
              <a:t>sucursales.</a:t>
            </a:r>
            <a:endParaRPr lang="es-MX" sz="2000" smtClean="0">
              <a:effectLst>
                <a:outerShdw blurRad="38100" dist="38100" dir="2700000" algn="tl">
                  <a:srgbClr val="000000">
                    <a:alpha val="43137"/>
                  </a:srgbClr>
                </a:outerShdw>
              </a:effectLst>
            </a:endParaRPr>
          </a:p>
          <a:p>
            <a:r>
              <a:rPr lang="es-MX" sz="2000" b="1" smtClean="0">
                <a:effectLst>
                  <a:outerShdw blurRad="38100" dist="38100" dir="2700000" algn="tl">
                    <a:srgbClr val="000000">
                      <a:alpha val="43137"/>
                    </a:srgbClr>
                  </a:outerShdw>
                </a:effectLst>
              </a:rPr>
              <a:t>Solución</a:t>
            </a:r>
            <a:r>
              <a:rPr lang="es-MX" sz="2000" b="1" smtClean="0">
                <a:effectLst>
                  <a:outerShdw blurRad="38100" dist="38100" dir="2700000" algn="tl">
                    <a:srgbClr val="000000">
                      <a:alpha val="43137"/>
                    </a:srgbClr>
                  </a:outerShdw>
                </a:effectLst>
              </a:rPr>
              <a:t>: </a:t>
            </a:r>
            <a:r>
              <a:rPr lang="es-MX" sz="2000" smtClean="0">
                <a:effectLst>
                  <a:outerShdw blurRad="38100" dist="38100" dir="2700000" algn="tl">
                    <a:srgbClr val="000000">
                      <a:alpha val="43137"/>
                    </a:srgbClr>
                  </a:outerShdw>
                </a:effectLst>
              </a:rPr>
              <a:t/>
            </a:r>
            <a:br>
              <a:rPr lang="es-MX" sz="2000" smtClean="0">
                <a:effectLst>
                  <a:outerShdw blurRad="38100" dist="38100" dir="2700000" algn="tl">
                    <a:srgbClr val="000000">
                      <a:alpha val="43137"/>
                    </a:srgbClr>
                  </a:outerShdw>
                </a:effectLst>
              </a:rPr>
            </a:br>
            <a:r>
              <a:rPr lang="es-MX" sz="2000" smtClean="0">
                <a:effectLst>
                  <a:outerShdw blurRad="38100" dist="38100" dir="2700000" algn="tl">
                    <a:srgbClr val="000000">
                      <a:alpha val="43137"/>
                    </a:srgbClr>
                  </a:outerShdw>
                </a:effectLst>
              </a:rPr>
              <a:t>Con SAS gestión de </a:t>
            </a:r>
            <a:r>
              <a:rPr lang="es-MX" sz="2000" smtClean="0">
                <a:effectLst>
                  <a:outerShdw blurRad="38100" dist="38100" dir="2700000" algn="tl">
                    <a:srgbClr val="000000">
                      <a:alpha val="43137"/>
                    </a:srgbClr>
                  </a:outerShdw>
                </a:effectLst>
              </a:rPr>
              <a:t>Sustentatbilidad</a:t>
            </a:r>
            <a:r>
              <a:rPr lang="es-MX" sz="2000" smtClean="0">
                <a:effectLst>
                  <a:outerShdw blurRad="38100" dist="38100" dir="2700000" algn="tl">
                    <a:srgbClr val="000000">
                      <a:alpha val="43137"/>
                    </a:srgbClr>
                  </a:outerShdw>
                </a:effectLst>
              </a:rPr>
              <a:t>, Poste Italiane Group analiza la demanda  de servicios y provee información sobre el comportamiento de consumo  energético de usuarios involucrando modificaciónes a los programas de mantenimiento de sistemas e </a:t>
            </a:r>
            <a:r>
              <a:rPr lang="es-MX" sz="2000" smtClean="0">
                <a:effectLst>
                  <a:outerShdw blurRad="38100" dist="38100" dir="2700000" algn="tl">
                    <a:srgbClr val="000000">
                      <a:alpha val="43137"/>
                    </a:srgbClr>
                  </a:outerShdw>
                </a:effectLst>
              </a:rPr>
              <a:t>instalaciones.</a:t>
            </a:r>
            <a:endParaRPr lang="es-MX" sz="2000" smtClean="0">
              <a:effectLst>
                <a:outerShdw blurRad="38100" dist="38100" dir="2700000" algn="tl">
                  <a:srgbClr val="000000">
                    <a:alpha val="43137"/>
                  </a:srgbClr>
                </a:outerShdw>
              </a:effectLst>
            </a:endParaRPr>
          </a:p>
          <a:p>
            <a:r>
              <a:rPr lang="es-MX" sz="2000" b="1" smtClean="0">
                <a:effectLst>
                  <a:outerShdw blurRad="38100" dist="38100" dir="2700000" algn="tl">
                    <a:srgbClr val="000000">
                      <a:alpha val="43137"/>
                    </a:srgbClr>
                  </a:outerShdw>
                </a:effectLst>
              </a:rPr>
              <a:t>Beneficios</a:t>
            </a:r>
            <a:r>
              <a:rPr lang="es-MX" sz="2000" b="1" smtClean="0">
                <a:effectLst>
                  <a:outerShdw blurRad="38100" dist="38100" dir="2700000" algn="tl">
                    <a:srgbClr val="000000">
                      <a:alpha val="43137"/>
                    </a:srgbClr>
                  </a:outerShdw>
                </a:effectLst>
              </a:rPr>
              <a:t>: </a:t>
            </a:r>
            <a:r>
              <a:rPr lang="es-MX" sz="2000" smtClean="0">
                <a:effectLst>
                  <a:outerShdw blurRad="38100" dist="38100" dir="2700000" algn="tl">
                    <a:srgbClr val="000000">
                      <a:alpha val="43137"/>
                    </a:srgbClr>
                  </a:outerShdw>
                </a:effectLst>
              </a:rPr>
              <a:t/>
            </a:r>
            <a:br>
              <a:rPr lang="es-MX" sz="2000" smtClean="0">
                <a:effectLst>
                  <a:outerShdw blurRad="38100" dist="38100" dir="2700000" algn="tl">
                    <a:srgbClr val="000000">
                      <a:alpha val="43137"/>
                    </a:srgbClr>
                  </a:outerShdw>
                </a:effectLst>
              </a:rPr>
            </a:br>
            <a:r>
              <a:rPr lang="es-MX" sz="2000" smtClean="0">
                <a:effectLst>
                  <a:outerShdw blurRad="38100" dist="38100" dir="2700000" algn="tl">
                    <a:srgbClr val="000000">
                      <a:alpha val="43137"/>
                    </a:srgbClr>
                  </a:outerShdw>
                </a:effectLst>
              </a:rPr>
              <a:t>Los resultados en el corto plazo incluyen una reducción del </a:t>
            </a:r>
            <a:r>
              <a:rPr lang="es-MX" sz="2000" smtClean="0">
                <a:effectLst>
                  <a:outerShdw blurRad="38100" dist="38100" dir="2700000" algn="tl">
                    <a:srgbClr val="000000">
                      <a:alpha val="43137"/>
                    </a:srgbClr>
                  </a:outerShdw>
                </a:effectLst>
              </a:rPr>
              <a:t>1</a:t>
            </a:r>
            <a:r>
              <a:rPr lang="es-MX" sz="2000" smtClean="0">
                <a:effectLst>
                  <a:outerShdw blurRad="38100" dist="38100" dir="2700000" algn="tl">
                    <a:srgbClr val="000000">
                      <a:alpha val="43137"/>
                    </a:srgbClr>
                  </a:outerShdw>
                </a:effectLst>
              </a:rPr>
              <a:t>% anual en consumo y </a:t>
            </a:r>
            <a:r>
              <a:rPr lang="es-MX" sz="2000" smtClean="0">
                <a:effectLst>
                  <a:outerShdw blurRad="38100" dist="38100" dir="2700000" algn="tl">
                    <a:srgbClr val="000000">
                      <a:alpha val="43137"/>
                    </a:srgbClr>
                  </a:outerShdw>
                </a:effectLst>
              </a:rPr>
              <a:t>7</a:t>
            </a:r>
            <a:r>
              <a:rPr lang="es-MX" sz="2000" smtClean="0">
                <a:effectLst>
                  <a:outerShdw blurRad="38100" dist="38100" dir="2700000" algn="tl">
                    <a:srgbClr val="000000">
                      <a:alpha val="43137"/>
                    </a:srgbClr>
                  </a:outerShdw>
                </a:effectLst>
              </a:rPr>
              <a:t>% de reducción emisiones de </a:t>
            </a:r>
            <a:r>
              <a:rPr lang="es-MX" sz="2000" smtClean="0">
                <a:effectLst>
                  <a:outerShdw blurRad="38100" dist="38100" dir="2700000" algn="tl">
                    <a:srgbClr val="000000">
                      <a:alpha val="43137"/>
                    </a:srgbClr>
                  </a:outerShdw>
                </a:effectLst>
              </a:rPr>
              <a:t>CO</a:t>
            </a:r>
            <a:r>
              <a:rPr lang="es-MX" sz="2000" baseline="30000" smtClean="0">
                <a:effectLst>
                  <a:outerShdw blurRad="38100" dist="38100" dir="2700000" algn="tl">
                    <a:srgbClr val="000000">
                      <a:alpha val="43137"/>
                    </a:srgbClr>
                  </a:outerShdw>
                </a:effectLst>
              </a:rPr>
              <a:t>2</a:t>
            </a:r>
            <a:r>
              <a:rPr lang="es-MX" sz="2000" smtClean="0">
                <a:effectLst>
                  <a:outerShdw blurRad="38100" dist="38100" dir="2700000" algn="tl">
                    <a:srgbClr val="000000">
                      <a:alpha val="43137"/>
                    </a:srgbClr>
                  </a:outerShdw>
                </a:effectLst>
              </a:rPr>
              <a:t>.</a:t>
            </a:r>
            <a:endParaRPr lang="es-MX" sz="2000">
              <a:effectLst>
                <a:outerShdw blurRad="38100" dist="38100" dir="2700000" algn="tl">
                  <a:srgbClr val="000000">
                    <a:alpha val="43137"/>
                  </a:srgbClr>
                </a:outerShdw>
              </a:effectLst>
            </a:endParaRPr>
          </a:p>
        </p:txBody>
      </p:sp>
      <p:pic>
        <p:nvPicPr>
          <p:cNvPr id="1026" name="Picture 2" descr="Poste Italiane Logo"/>
          <p:cNvPicPr>
            <a:picLocks noChangeAspect="1" noChangeArrowheads="1"/>
          </p:cNvPicPr>
          <p:nvPr/>
        </p:nvPicPr>
        <p:blipFill>
          <a:blip r:embed="rId2" cstate="print"/>
          <a:srcRect/>
          <a:stretch>
            <a:fillRect/>
          </a:stretch>
        </p:blipFill>
        <p:spPr bwMode="auto">
          <a:xfrm>
            <a:off x="304800" y="1524000"/>
            <a:ext cx="1905000" cy="9525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ltGray">
          <a:xfrm>
            <a:off x="3346450" y="1279525"/>
            <a:ext cx="2286000" cy="4359275"/>
          </a:xfrm>
          <a:prstGeom prst="rect">
            <a:avLst/>
          </a:prstGeom>
          <a:noFill/>
          <a:ln w="12700">
            <a:noFill/>
            <a:miter lim="800000"/>
            <a:headEnd type="none" w="sm" len="sm"/>
            <a:tailEnd type="none" w="sm" len="sm"/>
          </a:ln>
          <a:effectLst>
            <a:outerShdw dist="35921" dir="2700000" algn="ctr" rotWithShape="0">
              <a:srgbClr val="EDDBC1"/>
            </a:outerShdw>
          </a:effectLst>
        </p:spPr>
        <p:txBody>
          <a:bodyPr wrap="none" lIns="0" tIns="0" rIns="0" bIns="0" anchor="ctr" anchorCtr="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s-MX" sz="40000" b="1" i="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G Omega" pitchFamily="34" charset="0"/>
              </a:rPr>
              <a:t>1</a:t>
            </a:r>
            <a:endParaRPr lang="es-MX" sz="40000" b="1" i="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G Omega" pitchFamily="34" charset="0"/>
            </a:endParaRPr>
          </a:p>
        </p:txBody>
      </p:sp>
      <p:sp>
        <p:nvSpPr>
          <p:cNvPr id="5" name="Rounded Rectangle 4"/>
          <p:cNvSpPr/>
          <p:nvPr/>
        </p:nvSpPr>
        <p:spPr bwMode="auto">
          <a:xfrm>
            <a:off x="2743200" y="3200400"/>
            <a:ext cx="3962400" cy="518874"/>
          </a:xfrm>
          <a:prstGeom prst="roundRect">
            <a:avLst/>
          </a:prstGeom>
          <a:gradFill>
            <a:gsLst>
              <a:gs pos="0">
                <a:schemeClr val="accent5">
                  <a:shade val="51000"/>
                  <a:satMod val="130000"/>
                  <a:alpha val="80000"/>
                </a:schemeClr>
              </a:gs>
              <a:gs pos="100000">
                <a:schemeClr val="accent5">
                  <a:shade val="94000"/>
                  <a:satMod val="135000"/>
                  <a:alpha val="80000"/>
                </a:schemeClr>
              </a:gs>
            </a:gsLst>
            <a:lin ang="16200000" scaled="0"/>
          </a:gra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hangingPunct="0"/>
            <a:r>
              <a:rPr lang="es-MX" sz="2400" b="1" smtClean="0">
                <a:solidFill>
                  <a:schemeClr val="accent2"/>
                </a:solidFill>
                <a:latin typeface="+mn-lt"/>
              </a:rPr>
              <a:t>La </a:t>
            </a:r>
            <a:r>
              <a:rPr lang="es-MX" sz="2400" b="1" smtClean="0">
                <a:solidFill>
                  <a:schemeClr val="accent2"/>
                </a:solidFill>
                <a:latin typeface="+mn-lt"/>
              </a:rPr>
              <a:t>oportunidad</a:t>
            </a:r>
            <a:r>
              <a:rPr lang="es-MX" sz="2400" b="1" smtClean="0">
                <a:solidFill>
                  <a:schemeClr val="accent2"/>
                </a:solidFill>
                <a:latin typeface="+mn-lt"/>
              </a:rPr>
              <a:t>, el </a:t>
            </a:r>
            <a:r>
              <a:rPr lang="es-MX" sz="2400" b="1" smtClean="0">
                <a:solidFill>
                  <a:schemeClr val="accent2"/>
                </a:solidFill>
                <a:latin typeface="+mn-lt"/>
              </a:rPr>
              <a:t>reto</a:t>
            </a:r>
            <a:endParaRPr lang="es-MX" sz="2400" b="1">
              <a:solidFill>
                <a:schemeClr val="accent2"/>
              </a:solidFill>
              <a:latin typeface="+mn-l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7" name="Picture 9" descr="Perehbas-1124660028">
            <a:hlinkClick r:id="rId3"/>
          </p:cNvPr>
          <p:cNvPicPr>
            <a:picLocks noChangeAspect="1" noChangeArrowheads="1"/>
          </p:cNvPicPr>
          <p:nvPr/>
        </p:nvPicPr>
        <p:blipFill>
          <a:blip r:embed="rId4" cstate="print"/>
          <a:srcRect/>
          <a:stretch>
            <a:fillRect/>
          </a:stretch>
        </p:blipFill>
        <p:spPr bwMode="auto">
          <a:xfrm>
            <a:off x="6858000" y="5257800"/>
            <a:ext cx="1524001" cy="1142999"/>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31075" name="Rectangle 2"/>
          <p:cNvSpPr>
            <a:spLocks noGrp="1" noChangeArrowheads="1"/>
          </p:cNvSpPr>
          <p:nvPr>
            <p:ph type="title" idx="4294967295"/>
          </p:nvPr>
        </p:nvSpPr>
        <p:spPr>
          <a:xfrm>
            <a:off x="176213" y="457200"/>
            <a:ext cx="8739187" cy="1219200"/>
          </a:xfrm>
        </p:spPr>
        <p:txBody>
          <a:bodyPr/>
          <a:lstStyle/>
          <a:p>
            <a:r>
              <a:rPr lang="es-MX" sz="3200" dirty="0" smtClean="0">
                <a:effectLst>
                  <a:outerShdw blurRad="38100" dist="38100" dir="2700000" algn="tl">
                    <a:srgbClr val="000000">
                      <a:alpha val="43137"/>
                    </a:srgbClr>
                  </a:outerShdw>
                </a:effectLst>
              </a:rPr>
              <a:t>Definición</a:t>
            </a:r>
            <a:br>
              <a:rPr lang="es-MX" sz="3200" dirty="0" smtClean="0">
                <a:effectLst>
                  <a:outerShdw blurRad="38100" dist="38100" dir="2700000" algn="tl">
                    <a:srgbClr val="000000">
                      <a:alpha val="43137"/>
                    </a:srgbClr>
                  </a:outerShdw>
                </a:effectLst>
              </a:rPr>
            </a:br>
            <a:endParaRPr lang="es-MX" sz="3200" dirty="0">
              <a:effectLst>
                <a:outerShdw blurRad="38100" dist="38100" dir="2700000" algn="tl">
                  <a:srgbClr val="000000">
                    <a:alpha val="43137"/>
                  </a:srgbClr>
                </a:outerShdw>
              </a:effectLst>
            </a:endParaRPr>
          </a:p>
        </p:txBody>
      </p:sp>
      <p:sp>
        <p:nvSpPr>
          <p:cNvPr id="131076" name="Rectangle 3"/>
          <p:cNvSpPr>
            <a:spLocks noGrp="1" noChangeArrowheads="1"/>
          </p:cNvSpPr>
          <p:nvPr>
            <p:ph idx="4294967295"/>
          </p:nvPr>
        </p:nvSpPr>
        <p:spPr>
          <a:xfrm>
            <a:off x="661987" y="4141787"/>
            <a:ext cx="4343400" cy="1473609"/>
          </a:xfrm>
        </p:spPr>
        <p:txBody>
          <a:bodyPr/>
          <a:lstStyle/>
          <a:p>
            <a:r>
              <a:rPr lang="es-MX" smtClean="0">
                <a:effectLst>
                  <a:outerShdw blurRad="38100" dist="38100" dir="2700000" algn="tl">
                    <a:srgbClr val="000000">
                      <a:alpha val="43137"/>
                    </a:srgbClr>
                  </a:outerShdw>
                </a:effectLst>
              </a:rPr>
              <a:t>Medio</a:t>
            </a:r>
            <a:r>
              <a:rPr lang="es-MX" smtClean="0">
                <a:effectLst>
                  <a:outerShdw blurRad="38100" dist="38100" dir="2700000" algn="tl">
                    <a:srgbClr val="000000">
                      <a:alpha val="43137"/>
                    </a:srgbClr>
                  </a:outerShdw>
                </a:effectLst>
              </a:rPr>
              <a:t> </a:t>
            </a:r>
            <a:r>
              <a:rPr lang="es-MX" smtClean="0">
                <a:effectLst>
                  <a:outerShdw blurRad="38100" dist="38100" dir="2700000" algn="tl">
                    <a:srgbClr val="000000">
                      <a:alpha val="43137"/>
                    </a:srgbClr>
                  </a:outerShdw>
                </a:effectLst>
              </a:rPr>
              <a:t>Ambiente</a:t>
            </a:r>
            <a:endParaRPr lang="es-MX" smtClean="0">
              <a:effectLst>
                <a:outerShdw blurRad="38100" dist="38100" dir="2700000" algn="tl">
                  <a:srgbClr val="000000">
                    <a:alpha val="43137"/>
                  </a:srgbClr>
                </a:outerShdw>
              </a:effectLst>
            </a:endParaRPr>
          </a:p>
          <a:p>
            <a:r>
              <a:rPr lang="es-MX" smtClean="0">
                <a:effectLst>
                  <a:outerShdw blurRad="38100" dist="38100" dir="2700000" algn="tl">
                    <a:srgbClr val="000000">
                      <a:alpha val="43137"/>
                    </a:srgbClr>
                  </a:outerShdw>
                </a:effectLst>
              </a:rPr>
              <a:t>Social</a:t>
            </a:r>
            <a:endParaRPr lang="es-MX" smtClean="0">
              <a:effectLst>
                <a:outerShdw blurRad="38100" dist="38100" dir="2700000" algn="tl">
                  <a:srgbClr val="000000">
                    <a:alpha val="43137"/>
                  </a:srgbClr>
                </a:outerShdw>
              </a:effectLst>
            </a:endParaRPr>
          </a:p>
          <a:p>
            <a:r>
              <a:rPr lang="es-MX" smtClean="0">
                <a:effectLst>
                  <a:outerShdw blurRad="38100" dist="38100" dir="2700000" algn="tl">
                    <a:srgbClr val="000000">
                      <a:alpha val="43137"/>
                    </a:srgbClr>
                  </a:outerShdw>
                </a:effectLst>
              </a:rPr>
              <a:t>Económico</a:t>
            </a:r>
            <a:endParaRPr lang="es-MX">
              <a:effectLst>
                <a:outerShdw blurRad="38100" dist="38100" dir="2700000" algn="tl">
                  <a:srgbClr val="000000">
                    <a:alpha val="43137"/>
                  </a:srgbClr>
                </a:outerShdw>
              </a:effectLst>
            </a:endParaRPr>
          </a:p>
        </p:txBody>
      </p:sp>
      <p:pic>
        <p:nvPicPr>
          <p:cNvPr id="32775" name="Picture 7" descr="To save the image, right-click and choose 'save image' or 'set as wallpaper.'"/>
          <p:cNvPicPr>
            <a:picLocks noChangeAspect="1" noChangeArrowheads="1"/>
          </p:cNvPicPr>
          <p:nvPr/>
        </p:nvPicPr>
        <p:blipFill>
          <a:blip r:embed="rId5" cstate="print"/>
          <a:srcRect/>
          <a:stretch>
            <a:fillRect/>
          </a:stretch>
        </p:blipFill>
        <p:spPr bwMode="auto">
          <a:xfrm>
            <a:off x="6172200" y="3733800"/>
            <a:ext cx="1905001" cy="1427163"/>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2773" name="Picture 5" descr="vision_people"/>
          <p:cNvPicPr>
            <a:picLocks noChangeAspect="1" noChangeArrowheads="1"/>
          </p:cNvPicPr>
          <p:nvPr/>
        </p:nvPicPr>
        <p:blipFill>
          <a:blip r:embed="rId6" cstate="print"/>
          <a:srcRect/>
          <a:stretch>
            <a:fillRect/>
          </a:stretch>
        </p:blipFill>
        <p:spPr bwMode="auto">
          <a:xfrm>
            <a:off x="4800600" y="4572000"/>
            <a:ext cx="1292225" cy="1485900"/>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31079" name="Rectangle 7"/>
          <p:cNvSpPr>
            <a:spLocks noChangeArrowheads="1"/>
          </p:cNvSpPr>
          <p:nvPr/>
        </p:nvSpPr>
        <p:spPr bwMode="auto">
          <a:xfrm>
            <a:off x="990600" y="1143000"/>
            <a:ext cx="7162800" cy="1785667"/>
          </a:xfrm>
          <a:prstGeom prst="roundRect">
            <a:avLst/>
          </a:prstGeom>
          <a:solidFill>
            <a:schemeClr val="accent2">
              <a:lumMod val="75000"/>
            </a:schemeClr>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a:lnSpc>
                <a:spcPct val="90000"/>
              </a:lnSpc>
              <a:spcBef>
                <a:spcPct val="35000"/>
              </a:spcBef>
              <a:spcAft>
                <a:spcPct val="17000"/>
              </a:spcAft>
              <a:buClr>
                <a:schemeClr val="accent2"/>
              </a:buClr>
              <a:buFont typeface="Wingdings" pitchFamily="2" charset="2"/>
              <a:buNone/>
            </a:pPr>
            <a:r>
              <a:rPr lang="es-MX" sz="2400" i="1" dirty="0" smtClean="0">
                <a:solidFill>
                  <a:schemeClr val="bg1"/>
                </a:solidFill>
                <a:effectLst>
                  <a:outerShdw blurRad="38100" dist="38100" dir="2700000" algn="tl">
                    <a:srgbClr val="000000">
                      <a:alpha val="43137"/>
                    </a:srgbClr>
                  </a:outerShdw>
                </a:effectLst>
              </a:rPr>
              <a:t>“Asegurar que los recursos de </a:t>
            </a:r>
            <a:r>
              <a:rPr lang="es-MX" sz="2400" i="1" dirty="0" smtClean="0">
                <a:solidFill>
                  <a:schemeClr val="bg1"/>
                </a:solidFill>
                <a:effectLst>
                  <a:outerShdw blurRad="38100" dist="38100" dir="2700000" algn="tl">
                    <a:srgbClr val="000000">
                      <a:alpha val="43137"/>
                    </a:srgbClr>
                  </a:outerShdw>
                </a:effectLst>
              </a:rPr>
              <a:t>hoy </a:t>
            </a:r>
            <a:r>
              <a:rPr lang="es-MX" sz="2400" i="1" dirty="0" smtClean="0">
                <a:solidFill>
                  <a:schemeClr val="bg1"/>
                </a:solidFill>
                <a:effectLst>
                  <a:outerShdw blurRad="38100" dist="38100" dir="2700000" algn="tl">
                    <a:srgbClr val="000000">
                      <a:alpha val="43137"/>
                    </a:srgbClr>
                  </a:outerShdw>
                </a:effectLst>
              </a:rPr>
              <a:t>que estamos </a:t>
            </a:r>
            <a:r>
              <a:rPr lang="es-MX" sz="2400" i="1" dirty="0" smtClean="0">
                <a:solidFill>
                  <a:schemeClr val="bg1"/>
                </a:solidFill>
                <a:effectLst>
                  <a:outerShdw blurRad="38100" dist="38100" dir="2700000" algn="tl">
                    <a:srgbClr val="000000">
                      <a:alpha val="43137"/>
                    </a:srgbClr>
                  </a:outerShdw>
                </a:effectLst>
              </a:rPr>
              <a:t>utilizando </a:t>
            </a:r>
            <a:r>
              <a:rPr lang="es-MX" sz="2400" i="1" dirty="0" smtClean="0">
                <a:solidFill>
                  <a:schemeClr val="bg1"/>
                </a:solidFill>
                <a:effectLst>
                  <a:outerShdw blurRad="38100" dist="38100" dir="2700000" algn="tl">
                    <a:srgbClr val="000000">
                      <a:alpha val="43137"/>
                    </a:srgbClr>
                  </a:outerShdw>
                </a:effectLst>
              </a:rPr>
              <a:t>no pondrán en riesgo los recursos del mañana”</a:t>
            </a:r>
          </a:p>
          <a:p>
            <a:pPr algn="ctr">
              <a:lnSpc>
                <a:spcPct val="90000"/>
              </a:lnSpc>
              <a:spcBef>
                <a:spcPct val="35000"/>
              </a:spcBef>
              <a:spcAft>
                <a:spcPct val="17000"/>
              </a:spcAft>
              <a:buClr>
                <a:schemeClr val="accent2"/>
              </a:buClr>
              <a:buFont typeface="Wingdings" pitchFamily="2" charset="2"/>
              <a:buNone/>
            </a:pPr>
            <a:r>
              <a:rPr lang="es-MX" sz="1800" i="1" dirty="0" err="1" smtClean="0">
                <a:solidFill>
                  <a:schemeClr val="bg1"/>
                </a:solidFill>
                <a:effectLst>
                  <a:outerShdw blurRad="38100" dist="38100" dir="2700000" algn="tl">
                    <a:srgbClr val="000000">
                      <a:alpha val="43137"/>
                    </a:srgbClr>
                  </a:outerShdw>
                </a:effectLst>
              </a:rPr>
              <a:t>Hau</a:t>
            </a:r>
            <a:r>
              <a:rPr lang="es-MX" sz="1800" i="1" dirty="0" smtClean="0">
                <a:solidFill>
                  <a:schemeClr val="bg1"/>
                </a:solidFill>
                <a:effectLst>
                  <a:outerShdw blurRad="38100" dist="38100" dir="2700000" algn="tl">
                    <a:srgbClr val="000000">
                      <a:alpha val="43137"/>
                    </a:srgbClr>
                  </a:outerShdw>
                </a:effectLst>
              </a:rPr>
              <a:t> Lee (Profesor de Operaciones, </a:t>
            </a:r>
            <a:r>
              <a:rPr lang="es-MX" sz="1800" i="1" dirty="0" err="1" smtClean="0">
                <a:solidFill>
                  <a:schemeClr val="bg1"/>
                </a:solidFill>
                <a:effectLst>
                  <a:outerShdw blurRad="38100" dist="38100" dir="2700000" algn="tl">
                    <a:srgbClr val="000000">
                      <a:alpha val="43137"/>
                    </a:srgbClr>
                  </a:outerShdw>
                </a:effectLst>
              </a:rPr>
              <a:t>Stanford</a:t>
            </a:r>
            <a:r>
              <a:rPr lang="es-MX" sz="1800" i="1" dirty="0" smtClean="0">
                <a:solidFill>
                  <a:schemeClr val="bg1"/>
                </a:solidFill>
                <a:effectLst>
                  <a:outerShdw blurRad="38100" dist="38100" dir="2700000" algn="tl">
                    <a:srgbClr val="000000">
                      <a:alpha val="43137"/>
                    </a:srgbClr>
                  </a:outerShdw>
                </a:effectLst>
              </a:rPr>
              <a:t> </a:t>
            </a:r>
            <a:r>
              <a:rPr lang="es-MX" sz="1800" i="1" dirty="0" err="1" smtClean="0">
                <a:solidFill>
                  <a:schemeClr val="bg1"/>
                </a:solidFill>
                <a:effectLst>
                  <a:outerShdw blurRad="38100" dist="38100" dir="2700000" algn="tl">
                    <a:srgbClr val="000000">
                      <a:alpha val="43137"/>
                    </a:srgbClr>
                  </a:outerShdw>
                </a:effectLst>
              </a:rPr>
              <a:t>University</a:t>
            </a:r>
            <a:r>
              <a:rPr lang="es-MX" sz="2400" i="1" dirty="0" smtClean="0">
                <a:solidFill>
                  <a:schemeClr val="bg1"/>
                </a:solidFill>
                <a:effectLst>
                  <a:outerShdw blurRad="38100" dist="38100" dir="2700000" algn="tl">
                    <a:srgbClr val="000000">
                      <a:alpha val="43137"/>
                    </a:srgbClr>
                  </a:outerShdw>
                </a:effectLst>
              </a:rPr>
              <a:t>)</a:t>
            </a:r>
            <a:endParaRPr lang="es-MX" sz="2400" i="1" dirty="0">
              <a:solidFill>
                <a:schemeClr val="bg1"/>
              </a:solidFill>
              <a:effectLst>
                <a:outerShdw blurRad="38100" dist="38100" dir="2700000" algn="tl">
                  <a:srgbClr val="000000">
                    <a:alpha val="43137"/>
                  </a:srgbClr>
                </a:outerShdw>
              </a:effectLst>
            </a:endParaRPr>
          </a:p>
        </p:txBody>
      </p:sp>
      <p:sp>
        <p:nvSpPr>
          <p:cNvPr id="8" name="Rectangle 7"/>
          <p:cNvSpPr/>
          <p:nvPr/>
        </p:nvSpPr>
        <p:spPr>
          <a:xfrm>
            <a:off x="228600" y="3200400"/>
            <a:ext cx="7507696" cy="523220"/>
          </a:xfrm>
          <a:prstGeom prst="rect">
            <a:avLst/>
          </a:prstGeom>
        </p:spPr>
        <p:txBody>
          <a:bodyPr wrap="none">
            <a:spAutoFit/>
          </a:bodyPr>
          <a:lstStyle/>
          <a:p>
            <a:r>
              <a:rPr lang="es-MX" sz="2800" dirty="0" smtClean="0">
                <a:effectLst>
                  <a:outerShdw blurRad="38100" dist="38100" dir="2700000" algn="tl">
                    <a:srgbClr val="000000">
                      <a:alpha val="43137"/>
                    </a:srgbClr>
                  </a:outerShdw>
                </a:effectLst>
              </a:rPr>
              <a:t>Tres Aspectos Primarios de la Sustentabilidad</a:t>
            </a:r>
            <a:endParaRPr lang="es-MX" sz="28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457200"/>
            <a:ext cx="8686800" cy="1143000"/>
          </a:xfrm>
        </p:spPr>
        <p:txBody>
          <a:bodyPr/>
          <a:lstStyle/>
          <a:p>
            <a:pPr algn="ctr" eaLnBrk="1" hangingPunct="1"/>
            <a:r>
              <a:rPr lang="es-MX" dirty="0" smtClean="0">
                <a:effectLst>
                  <a:outerShdw blurRad="38100" dist="38100" dir="2700000" algn="tl">
                    <a:srgbClr val="000000">
                      <a:alpha val="43137"/>
                    </a:srgbClr>
                  </a:outerShdw>
                </a:effectLst>
              </a:rPr>
              <a:t>Principales Factores de Influencia de la Sustentabilidad en la Industria Energética</a:t>
            </a:r>
            <a:endParaRPr lang="es-MX" dirty="0" smtClean="0">
              <a:effectLst>
                <a:outerShdw blurRad="38100" dist="38100" dir="2700000" algn="tl">
                  <a:srgbClr val="000000">
                    <a:alpha val="43137"/>
                  </a:srgbClr>
                </a:outerShdw>
              </a:effectLst>
            </a:endParaRPr>
          </a:p>
        </p:txBody>
      </p:sp>
      <p:pic>
        <p:nvPicPr>
          <p:cNvPr id="8195" name="Picture 2"/>
          <p:cNvPicPr>
            <a:picLocks noChangeAspect="1" noChangeArrowheads="1"/>
          </p:cNvPicPr>
          <p:nvPr/>
        </p:nvPicPr>
        <p:blipFill>
          <a:blip r:embed="rId3" cstate="print"/>
          <a:srcRect/>
          <a:stretch>
            <a:fillRect/>
          </a:stretch>
        </p:blipFill>
        <p:spPr bwMode="auto">
          <a:xfrm>
            <a:off x="762000" y="1484312"/>
            <a:ext cx="7543800" cy="5068888"/>
          </a:xfrm>
          <a:prstGeom prst="roundRect">
            <a:avLst>
              <a:gd name="adj" fmla="val 8688"/>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8197" name="TextBox 7"/>
          <p:cNvSpPr txBox="1">
            <a:spLocks noChangeArrowheads="1"/>
          </p:cNvSpPr>
          <p:nvPr/>
        </p:nvSpPr>
        <p:spPr bwMode="auto">
          <a:xfrm>
            <a:off x="4632325" y="6580188"/>
            <a:ext cx="4435475" cy="277812"/>
          </a:xfrm>
          <a:prstGeom prst="rect">
            <a:avLst/>
          </a:prstGeom>
          <a:noFill/>
          <a:ln w="9525">
            <a:noFill/>
            <a:miter lim="800000"/>
            <a:headEnd/>
            <a:tailEnd/>
          </a:ln>
        </p:spPr>
        <p:txBody>
          <a:bodyPr wrap="none">
            <a:spAutoFit/>
          </a:bodyPr>
          <a:lstStyle/>
          <a:p>
            <a:pPr algn="ctr">
              <a:spcBef>
                <a:spcPct val="50000"/>
              </a:spcBef>
              <a:spcAft>
                <a:spcPct val="17000"/>
              </a:spcAft>
              <a:buClr>
                <a:schemeClr val="tx1"/>
              </a:buClr>
              <a:buFont typeface="Wingdings" pitchFamily="2" charset="2"/>
              <a:buNone/>
            </a:pPr>
            <a:r>
              <a:rPr lang="en-US" sz="1200" i="1">
                <a:effectLst>
                  <a:outerShdw blurRad="38100" dist="38100" dir="2700000" algn="tl">
                    <a:srgbClr val="000000">
                      <a:alpha val="43137"/>
                    </a:srgbClr>
                  </a:outerShdw>
                </a:effectLst>
              </a:rPr>
              <a:t>How Companies Think About Climate Change; McKinsey 2008</a:t>
            </a:r>
          </a:p>
        </p:txBody>
      </p:sp>
      <p:sp>
        <p:nvSpPr>
          <p:cNvPr id="6" name="Rectangle 5"/>
          <p:cNvSpPr/>
          <p:nvPr/>
        </p:nvSpPr>
        <p:spPr bwMode="auto">
          <a:xfrm>
            <a:off x="609600" y="2743200"/>
            <a:ext cx="7848600" cy="457200"/>
          </a:xfrm>
          <a:prstGeom prst="rect">
            <a:avLst/>
          </a:prstGeom>
          <a:noFill/>
          <a:ln w="12700" cap="flat" cmpd="sng" algn="ctr">
            <a:solidFill>
              <a:schemeClr val="accent2">
                <a:lumMod val="75000"/>
              </a:schemeClr>
            </a:solidFill>
            <a:prstDash val="solid"/>
            <a:round/>
            <a:headEnd type="none" w="med" len="med"/>
            <a:tailEnd type="none" w="med" len="med"/>
          </a:ln>
          <a:effectLst>
            <a:outerShdw blurRad="107950" dist="12700" dir="5400000" algn="ctr">
              <a:srgbClr val="000000"/>
            </a:outerShdw>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s-MX" sz="1400" b="0" i="0" u="none" strike="noStrike" cap="none" normalizeH="0" baseline="0" smtClean="0">
              <a:ln>
                <a:noFill/>
              </a:ln>
              <a:solidFill>
                <a:srgbClr val="292929"/>
              </a:solidFill>
              <a:effectLst/>
              <a:latin typeface="Arial" charset="0"/>
            </a:endParaRPr>
          </a:p>
        </p:txBody>
      </p:sp>
      <p:sp>
        <p:nvSpPr>
          <p:cNvPr id="7" name="Rectangle 6"/>
          <p:cNvSpPr/>
          <p:nvPr/>
        </p:nvSpPr>
        <p:spPr bwMode="auto">
          <a:xfrm>
            <a:off x="609600" y="4419600"/>
            <a:ext cx="7848600" cy="457200"/>
          </a:xfrm>
          <a:prstGeom prst="rect">
            <a:avLst/>
          </a:prstGeom>
          <a:noFill/>
          <a:ln w="12700" cap="flat" cmpd="sng" algn="ctr">
            <a:solidFill>
              <a:schemeClr val="accent2">
                <a:lumMod val="75000"/>
              </a:schemeClr>
            </a:solidFill>
            <a:prstDash val="solid"/>
            <a:round/>
            <a:headEnd type="none" w="med" len="med"/>
            <a:tailEnd type="none" w="med" len="med"/>
          </a:ln>
          <a:effectLst>
            <a:outerShdw blurRad="107950" dist="12700" dir="5400000" algn="ctr">
              <a:srgbClr val="000000"/>
            </a:outerShdw>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s-MX" sz="1400" b="0" i="0" u="none" strike="noStrike" cap="none" normalizeH="0" baseline="0" smtClean="0">
              <a:ln>
                <a:noFill/>
              </a:ln>
              <a:solidFill>
                <a:srgbClr val="292929"/>
              </a:solidFill>
              <a:effectLst/>
              <a:latin typeface="Arial" charset="0"/>
            </a:endParaRPr>
          </a:p>
        </p:txBody>
      </p:sp>
      <p:sp>
        <p:nvSpPr>
          <p:cNvPr id="8" name="Rectangle 7"/>
          <p:cNvSpPr/>
          <p:nvPr/>
        </p:nvSpPr>
        <p:spPr bwMode="auto">
          <a:xfrm>
            <a:off x="609600" y="4876800"/>
            <a:ext cx="7848600" cy="457200"/>
          </a:xfrm>
          <a:prstGeom prst="rect">
            <a:avLst/>
          </a:prstGeom>
          <a:noFill/>
          <a:ln w="12700" cap="flat" cmpd="sng" algn="ctr">
            <a:solidFill>
              <a:schemeClr val="accent2">
                <a:lumMod val="75000"/>
              </a:schemeClr>
            </a:solidFill>
            <a:prstDash val="solid"/>
            <a:round/>
            <a:headEnd type="none" w="med" len="med"/>
            <a:tailEnd type="none" w="med" len="med"/>
          </a:ln>
          <a:effectLst>
            <a:outerShdw blurRad="107950" dist="12700" dir="5400000" algn="ctr">
              <a:srgbClr val="000000"/>
            </a:outerShdw>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s-MX" sz="1400" b="0" i="0" u="none" strike="noStrike" cap="none" normalizeH="0" baseline="0" smtClean="0">
              <a:ln>
                <a:noFill/>
              </a:ln>
              <a:solidFill>
                <a:srgbClr val="292929"/>
              </a:solidFill>
              <a:effectLst/>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a:xfrm>
            <a:off x="228600" y="533400"/>
            <a:ext cx="8686800" cy="1143000"/>
          </a:xfrm>
        </p:spPr>
        <p:txBody>
          <a:bodyPr/>
          <a:lstStyle/>
          <a:p>
            <a:pPr eaLnBrk="1" hangingPunct="1"/>
            <a:r>
              <a:rPr lang="es-MX" smtClean="0">
                <a:effectLst>
                  <a:outerShdw blurRad="38100" dist="38100" dir="2700000" algn="tl">
                    <a:srgbClr val="000000">
                      <a:alpha val="43137"/>
                    </a:srgbClr>
                  </a:outerShdw>
                </a:effectLst>
              </a:rPr>
              <a:t>Retos</a:t>
            </a:r>
            <a:r>
              <a:rPr lang="es-MX" smtClean="0">
                <a:effectLst>
                  <a:outerShdw blurRad="38100" dist="38100" dir="2700000" algn="tl">
                    <a:srgbClr val="000000">
                      <a:alpha val="43137"/>
                    </a:srgbClr>
                  </a:outerShdw>
                </a:effectLst>
              </a:rPr>
              <a:t> de la Gestión de la </a:t>
            </a:r>
            <a:r>
              <a:rPr lang="es-MX" smtClean="0">
                <a:effectLst>
                  <a:outerShdw blurRad="38100" dist="38100" dir="2700000" algn="tl">
                    <a:srgbClr val="000000">
                      <a:alpha val="43137"/>
                    </a:srgbClr>
                  </a:outerShdw>
                </a:effectLst>
              </a:rPr>
              <a:t>Sustentaibilidad</a:t>
            </a:r>
            <a:endParaRPr lang="es-MX" smtClean="0">
              <a:effectLst>
                <a:outerShdw blurRad="38100" dist="38100" dir="2700000" algn="tl">
                  <a:srgbClr val="000000">
                    <a:alpha val="43137"/>
                  </a:srgbClr>
                </a:outerShdw>
              </a:effectLst>
            </a:endParaRPr>
          </a:p>
        </p:txBody>
      </p:sp>
      <p:sp>
        <p:nvSpPr>
          <p:cNvPr id="9" name="Rounded Rectangle 8"/>
          <p:cNvSpPr/>
          <p:nvPr/>
        </p:nvSpPr>
        <p:spPr bwMode="auto">
          <a:xfrm>
            <a:off x="914400" y="5437584"/>
            <a:ext cx="7239000" cy="1191816"/>
          </a:xfrm>
          <a:prstGeom prst="roundRect">
            <a:avLst/>
          </a:prstGeom>
          <a:solidFill>
            <a:srgbClr val="008000"/>
          </a:solidFill>
          <a:ln w="127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spAutoFit/>
          </a:bodyPr>
          <a:lstStyle/>
          <a:p>
            <a:pPr algn="ctr" eaLnBrk="1" hangingPunct="1"/>
            <a:r>
              <a:rPr lang="es-MX" sz="1600" b="1" dirty="0" smtClean="0">
                <a:solidFill>
                  <a:schemeClr val="bg1"/>
                </a:solidFill>
                <a:effectLst>
                  <a:outerShdw blurRad="38100" dist="38100" dir="2700000" algn="tl">
                    <a:srgbClr val="000000">
                      <a:alpha val="43137"/>
                    </a:srgbClr>
                  </a:outerShdw>
                </a:effectLst>
              </a:rPr>
              <a:t>Sabemos </a:t>
            </a:r>
            <a:r>
              <a:rPr lang="es-MX" sz="1600" b="1" dirty="0" smtClean="0">
                <a:solidFill>
                  <a:schemeClr val="bg1"/>
                </a:solidFill>
                <a:effectLst>
                  <a:outerShdw blurRad="38100" dist="38100" dir="2700000" algn="tl">
                    <a:srgbClr val="000000">
                      <a:alpha val="43137"/>
                    </a:srgbClr>
                  </a:outerShdw>
                </a:effectLst>
              </a:rPr>
              <a:t>cuanto gastamos en electricidad ¿pero lo conocemos en términos de Kilowatt/hora?</a:t>
            </a:r>
            <a:r>
              <a:rPr lang="es-MX" sz="1600" dirty="0" smtClean="0">
                <a:solidFill>
                  <a:schemeClr val="bg1"/>
                </a:solidFill>
                <a:effectLst>
                  <a:outerShdw blurRad="38100" dist="38100" dir="2700000" algn="tl">
                    <a:srgbClr val="000000">
                      <a:alpha val="43137"/>
                    </a:srgbClr>
                  </a:outerShdw>
                </a:effectLst>
              </a:rPr>
              <a:t> </a:t>
            </a:r>
            <a:endParaRPr lang="es-MX" sz="1600" dirty="0" smtClean="0">
              <a:solidFill>
                <a:schemeClr val="bg1"/>
              </a:solidFill>
              <a:effectLst>
                <a:outerShdw blurRad="38100" dist="38100" dir="2700000" algn="tl">
                  <a:srgbClr val="000000">
                    <a:alpha val="43137"/>
                  </a:srgbClr>
                </a:outerShdw>
              </a:effectLst>
            </a:endParaRPr>
          </a:p>
          <a:p>
            <a:pPr algn="ctr" eaLnBrk="1" hangingPunct="1"/>
            <a:r>
              <a:rPr lang="es-MX" sz="1600" i="1" dirty="0" smtClean="0">
                <a:solidFill>
                  <a:schemeClr val="bg1"/>
                </a:solidFill>
                <a:effectLst>
                  <a:outerShdw blurRad="38100" dist="38100" dir="2700000" algn="tl">
                    <a:srgbClr val="000000">
                      <a:alpha val="43137"/>
                    </a:srgbClr>
                  </a:outerShdw>
                </a:effectLst>
              </a:rPr>
              <a:t>- </a:t>
            </a:r>
            <a:r>
              <a:rPr lang="es-MX" sz="1600" i="1" dirty="0" smtClean="0">
                <a:solidFill>
                  <a:schemeClr val="bg1"/>
                </a:solidFill>
                <a:effectLst>
                  <a:outerShdw blurRad="38100" dist="38100" dir="2700000" algn="tl">
                    <a:srgbClr val="000000">
                      <a:alpha val="43137"/>
                    </a:srgbClr>
                  </a:outerShdw>
                </a:effectLst>
              </a:rPr>
              <a:t>La información de los reportes sociales y ambientales no está agregada ni integrada a lo largo de la organización </a:t>
            </a:r>
            <a:r>
              <a:rPr lang="es-MX" sz="1600" i="1" dirty="0" smtClean="0">
                <a:solidFill>
                  <a:schemeClr val="bg1"/>
                </a:solidFill>
                <a:effectLst>
                  <a:outerShdw blurRad="38100" dist="38100" dir="2700000" algn="tl">
                    <a:srgbClr val="000000">
                      <a:alpha val="43137"/>
                    </a:srgbClr>
                  </a:outerShdw>
                </a:effectLst>
              </a:rPr>
              <a:t>–</a:t>
            </a:r>
            <a:endParaRPr lang="es-MX" sz="1600" i="1" dirty="0" smtClean="0">
              <a:solidFill>
                <a:schemeClr val="bg1"/>
              </a:solidFill>
              <a:effectLst>
                <a:outerShdw blurRad="38100" dist="38100" dir="2700000" algn="tl">
                  <a:srgbClr val="000000">
                    <a:alpha val="43137"/>
                  </a:srgbClr>
                </a:outerShdw>
              </a:effectLst>
            </a:endParaRPr>
          </a:p>
        </p:txBody>
      </p:sp>
      <p:sp>
        <p:nvSpPr>
          <p:cNvPr id="10" name="Rounded Rectangle 9"/>
          <p:cNvSpPr/>
          <p:nvPr/>
        </p:nvSpPr>
        <p:spPr bwMode="auto">
          <a:xfrm>
            <a:off x="914400" y="2946876"/>
            <a:ext cx="7239000" cy="1191816"/>
          </a:xfrm>
          <a:prstGeom prst="roundRect">
            <a:avLst/>
          </a:prstGeom>
          <a:solidFill>
            <a:srgbClr val="008000"/>
          </a:solidFill>
          <a:ln w="127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spAutoFit/>
          </a:bodyPr>
          <a:lstStyle/>
          <a:p>
            <a:pPr algn="ctr" eaLnBrk="1" hangingPunct="1"/>
            <a:r>
              <a:rPr lang="es-MX" sz="1600" b="1" dirty="0" smtClean="0">
                <a:solidFill>
                  <a:schemeClr val="bg1"/>
                </a:solidFill>
                <a:effectLst>
                  <a:outerShdw blurRad="38100" dist="38100" dir="2700000" algn="tl">
                    <a:srgbClr val="000000">
                      <a:alpha val="43137"/>
                    </a:srgbClr>
                  </a:outerShdw>
                </a:effectLst>
              </a:rPr>
              <a:t>¿Si tengo que invertir para cambiar un proveedor/proceso/producto, que valor tiene en términos de emisiones? </a:t>
            </a:r>
            <a:endParaRPr lang="es-MX" sz="1600" b="1" dirty="0" smtClean="0">
              <a:solidFill>
                <a:schemeClr val="bg1"/>
              </a:solidFill>
              <a:effectLst>
                <a:outerShdw blurRad="38100" dist="38100" dir="2700000" algn="tl">
                  <a:srgbClr val="000000">
                    <a:alpha val="43137"/>
                  </a:srgbClr>
                </a:outerShdw>
              </a:effectLst>
            </a:endParaRPr>
          </a:p>
          <a:p>
            <a:pPr algn="ctr" eaLnBrk="1" hangingPunct="1"/>
            <a:r>
              <a:rPr lang="es-MX" sz="1600" i="1" dirty="0" smtClean="0">
                <a:solidFill>
                  <a:schemeClr val="bg1"/>
                </a:solidFill>
                <a:effectLst>
                  <a:outerShdw blurRad="38100" dist="38100" dir="2700000" algn="tl">
                    <a:srgbClr val="000000">
                      <a:alpha val="43137"/>
                    </a:srgbClr>
                  </a:outerShdw>
                </a:effectLst>
              </a:rPr>
              <a:t>- </a:t>
            </a:r>
            <a:r>
              <a:rPr lang="es-MX" sz="1600" i="1" dirty="0" smtClean="0">
                <a:solidFill>
                  <a:schemeClr val="bg1"/>
                </a:solidFill>
                <a:effectLst>
                  <a:outerShdw blurRad="38100" dist="38100" dir="2700000" algn="tl">
                    <a:srgbClr val="000000">
                      <a:alpha val="43137"/>
                    </a:srgbClr>
                  </a:outerShdw>
                </a:effectLst>
              </a:rPr>
              <a:t>Las decisiones ambientales normalmente requieren de un cambio importante en la administración de las empresas y organizaciones </a:t>
            </a:r>
            <a:r>
              <a:rPr lang="es-MX" sz="1600" i="1" dirty="0" smtClean="0">
                <a:solidFill>
                  <a:schemeClr val="bg1"/>
                </a:solidFill>
                <a:effectLst>
                  <a:outerShdw blurRad="38100" dist="38100" dir="2700000" algn="tl">
                    <a:srgbClr val="000000">
                      <a:alpha val="43137"/>
                    </a:srgbClr>
                  </a:outerShdw>
                </a:effectLst>
              </a:rPr>
              <a:t>-</a:t>
            </a:r>
            <a:endParaRPr lang="es-MX" sz="1600" b="1" i="1" dirty="0" smtClean="0">
              <a:solidFill>
                <a:schemeClr val="bg1"/>
              </a:solidFill>
              <a:effectLst>
                <a:outerShdw blurRad="38100" dist="38100" dir="2700000" algn="tl">
                  <a:srgbClr val="000000">
                    <a:alpha val="43137"/>
                  </a:srgbClr>
                </a:outerShdw>
              </a:effectLst>
            </a:endParaRPr>
          </a:p>
        </p:txBody>
      </p:sp>
      <p:sp>
        <p:nvSpPr>
          <p:cNvPr id="11" name="Rounded Rectangle 10"/>
          <p:cNvSpPr/>
          <p:nvPr/>
        </p:nvSpPr>
        <p:spPr bwMode="auto">
          <a:xfrm>
            <a:off x="914400" y="1565315"/>
            <a:ext cx="7239000" cy="1191816"/>
          </a:xfrm>
          <a:prstGeom prst="roundRect">
            <a:avLst/>
          </a:prstGeom>
          <a:solidFill>
            <a:srgbClr val="008000"/>
          </a:solidFill>
          <a:ln w="127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spAutoFit/>
          </a:bodyPr>
          <a:lstStyle/>
          <a:p>
            <a:pPr algn="ctr" eaLnBrk="1" hangingPunct="1"/>
            <a:r>
              <a:rPr lang="es-MX" sz="1600" b="1" dirty="0" smtClean="0">
                <a:solidFill>
                  <a:schemeClr val="bg1"/>
                </a:solidFill>
                <a:effectLst>
                  <a:outerShdw blurRad="38100" dist="38100" dir="2700000" algn="tl">
                    <a:srgbClr val="000000">
                      <a:alpha val="43137"/>
                    </a:srgbClr>
                  </a:outerShdw>
                </a:effectLst>
              </a:rPr>
              <a:t>¿</a:t>
            </a:r>
            <a:r>
              <a:rPr lang="es-MX" sz="1600" b="1" dirty="0" smtClean="0">
                <a:solidFill>
                  <a:schemeClr val="bg1"/>
                </a:solidFill>
                <a:effectLst>
                  <a:outerShdw blurRad="38100" dist="38100" dir="2700000" algn="tl">
                    <a:srgbClr val="000000">
                      <a:alpha val="43137"/>
                    </a:srgbClr>
                  </a:outerShdw>
                </a:effectLst>
              </a:rPr>
              <a:t>Nuestras declaraciones de emisiones reflejan la realidad? </a:t>
            </a:r>
            <a:endParaRPr lang="es-MX" sz="1600" i="1" dirty="0" smtClean="0">
              <a:solidFill>
                <a:schemeClr val="bg1"/>
              </a:solidFill>
              <a:effectLst>
                <a:outerShdw blurRad="38100" dist="38100" dir="2700000" algn="tl">
                  <a:srgbClr val="000000">
                    <a:alpha val="43137"/>
                  </a:srgbClr>
                </a:outerShdw>
              </a:effectLst>
            </a:endParaRPr>
          </a:p>
          <a:p>
            <a:pPr algn="ctr" eaLnBrk="1" hangingPunct="1"/>
            <a:r>
              <a:rPr lang="es-MX" sz="1600" i="1" dirty="0" smtClean="0">
                <a:solidFill>
                  <a:schemeClr val="bg1"/>
                </a:solidFill>
                <a:effectLst>
                  <a:outerShdw blurRad="38100" dist="38100" dir="2700000" algn="tl">
                    <a:srgbClr val="000000">
                      <a:alpha val="43137"/>
                    </a:srgbClr>
                  </a:outerShdw>
                </a:effectLst>
              </a:rPr>
              <a:t>-La </a:t>
            </a:r>
            <a:r>
              <a:rPr lang="es-MX" sz="1600" i="1" dirty="0" smtClean="0">
                <a:solidFill>
                  <a:schemeClr val="bg1"/>
                </a:solidFill>
                <a:effectLst>
                  <a:outerShdw blurRad="38100" dist="38100" dir="2700000" algn="tl">
                    <a:srgbClr val="000000">
                      <a:alpha val="43137"/>
                    </a:srgbClr>
                  </a:outerShdw>
                </a:effectLst>
              </a:rPr>
              <a:t>sociedad demanda mayor información sobre emisiones a las corporaciones y estas requieren una mayor eficiencia en las capacidades para generar dicha información de manera confiable </a:t>
            </a:r>
            <a:r>
              <a:rPr lang="es-MX" sz="1600" i="1" dirty="0" smtClean="0">
                <a:solidFill>
                  <a:schemeClr val="bg1"/>
                </a:solidFill>
                <a:effectLst>
                  <a:outerShdw blurRad="38100" dist="38100" dir="2700000" algn="tl">
                    <a:srgbClr val="000000">
                      <a:alpha val="43137"/>
                    </a:srgbClr>
                  </a:outerShdw>
                </a:effectLst>
              </a:rPr>
              <a:t>–</a:t>
            </a:r>
            <a:endParaRPr lang="es-MX" sz="1600" i="1" dirty="0" smtClean="0">
              <a:solidFill>
                <a:schemeClr val="bg1"/>
              </a:solidFill>
              <a:effectLst>
                <a:outerShdw blurRad="38100" dist="38100" dir="2700000" algn="tl">
                  <a:srgbClr val="000000">
                    <a:alpha val="43137"/>
                  </a:srgbClr>
                </a:outerShdw>
              </a:effectLst>
            </a:endParaRPr>
          </a:p>
        </p:txBody>
      </p:sp>
      <p:sp>
        <p:nvSpPr>
          <p:cNvPr id="12" name="Rounded Rectangle 11"/>
          <p:cNvSpPr/>
          <p:nvPr/>
        </p:nvSpPr>
        <p:spPr bwMode="auto">
          <a:xfrm>
            <a:off x="914400" y="4328437"/>
            <a:ext cx="7239000" cy="919401"/>
          </a:xfrm>
          <a:prstGeom prst="roundRect">
            <a:avLst/>
          </a:prstGeom>
          <a:solidFill>
            <a:srgbClr val="008000"/>
          </a:solidFill>
          <a:ln w="127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spAutoFit/>
          </a:bodyPr>
          <a:lstStyle/>
          <a:p>
            <a:pPr algn="ctr" eaLnBrk="1" hangingPunct="1"/>
            <a:r>
              <a:rPr lang="es-MX" sz="1600" b="1" dirty="0" smtClean="0">
                <a:solidFill>
                  <a:schemeClr val="bg1"/>
                </a:solidFill>
                <a:effectLst>
                  <a:outerShdw blurRad="38100" dist="38100" dir="2700000" algn="tl">
                    <a:srgbClr val="000000">
                      <a:alpha val="43137"/>
                    </a:srgbClr>
                  </a:outerShdw>
                </a:effectLst>
              </a:rPr>
              <a:t>¿</a:t>
            </a:r>
            <a:r>
              <a:rPr lang="es-MX" sz="1600" b="1" dirty="0" smtClean="0">
                <a:solidFill>
                  <a:schemeClr val="bg1"/>
                </a:solidFill>
                <a:effectLst>
                  <a:outerShdw blurRad="38100" dist="38100" dir="2700000" algn="tl">
                    <a:srgbClr val="000000">
                      <a:alpha val="43137"/>
                    </a:srgbClr>
                  </a:outerShdw>
                </a:effectLst>
              </a:rPr>
              <a:t>Cómo integro la información de emisiones de mis proveedores y distribuidores a mis procesos? </a:t>
            </a:r>
            <a:endParaRPr lang="es-MX" sz="1600" b="1" dirty="0" smtClean="0">
              <a:solidFill>
                <a:schemeClr val="bg1"/>
              </a:solidFill>
              <a:effectLst>
                <a:outerShdw blurRad="38100" dist="38100" dir="2700000" algn="tl">
                  <a:srgbClr val="000000">
                    <a:alpha val="43137"/>
                  </a:srgbClr>
                </a:outerShdw>
              </a:effectLst>
            </a:endParaRPr>
          </a:p>
          <a:p>
            <a:pPr algn="ctr" eaLnBrk="1" hangingPunct="1"/>
            <a:r>
              <a:rPr lang="es-MX" sz="1600" i="1" dirty="0" smtClean="0">
                <a:solidFill>
                  <a:schemeClr val="bg1"/>
                </a:solidFill>
                <a:effectLst>
                  <a:outerShdw blurRad="38100" dist="38100" dir="2700000" algn="tl">
                    <a:srgbClr val="000000">
                      <a:alpha val="43137"/>
                    </a:srgbClr>
                  </a:outerShdw>
                </a:effectLst>
              </a:rPr>
              <a:t>- </a:t>
            </a:r>
            <a:r>
              <a:rPr lang="es-MX" sz="1600" i="1" dirty="0" smtClean="0">
                <a:solidFill>
                  <a:schemeClr val="bg1"/>
                </a:solidFill>
                <a:effectLst>
                  <a:outerShdw blurRad="38100" dist="38100" dir="2700000" algn="tl">
                    <a:srgbClr val="000000">
                      <a:alpha val="43137"/>
                    </a:srgbClr>
                  </a:outerShdw>
                </a:effectLst>
              </a:rPr>
              <a:t>La visibilidad a través de la cadena de valor es incipiente </a:t>
            </a:r>
            <a:r>
              <a:rPr lang="es-MX" sz="1600" i="1" dirty="0" smtClean="0">
                <a:solidFill>
                  <a:schemeClr val="bg1"/>
                </a:solidFill>
                <a:effectLst>
                  <a:outerShdw blurRad="38100" dist="38100" dir="2700000" algn="tl">
                    <a:srgbClr val="000000">
                      <a:alpha val="43137"/>
                    </a:srgbClr>
                  </a:outerShdw>
                </a:effectLst>
              </a:rPr>
              <a:t>-</a:t>
            </a:r>
            <a:endParaRPr lang="es-MX" sz="1600" i="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s-MX" smtClean="0">
                <a:effectLst>
                  <a:outerShdw blurRad="38100" dist="38100" dir="2700000" algn="tl">
                    <a:srgbClr val="000000">
                      <a:alpha val="43137"/>
                    </a:srgbClr>
                  </a:outerShdw>
                </a:effectLst>
              </a:rPr>
              <a:t>Sustentabilidad</a:t>
            </a:r>
            <a:r>
              <a:rPr lang="es-MX" smtClean="0">
                <a:effectLst>
                  <a:outerShdw blurRad="38100" dist="38100" dir="2700000" algn="tl">
                    <a:srgbClr val="000000">
                      <a:alpha val="43137"/>
                    </a:srgbClr>
                  </a:outerShdw>
                </a:effectLst>
              </a:rPr>
              <a:t>: </a:t>
            </a:r>
            <a:br>
              <a:rPr lang="es-MX" smtClean="0">
                <a:effectLst>
                  <a:outerShdw blurRad="38100" dist="38100" dir="2700000" algn="tl">
                    <a:srgbClr val="000000">
                      <a:alpha val="43137"/>
                    </a:srgbClr>
                  </a:outerShdw>
                </a:effectLst>
              </a:rPr>
            </a:br>
            <a:r>
              <a:rPr lang="es-MX" sz="2800" i="1" smtClean="0">
                <a:effectLst>
                  <a:outerShdw blurRad="38100" dist="38100" dir="2700000" algn="tl">
                    <a:srgbClr val="000000">
                      <a:alpha val="43137"/>
                    </a:srgbClr>
                  </a:outerShdw>
                </a:effectLst>
              </a:rPr>
              <a:t>Una Tendencia Global de </a:t>
            </a:r>
            <a:r>
              <a:rPr lang="es-MX" sz="2800" i="1" smtClean="0">
                <a:effectLst>
                  <a:outerShdw blurRad="38100" dist="38100" dir="2700000" algn="tl">
                    <a:srgbClr val="000000">
                      <a:alpha val="43137"/>
                    </a:srgbClr>
                  </a:outerShdw>
                </a:effectLst>
              </a:rPr>
              <a:t>Educación</a:t>
            </a:r>
            <a:endParaRPr lang="es-MX" i="1" smtClean="0">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457200" y="2057400"/>
            <a:ext cx="6172200" cy="4545219"/>
          </a:xfrm>
        </p:spPr>
        <p:txBody>
          <a:bodyPr/>
          <a:lstStyle/>
          <a:p>
            <a:pPr eaLnBrk="1" hangingPunct="1"/>
            <a:r>
              <a:rPr lang="es-MX" dirty="0" smtClean="0">
                <a:effectLst>
                  <a:outerShdw blurRad="38100" dist="38100" dir="2700000" algn="tl">
                    <a:srgbClr val="000000">
                      <a:alpha val="43137"/>
                    </a:srgbClr>
                  </a:outerShdw>
                </a:effectLst>
              </a:rPr>
              <a:t>Global, regional, y guías de industria</a:t>
            </a:r>
          </a:p>
          <a:p>
            <a:pPr eaLnBrk="1" hangingPunct="1"/>
            <a:r>
              <a:rPr lang="es-MX" dirty="0" smtClean="0">
                <a:effectLst>
                  <a:outerShdw blurRad="38100" dist="38100" dir="2700000" algn="tl">
                    <a:srgbClr val="000000">
                      <a:alpha val="43137"/>
                    </a:srgbClr>
                  </a:outerShdw>
                </a:effectLst>
              </a:rPr>
              <a:t>Estándares más relevantes:</a:t>
            </a:r>
          </a:p>
          <a:p>
            <a:pPr lvl="1" eaLnBrk="1" hangingPunct="1"/>
            <a:r>
              <a:rPr lang="es-MX" dirty="0" smtClean="0">
                <a:effectLst>
                  <a:outerShdw blurRad="38100" dist="38100" dir="2700000" algn="tl">
                    <a:srgbClr val="000000">
                      <a:alpha val="43137"/>
                    </a:srgbClr>
                  </a:outerShdw>
                </a:effectLst>
              </a:rPr>
              <a:t>International </a:t>
            </a:r>
            <a:r>
              <a:rPr lang="es-MX" dirty="0" err="1" smtClean="0">
                <a:effectLst>
                  <a:outerShdw blurRad="38100" dist="38100" dir="2700000" algn="tl">
                    <a:srgbClr val="000000">
                      <a:alpha val="43137"/>
                    </a:srgbClr>
                  </a:outerShdw>
                </a:effectLst>
              </a:rPr>
              <a:t>Petroleum</a:t>
            </a:r>
            <a:r>
              <a:rPr lang="es-MX" dirty="0" smtClean="0">
                <a:effectLst>
                  <a:outerShdw blurRad="38100" dist="38100" dir="2700000" algn="tl">
                    <a:srgbClr val="000000">
                      <a:alpha val="43137"/>
                    </a:srgbClr>
                  </a:outerShdw>
                </a:effectLst>
              </a:rPr>
              <a:t> </a:t>
            </a:r>
            <a:r>
              <a:rPr lang="es-MX" dirty="0" err="1" smtClean="0">
                <a:effectLst>
                  <a:outerShdw blurRad="38100" dist="38100" dir="2700000" algn="tl">
                    <a:srgbClr val="000000">
                      <a:alpha val="43137"/>
                    </a:srgbClr>
                  </a:outerShdw>
                </a:effectLst>
              </a:rPr>
              <a:t>Industry</a:t>
            </a:r>
            <a:r>
              <a:rPr lang="es-MX" dirty="0" smtClean="0">
                <a:effectLst>
                  <a:outerShdw blurRad="38100" dist="38100" dir="2700000" algn="tl">
                    <a:srgbClr val="000000">
                      <a:alpha val="43137"/>
                    </a:srgbClr>
                  </a:outerShdw>
                </a:effectLst>
              </a:rPr>
              <a:t> </a:t>
            </a:r>
            <a:r>
              <a:rPr lang="es-MX" dirty="0" err="1" smtClean="0">
                <a:effectLst>
                  <a:outerShdw blurRad="38100" dist="38100" dir="2700000" algn="tl">
                    <a:srgbClr val="000000">
                      <a:alpha val="43137"/>
                    </a:srgbClr>
                  </a:outerShdw>
                </a:effectLst>
              </a:rPr>
              <a:t>Environmental</a:t>
            </a:r>
            <a:r>
              <a:rPr lang="es-MX" dirty="0" smtClean="0">
                <a:effectLst>
                  <a:outerShdw blurRad="38100" dist="38100" dir="2700000" algn="tl">
                    <a:srgbClr val="000000">
                      <a:alpha val="43137"/>
                    </a:srgbClr>
                  </a:outerShdw>
                </a:effectLst>
              </a:rPr>
              <a:t> </a:t>
            </a:r>
            <a:r>
              <a:rPr lang="es-MX" dirty="0" err="1" smtClean="0">
                <a:effectLst>
                  <a:outerShdw blurRad="38100" dist="38100" dir="2700000" algn="tl">
                    <a:srgbClr val="000000">
                      <a:alpha val="43137"/>
                    </a:srgbClr>
                  </a:outerShdw>
                </a:effectLst>
              </a:rPr>
              <a:t>Conservation</a:t>
            </a:r>
            <a:r>
              <a:rPr lang="es-MX" dirty="0" smtClean="0">
                <a:effectLst>
                  <a:outerShdw blurRad="38100" dist="38100" dir="2700000" algn="tl">
                    <a:srgbClr val="000000">
                      <a:alpha val="43137"/>
                    </a:srgbClr>
                  </a:outerShdw>
                </a:effectLst>
              </a:rPr>
              <a:t> </a:t>
            </a:r>
            <a:r>
              <a:rPr lang="es-MX" dirty="0" err="1" smtClean="0">
                <a:effectLst>
                  <a:outerShdw blurRad="38100" dist="38100" dir="2700000" algn="tl">
                    <a:srgbClr val="000000">
                      <a:alpha val="43137"/>
                    </a:srgbClr>
                  </a:outerShdw>
                </a:effectLst>
              </a:rPr>
              <a:t>Association</a:t>
            </a:r>
            <a:r>
              <a:rPr lang="es-MX" dirty="0" smtClean="0">
                <a:effectLst>
                  <a:outerShdw blurRad="38100" dist="38100" dir="2700000" algn="tl">
                    <a:srgbClr val="000000">
                      <a:alpha val="43137"/>
                    </a:srgbClr>
                  </a:outerShdw>
                </a:effectLst>
              </a:rPr>
              <a:t> (IPIECA)</a:t>
            </a:r>
          </a:p>
          <a:p>
            <a:pPr lvl="1" eaLnBrk="1" hangingPunct="1"/>
            <a:r>
              <a:rPr lang="es-MX" dirty="0" smtClean="0">
                <a:effectLst>
                  <a:outerShdw blurRad="38100" dist="38100" dir="2700000" algn="tl">
                    <a:srgbClr val="000000">
                      <a:alpha val="43137"/>
                    </a:srgbClr>
                  </a:outerShdw>
                </a:effectLst>
              </a:rPr>
              <a:t>Global </a:t>
            </a:r>
            <a:r>
              <a:rPr lang="es-MX" dirty="0" err="1" smtClean="0">
                <a:effectLst>
                  <a:outerShdw blurRad="38100" dist="38100" dir="2700000" algn="tl">
                    <a:srgbClr val="000000">
                      <a:alpha val="43137"/>
                    </a:srgbClr>
                  </a:outerShdw>
                </a:effectLst>
              </a:rPr>
              <a:t>Reporting</a:t>
            </a:r>
            <a:r>
              <a:rPr lang="es-MX" dirty="0" smtClean="0">
                <a:effectLst>
                  <a:outerShdw blurRad="38100" dist="38100" dir="2700000" algn="tl">
                    <a:srgbClr val="000000">
                      <a:alpha val="43137"/>
                    </a:srgbClr>
                  </a:outerShdw>
                </a:effectLst>
              </a:rPr>
              <a:t> </a:t>
            </a:r>
            <a:r>
              <a:rPr lang="es-MX" dirty="0" err="1" smtClean="0">
                <a:effectLst>
                  <a:outerShdw blurRad="38100" dist="38100" dir="2700000" algn="tl">
                    <a:srgbClr val="000000">
                      <a:alpha val="43137"/>
                    </a:srgbClr>
                  </a:outerShdw>
                </a:effectLst>
              </a:rPr>
              <a:t>Initiative</a:t>
            </a:r>
            <a:r>
              <a:rPr lang="es-MX" dirty="0" smtClean="0">
                <a:effectLst>
                  <a:outerShdw blurRad="38100" dist="38100" dir="2700000" algn="tl">
                    <a:srgbClr val="000000">
                      <a:alpha val="43137"/>
                    </a:srgbClr>
                  </a:outerShdw>
                </a:effectLst>
              </a:rPr>
              <a:t> G3 </a:t>
            </a:r>
            <a:r>
              <a:rPr lang="es-MX" dirty="0" err="1" smtClean="0">
                <a:effectLst>
                  <a:outerShdw blurRad="38100" dist="38100" dir="2700000" algn="tl">
                    <a:srgbClr val="000000">
                      <a:alpha val="43137"/>
                    </a:srgbClr>
                  </a:outerShdw>
                </a:effectLst>
              </a:rPr>
              <a:t>Guidelines</a:t>
            </a:r>
            <a:r>
              <a:rPr lang="es-MX" dirty="0" smtClean="0">
                <a:effectLst>
                  <a:outerShdw blurRad="38100" dist="38100" dir="2700000" algn="tl">
                    <a:srgbClr val="000000">
                      <a:alpha val="43137"/>
                    </a:srgbClr>
                  </a:outerShdw>
                </a:effectLst>
              </a:rPr>
              <a:t> (GRI G3)</a:t>
            </a:r>
          </a:p>
          <a:p>
            <a:pPr lvl="1" eaLnBrk="1" hangingPunct="1"/>
            <a:r>
              <a:rPr lang="es-MX" dirty="0" smtClean="0">
                <a:effectLst>
                  <a:outerShdw blurRad="38100" dist="38100" dir="2700000" algn="tl">
                    <a:srgbClr val="000000">
                      <a:alpha val="43137"/>
                    </a:srgbClr>
                  </a:outerShdw>
                </a:effectLst>
              </a:rPr>
              <a:t>International </a:t>
            </a:r>
            <a:r>
              <a:rPr lang="es-MX" dirty="0" err="1" smtClean="0">
                <a:effectLst>
                  <a:outerShdw blurRad="38100" dist="38100" dir="2700000" algn="tl">
                    <a:srgbClr val="000000">
                      <a:alpha val="43137"/>
                    </a:srgbClr>
                  </a:outerShdw>
                </a:effectLst>
              </a:rPr>
              <a:t>Standards</a:t>
            </a:r>
            <a:r>
              <a:rPr lang="es-MX" dirty="0" smtClean="0">
                <a:effectLst>
                  <a:outerShdw blurRad="38100" dist="38100" dir="2700000" algn="tl">
                    <a:srgbClr val="000000">
                      <a:alpha val="43137"/>
                    </a:srgbClr>
                  </a:outerShdw>
                </a:effectLst>
              </a:rPr>
              <a:t> </a:t>
            </a:r>
            <a:r>
              <a:rPr lang="es-MX" dirty="0" err="1" smtClean="0">
                <a:effectLst>
                  <a:outerShdw blurRad="38100" dist="38100" dir="2700000" algn="tl">
                    <a:srgbClr val="000000">
                      <a:alpha val="43137"/>
                    </a:srgbClr>
                  </a:outerShdw>
                </a:effectLst>
              </a:rPr>
              <a:t>Organization</a:t>
            </a:r>
            <a:r>
              <a:rPr lang="es-MX" dirty="0" smtClean="0">
                <a:effectLst>
                  <a:outerShdw blurRad="38100" dist="38100" dir="2700000" algn="tl">
                    <a:srgbClr val="000000">
                      <a:alpha val="43137"/>
                    </a:srgbClr>
                  </a:outerShdw>
                </a:effectLst>
              </a:rPr>
              <a:t> ISO14000</a:t>
            </a:r>
          </a:p>
          <a:p>
            <a:pPr lvl="1" eaLnBrk="1" hangingPunct="1"/>
            <a:r>
              <a:rPr lang="es-MX" dirty="0" err="1" smtClean="0">
                <a:effectLst>
                  <a:outerShdw blurRad="38100" dist="38100" dir="2700000" algn="tl">
                    <a:srgbClr val="000000">
                      <a:alpha val="43137"/>
                    </a:srgbClr>
                  </a:outerShdw>
                </a:effectLst>
              </a:rPr>
              <a:t>Greenhouse</a:t>
            </a:r>
            <a:r>
              <a:rPr lang="es-MX" dirty="0" smtClean="0">
                <a:effectLst>
                  <a:outerShdw blurRad="38100" dist="38100" dir="2700000" algn="tl">
                    <a:srgbClr val="000000">
                      <a:alpha val="43137"/>
                    </a:srgbClr>
                  </a:outerShdw>
                </a:effectLst>
              </a:rPr>
              <a:t>  Gas </a:t>
            </a:r>
            <a:r>
              <a:rPr lang="es-MX" dirty="0" err="1" smtClean="0">
                <a:effectLst>
                  <a:outerShdw blurRad="38100" dist="38100" dir="2700000" algn="tl">
                    <a:srgbClr val="000000">
                      <a:alpha val="43137"/>
                    </a:srgbClr>
                  </a:outerShdw>
                </a:effectLst>
              </a:rPr>
              <a:t>Protocol</a:t>
            </a:r>
            <a:endParaRPr lang="es-MX" dirty="0" smtClean="0">
              <a:effectLst>
                <a:outerShdw blurRad="38100" dist="38100" dir="2700000" algn="tl">
                  <a:srgbClr val="000000">
                    <a:alpha val="43137"/>
                  </a:srgbClr>
                </a:outerShdw>
              </a:effectLst>
            </a:endParaRPr>
          </a:p>
          <a:p>
            <a:pPr lvl="2" eaLnBrk="1" hangingPunct="1"/>
            <a:r>
              <a:rPr lang="es-MX" dirty="0" smtClean="0">
                <a:effectLst>
                  <a:outerShdw blurRad="38100" dist="38100" dir="2700000" algn="tl">
                    <a:srgbClr val="000000">
                      <a:alpha val="43137"/>
                    </a:srgbClr>
                  </a:outerShdw>
                </a:effectLst>
              </a:rPr>
              <a:t>Utilizado por el </a:t>
            </a:r>
            <a:r>
              <a:rPr lang="es-MX" dirty="0" err="1" smtClean="0">
                <a:effectLst>
                  <a:outerShdw blurRad="38100" dist="38100" dir="2700000" algn="tl">
                    <a:srgbClr val="000000">
                      <a:alpha val="43137"/>
                    </a:srgbClr>
                  </a:outerShdw>
                </a:effectLst>
              </a:rPr>
              <a:t>Carbon</a:t>
            </a:r>
            <a:r>
              <a:rPr lang="es-MX" dirty="0" smtClean="0">
                <a:effectLst>
                  <a:outerShdw blurRad="38100" dist="38100" dir="2700000" algn="tl">
                    <a:srgbClr val="000000">
                      <a:alpha val="43137"/>
                    </a:srgbClr>
                  </a:outerShdw>
                </a:effectLst>
              </a:rPr>
              <a:t> </a:t>
            </a:r>
            <a:r>
              <a:rPr lang="es-MX" dirty="0" err="1" smtClean="0">
                <a:effectLst>
                  <a:outerShdw blurRad="38100" dist="38100" dir="2700000" algn="tl">
                    <a:srgbClr val="000000">
                      <a:alpha val="43137"/>
                    </a:srgbClr>
                  </a:outerShdw>
                </a:effectLst>
              </a:rPr>
              <a:t>Disclosure</a:t>
            </a:r>
            <a:r>
              <a:rPr lang="es-MX" dirty="0" smtClean="0">
                <a:effectLst>
                  <a:outerShdw blurRad="38100" dist="38100" dir="2700000" algn="tl">
                    <a:srgbClr val="000000">
                      <a:alpha val="43137"/>
                    </a:srgbClr>
                  </a:outerShdw>
                </a:effectLst>
              </a:rPr>
              <a:t> Project y US EPA</a:t>
            </a:r>
          </a:p>
          <a:p>
            <a:pPr eaLnBrk="1" hangingPunct="1"/>
            <a:endParaRPr lang="es-MX" dirty="0" smtClean="0">
              <a:effectLst>
                <a:outerShdw blurRad="38100" dist="38100" dir="2700000" algn="tl">
                  <a:srgbClr val="000000">
                    <a:alpha val="43137"/>
                  </a:srgbClr>
                </a:outerShdw>
              </a:effectLst>
            </a:endParaRPr>
          </a:p>
        </p:txBody>
      </p:sp>
      <p:pic>
        <p:nvPicPr>
          <p:cNvPr id="12292" name="Picture 4" descr="GRI">
            <a:hlinkClick r:id="rId3"/>
          </p:cNvPr>
          <p:cNvPicPr>
            <a:picLocks noChangeAspect="1" noChangeArrowheads="1"/>
          </p:cNvPicPr>
          <p:nvPr/>
        </p:nvPicPr>
        <p:blipFill>
          <a:blip r:embed="rId4" cstate="print"/>
          <a:srcRect/>
          <a:stretch>
            <a:fillRect/>
          </a:stretch>
        </p:blipFill>
        <p:spPr bwMode="auto">
          <a:xfrm>
            <a:off x="6858000" y="3038475"/>
            <a:ext cx="1952625" cy="781050"/>
          </a:xfrm>
          <a:prstGeom prst="round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2293" name="Picture 7" descr="ISO Logo"/>
          <p:cNvPicPr>
            <a:picLocks noChangeAspect="1" noChangeArrowheads="1"/>
          </p:cNvPicPr>
          <p:nvPr/>
        </p:nvPicPr>
        <p:blipFill>
          <a:blip r:embed="rId5" cstate="print"/>
          <a:srcRect/>
          <a:stretch>
            <a:fillRect/>
          </a:stretch>
        </p:blipFill>
        <p:spPr bwMode="auto">
          <a:xfrm>
            <a:off x="6019800" y="1981200"/>
            <a:ext cx="2919248" cy="838200"/>
          </a:xfrm>
          <a:prstGeom prst="round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2294" name="Picture 7" descr="GHG logo.gif"/>
          <p:cNvPicPr>
            <a:picLocks noChangeAspect="1"/>
          </p:cNvPicPr>
          <p:nvPr/>
        </p:nvPicPr>
        <p:blipFill>
          <a:blip r:embed="rId6" cstate="print"/>
          <a:srcRect/>
          <a:stretch>
            <a:fillRect/>
          </a:stretch>
        </p:blipFill>
        <p:spPr bwMode="auto">
          <a:xfrm>
            <a:off x="3733800" y="5825821"/>
            <a:ext cx="5181600" cy="879779"/>
          </a:xfrm>
          <a:prstGeom prst="round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2295" name="Picture 8" descr="ipieca logo.gif"/>
          <p:cNvPicPr>
            <a:picLocks noChangeAspect="1"/>
          </p:cNvPicPr>
          <p:nvPr/>
        </p:nvPicPr>
        <p:blipFill>
          <a:blip r:embed="rId7" cstate="print"/>
          <a:srcRect/>
          <a:stretch>
            <a:fillRect/>
          </a:stretch>
        </p:blipFill>
        <p:spPr bwMode="auto">
          <a:xfrm>
            <a:off x="5867400" y="4343400"/>
            <a:ext cx="2788557" cy="828675"/>
          </a:xfrm>
          <a:prstGeom prst="round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bwMode="auto">
          <a:xfrm>
            <a:off x="533400" y="1524000"/>
            <a:ext cx="8153400" cy="4953000"/>
          </a:xfrm>
          <a:prstGeom prst="roundRect">
            <a:avLst>
              <a:gd name="adj" fmla="val 3986"/>
            </a:avLst>
          </a:prstGeom>
          <a:solidFill>
            <a:srgbClr val="88A698">
              <a:alpha val="51000"/>
            </a:srgbClr>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wrap="none" anchor="ctr"/>
          <a:lstStyle/>
          <a:p>
            <a:pPr algn="ctr">
              <a:spcBef>
                <a:spcPct val="50000"/>
              </a:spcBef>
              <a:spcAft>
                <a:spcPct val="17000"/>
              </a:spcAft>
              <a:buClr>
                <a:schemeClr val="tx1"/>
              </a:buClr>
              <a:buFont typeface="Wingdings" pitchFamily="2" charset="2"/>
              <a:buNone/>
              <a:defRPr/>
            </a:pPr>
            <a:endParaRPr lang="es-MX">
              <a:solidFill>
                <a:srgbClr val="292929"/>
              </a:solidFill>
            </a:endParaRPr>
          </a:p>
        </p:txBody>
      </p:sp>
      <p:grpSp>
        <p:nvGrpSpPr>
          <p:cNvPr id="2" name="Group 58"/>
          <p:cNvGrpSpPr/>
          <p:nvPr/>
        </p:nvGrpSpPr>
        <p:grpSpPr>
          <a:xfrm>
            <a:off x="685800" y="2514600"/>
            <a:ext cx="7876593" cy="3337560"/>
            <a:chOff x="685800" y="2514600"/>
            <a:chExt cx="7876593" cy="3337560"/>
          </a:xfrm>
        </p:grpSpPr>
        <p:sp>
          <p:nvSpPr>
            <p:cNvPr id="11270" name="AutoShape 6"/>
            <p:cNvSpPr>
              <a:spLocks noChangeArrowheads="1"/>
            </p:cNvSpPr>
            <p:nvPr/>
          </p:nvSpPr>
          <p:spPr bwMode="auto">
            <a:xfrm flipH="1">
              <a:off x="685800" y="2514600"/>
              <a:ext cx="7848600" cy="3276600"/>
            </a:xfrm>
            <a:prstGeom prst="rtTriangle">
              <a:avLst/>
            </a:prstGeom>
            <a:solidFill>
              <a:srgbClr val="6B8F7E"/>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50000"/>
                </a:spcBef>
                <a:spcAft>
                  <a:spcPct val="17000"/>
                </a:spcAft>
                <a:buClr>
                  <a:schemeClr val="tx1"/>
                </a:buClr>
                <a:buFont typeface="Wingdings" pitchFamily="2" charset="2"/>
                <a:buNone/>
                <a:defRPr/>
              </a:pPr>
              <a:endParaRPr lang="es-MX"/>
            </a:p>
          </p:txBody>
        </p:sp>
        <p:sp>
          <p:nvSpPr>
            <p:cNvPr id="473096" name="Rectangle 8"/>
            <p:cNvSpPr>
              <a:spLocks noChangeArrowheads="1"/>
            </p:cNvSpPr>
            <p:nvPr/>
          </p:nvSpPr>
          <p:spPr bwMode="auto">
            <a:xfrm>
              <a:off x="2239347" y="5029200"/>
              <a:ext cx="6323046" cy="365760"/>
            </a:xfrm>
            <a:prstGeom prst="roundRect">
              <a:avLst>
                <a:gd name="adj" fmla="val 50000"/>
              </a:avLst>
            </a:prstGeom>
            <a:solidFill>
              <a:srgbClr val="88A698"/>
            </a:solidFill>
            <a:ln>
              <a:noFill/>
              <a:headEnd/>
              <a:tailEnd/>
            </a:ln>
            <a:effectLst>
              <a:outerShdw blurRad="127000" dist="241300" dir="5400000" algn="ctr">
                <a:srgbClr val="000000">
                  <a:alpha val="18000"/>
                </a:srgbClr>
              </a:outerShdw>
            </a:effectLst>
            <a:scene3d>
              <a:camera prst="perspectiveRelaxedModerately"/>
              <a:lightRig rig="flood" dir="t">
                <a:rot lat="0" lon="0" rev="13800000"/>
              </a:lightRig>
            </a:scene3d>
            <a:sp3d extrusionH="6350" prstMaterial="plastic">
              <a:bevelT w="69850" h="50800" prst="divot"/>
              <a:bevelB w="63500" h="63500"/>
            </a:sp3d>
          </p:spPr>
          <p:style>
            <a:lnRef idx="0">
              <a:schemeClr val="accent5"/>
            </a:lnRef>
            <a:fillRef idx="3">
              <a:schemeClr val="accent5"/>
            </a:fillRef>
            <a:effectRef idx="3">
              <a:schemeClr val="accent5"/>
            </a:effectRef>
            <a:fontRef idx="minor">
              <a:schemeClr val="lt1"/>
            </a:fontRef>
          </p:style>
          <p:txBody>
            <a:bodyPr wrap="none" anchor="ctr"/>
            <a:lstStyle/>
            <a:p>
              <a:pPr>
                <a:lnSpc>
                  <a:spcPts val="1600"/>
                </a:lnSpc>
                <a:buClr>
                  <a:srgbClr val="003399"/>
                </a:buClr>
                <a:buSzPct val="90000"/>
                <a:buFont typeface="Wingdings" pitchFamily="2" charset="2"/>
                <a:buNone/>
                <a:defRPr/>
              </a:pPr>
              <a:r>
                <a:rPr lang="es-MX" b="1" smtClean="0">
                  <a:solidFill>
                    <a:schemeClr val="bg1"/>
                  </a:solidFill>
                  <a:effectLst>
                    <a:outerShdw blurRad="38100" dist="38100" dir="2700000" algn="tl">
                      <a:srgbClr val="000000">
                        <a:alpha val="43137"/>
                      </a:srgbClr>
                    </a:outerShdw>
                  </a:effectLst>
                  <a:cs typeface="Arial" charset="0"/>
                </a:rPr>
                <a:t>Consolidar</a:t>
              </a:r>
              <a:endParaRPr lang="es-MX">
                <a:solidFill>
                  <a:schemeClr val="bg1"/>
                </a:solidFill>
                <a:effectLst>
                  <a:outerShdw blurRad="38100" dist="38100" dir="2700000" algn="tl">
                    <a:srgbClr val="000000">
                      <a:alpha val="43137"/>
                    </a:srgbClr>
                  </a:outerShdw>
                </a:effectLst>
                <a:cs typeface="Arial" charset="0"/>
              </a:endParaRPr>
            </a:p>
          </p:txBody>
        </p:sp>
        <p:sp>
          <p:nvSpPr>
            <p:cNvPr id="473097" name="Rectangle 9"/>
            <p:cNvSpPr>
              <a:spLocks noChangeArrowheads="1"/>
            </p:cNvSpPr>
            <p:nvPr/>
          </p:nvSpPr>
          <p:spPr bwMode="auto">
            <a:xfrm>
              <a:off x="3769567" y="4572000"/>
              <a:ext cx="4783495" cy="365760"/>
            </a:xfrm>
            <a:prstGeom prst="roundRect">
              <a:avLst>
                <a:gd name="adj" fmla="val 50000"/>
              </a:avLst>
            </a:prstGeom>
            <a:solidFill>
              <a:srgbClr val="88A698"/>
            </a:solidFill>
            <a:ln>
              <a:noFill/>
              <a:headEnd/>
              <a:tailEnd/>
            </a:ln>
            <a:effectLst>
              <a:outerShdw blurRad="127000" dist="241300" dir="5400000" algn="ctr">
                <a:srgbClr val="000000">
                  <a:alpha val="18000"/>
                </a:srgbClr>
              </a:outerShdw>
            </a:effectLst>
            <a:scene3d>
              <a:camera prst="perspectiveRelaxedModerately"/>
              <a:lightRig rig="flood" dir="t">
                <a:rot lat="0" lon="0" rev="13800000"/>
              </a:lightRig>
            </a:scene3d>
            <a:sp3d extrusionH="6350" prstMaterial="plastic">
              <a:bevelT w="69850" h="50800" prst="divot"/>
              <a:bevelB w="63500" h="63500"/>
            </a:sp3d>
          </p:spPr>
          <p:style>
            <a:lnRef idx="0">
              <a:schemeClr val="accent5"/>
            </a:lnRef>
            <a:fillRef idx="3">
              <a:schemeClr val="accent5"/>
            </a:fillRef>
            <a:effectRef idx="3">
              <a:schemeClr val="accent5"/>
            </a:effectRef>
            <a:fontRef idx="minor">
              <a:schemeClr val="lt1"/>
            </a:fontRef>
          </p:style>
          <p:txBody>
            <a:bodyPr wrap="none" anchor="ctr"/>
            <a:lstStyle/>
            <a:p>
              <a:pPr>
                <a:lnSpc>
                  <a:spcPts val="1600"/>
                </a:lnSpc>
                <a:buClr>
                  <a:srgbClr val="003399"/>
                </a:buClr>
                <a:buSzPct val="90000"/>
                <a:buFont typeface="Wingdings" pitchFamily="2" charset="2"/>
                <a:buNone/>
                <a:defRPr/>
              </a:pPr>
              <a:r>
                <a:rPr lang="es-MX" b="1" smtClean="0">
                  <a:solidFill>
                    <a:schemeClr val="bg1"/>
                  </a:solidFill>
                  <a:effectLst>
                    <a:outerShdw blurRad="38100" dist="38100" dir="2700000" algn="tl">
                      <a:srgbClr val="000000">
                        <a:alpha val="43137"/>
                      </a:srgbClr>
                    </a:outerShdw>
                  </a:effectLst>
                  <a:cs typeface="Arial" charset="0"/>
                </a:rPr>
                <a:t>Integrar</a:t>
              </a:r>
              <a:endParaRPr lang="es-MX" b="1">
                <a:solidFill>
                  <a:schemeClr val="bg1"/>
                </a:solidFill>
                <a:effectLst>
                  <a:outerShdw blurRad="38100" dist="38100" dir="2700000" algn="tl">
                    <a:srgbClr val="000000">
                      <a:alpha val="43137"/>
                    </a:srgbClr>
                  </a:outerShdw>
                </a:effectLst>
                <a:cs typeface="Arial" charset="0"/>
              </a:endParaRPr>
            </a:p>
          </p:txBody>
        </p:sp>
        <p:sp>
          <p:nvSpPr>
            <p:cNvPr id="473098" name="Rectangle 10"/>
            <p:cNvSpPr>
              <a:spLocks noChangeArrowheads="1"/>
            </p:cNvSpPr>
            <p:nvPr/>
          </p:nvSpPr>
          <p:spPr bwMode="auto">
            <a:xfrm>
              <a:off x="5402424" y="4114800"/>
              <a:ext cx="3141307" cy="365760"/>
            </a:xfrm>
            <a:prstGeom prst="roundRect">
              <a:avLst>
                <a:gd name="adj" fmla="val 50000"/>
              </a:avLst>
            </a:prstGeom>
            <a:solidFill>
              <a:srgbClr val="88A698"/>
            </a:solidFill>
            <a:ln>
              <a:noFill/>
              <a:headEnd/>
              <a:tailEnd/>
            </a:ln>
            <a:effectLst>
              <a:outerShdw blurRad="127000" dist="241300" dir="5400000" algn="ctr">
                <a:srgbClr val="000000">
                  <a:alpha val="18000"/>
                </a:srgbClr>
              </a:outerShdw>
            </a:effectLst>
            <a:scene3d>
              <a:camera prst="perspectiveRelaxedModerately"/>
              <a:lightRig rig="flood" dir="t">
                <a:rot lat="0" lon="0" rev="13800000"/>
              </a:lightRig>
            </a:scene3d>
            <a:sp3d extrusionH="6350" prstMaterial="plastic">
              <a:bevelT w="69850" h="50800" prst="divot"/>
              <a:bevelB w="63500" h="63500"/>
            </a:sp3d>
          </p:spPr>
          <p:style>
            <a:lnRef idx="0">
              <a:schemeClr val="accent5"/>
            </a:lnRef>
            <a:fillRef idx="3">
              <a:schemeClr val="accent5"/>
            </a:fillRef>
            <a:effectRef idx="3">
              <a:schemeClr val="accent5"/>
            </a:effectRef>
            <a:fontRef idx="minor">
              <a:schemeClr val="lt1"/>
            </a:fontRef>
          </p:style>
          <p:txBody>
            <a:bodyPr wrap="none" anchor="ctr"/>
            <a:lstStyle/>
            <a:p>
              <a:pPr>
                <a:lnSpc>
                  <a:spcPts val="1600"/>
                </a:lnSpc>
                <a:buClr>
                  <a:srgbClr val="003399"/>
                </a:buClr>
                <a:buSzPct val="90000"/>
                <a:buFont typeface="Wingdings" pitchFamily="2" charset="2"/>
                <a:buNone/>
                <a:defRPr/>
              </a:pPr>
              <a:r>
                <a:rPr lang="es-MX" b="1" smtClean="0">
                  <a:solidFill>
                    <a:schemeClr val="bg1"/>
                  </a:solidFill>
                  <a:effectLst>
                    <a:outerShdw blurRad="38100" dist="38100" dir="2700000" algn="tl">
                      <a:srgbClr val="000000">
                        <a:alpha val="43137"/>
                      </a:srgbClr>
                    </a:outerShdw>
                  </a:effectLst>
                  <a:cs typeface="Arial" charset="0"/>
                </a:rPr>
                <a:t>Optimizar</a:t>
              </a:r>
              <a:endParaRPr lang="es-MX" b="1">
                <a:solidFill>
                  <a:schemeClr val="bg1"/>
                </a:solidFill>
                <a:effectLst>
                  <a:outerShdw blurRad="38100" dist="38100" dir="2700000" algn="tl">
                    <a:srgbClr val="000000">
                      <a:alpha val="43137"/>
                    </a:srgbClr>
                  </a:outerShdw>
                </a:effectLst>
                <a:cs typeface="Arial" charset="0"/>
              </a:endParaRPr>
            </a:p>
          </p:txBody>
        </p:sp>
        <p:sp>
          <p:nvSpPr>
            <p:cNvPr id="473126" name="Rectangle 38"/>
            <p:cNvSpPr>
              <a:spLocks noChangeArrowheads="1"/>
            </p:cNvSpPr>
            <p:nvPr/>
          </p:nvSpPr>
          <p:spPr bwMode="auto">
            <a:xfrm>
              <a:off x="6997959" y="3657600"/>
              <a:ext cx="1536441" cy="365760"/>
            </a:xfrm>
            <a:prstGeom prst="roundRect">
              <a:avLst>
                <a:gd name="adj" fmla="val 50000"/>
              </a:avLst>
            </a:prstGeom>
            <a:solidFill>
              <a:srgbClr val="88A698"/>
            </a:solidFill>
            <a:ln>
              <a:noFill/>
              <a:headEnd/>
              <a:tailEnd/>
            </a:ln>
            <a:effectLst>
              <a:outerShdw blurRad="127000" dist="241300" dir="5400000" algn="ctr">
                <a:srgbClr val="000000">
                  <a:alpha val="18000"/>
                </a:srgbClr>
              </a:outerShdw>
            </a:effectLst>
            <a:scene3d>
              <a:camera prst="perspectiveRelaxedModerately"/>
              <a:lightRig rig="flood" dir="t">
                <a:rot lat="0" lon="0" rev="13800000"/>
              </a:lightRig>
            </a:scene3d>
            <a:sp3d extrusionH="6350" prstMaterial="plastic">
              <a:bevelT w="69850" h="50800" prst="divot"/>
              <a:bevelB w="63500" h="63500"/>
            </a:sp3d>
          </p:spPr>
          <p:style>
            <a:lnRef idx="0">
              <a:schemeClr val="accent5"/>
            </a:lnRef>
            <a:fillRef idx="3">
              <a:schemeClr val="accent5"/>
            </a:fillRef>
            <a:effectRef idx="3">
              <a:schemeClr val="accent5"/>
            </a:effectRef>
            <a:fontRef idx="minor">
              <a:schemeClr val="lt1"/>
            </a:fontRef>
          </p:style>
          <p:txBody>
            <a:bodyPr wrap="none" anchor="ctr"/>
            <a:lstStyle/>
            <a:p>
              <a:pPr>
                <a:lnSpc>
                  <a:spcPts val="1600"/>
                </a:lnSpc>
                <a:buClr>
                  <a:srgbClr val="003399"/>
                </a:buClr>
                <a:buSzPct val="90000"/>
                <a:buFont typeface="Wingdings" pitchFamily="2" charset="2"/>
                <a:buNone/>
                <a:defRPr/>
              </a:pPr>
              <a:r>
                <a:rPr lang="es-MX" b="1" smtClean="0">
                  <a:solidFill>
                    <a:schemeClr val="bg1"/>
                  </a:solidFill>
                  <a:effectLst>
                    <a:outerShdw blurRad="38100" dist="38100" dir="2700000" algn="tl">
                      <a:srgbClr val="000000">
                        <a:alpha val="43137"/>
                      </a:srgbClr>
                    </a:outerShdw>
                  </a:effectLst>
                  <a:cs typeface="Arial" charset="0"/>
                </a:rPr>
                <a:t> Innovar</a:t>
              </a:r>
              <a:endParaRPr lang="es-MX" b="1">
                <a:solidFill>
                  <a:schemeClr val="bg1"/>
                </a:solidFill>
                <a:effectLst>
                  <a:outerShdw blurRad="38100" dist="38100" dir="2700000" algn="tl">
                    <a:srgbClr val="000000">
                      <a:alpha val="43137"/>
                    </a:srgbClr>
                  </a:outerShdw>
                </a:effectLst>
                <a:cs typeface="Arial" charset="0"/>
              </a:endParaRPr>
            </a:p>
          </p:txBody>
        </p:sp>
        <p:sp>
          <p:nvSpPr>
            <p:cNvPr id="473095" name="Rectangle 7"/>
            <p:cNvSpPr>
              <a:spLocks noChangeArrowheads="1"/>
            </p:cNvSpPr>
            <p:nvPr/>
          </p:nvSpPr>
          <p:spPr bwMode="auto">
            <a:xfrm>
              <a:off x="713793" y="5486400"/>
              <a:ext cx="7848600" cy="365760"/>
            </a:xfrm>
            <a:prstGeom prst="roundRect">
              <a:avLst>
                <a:gd name="adj" fmla="val 50000"/>
              </a:avLst>
            </a:prstGeom>
            <a:solidFill>
              <a:srgbClr val="88A698"/>
            </a:solidFill>
            <a:ln>
              <a:noFill/>
              <a:headEnd/>
              <a:tailEnd/>
            </a:ln>
            <a:effectLst>
              <a:outerShdw blurRad="127000" dist="241300" dir="5400000" algn="ctr">
                <a:srgbClr val="000000">
                  <a:alpha val="18000"/>
                </a:srgbClr>
              </a:outerShdw>
            </a:effectLst>
            <a:scene3d>
              <a:camera prst="perspectiveRelaxedModerately"/>
              <a:lightRig rig="flood" dir="t">
                <a:rot lat="0" lon="0" rev="13800000"/>
              </a:lightRig>
            </a:scene3d>
            <a:sp3d extrusionH="6350" prstMaterial="plastic">
              <a:bevelT w="69850" h="50800" prst="divot"/>
              <a:bevelB w="63500" h="63500"/>
            </a:sp3d>
          </p:spPr>
          <p:style>
            <a:lnRef idx="0">
              <a:schemeClr val="accent5"/>
            </a:lnRef>
            <a:fillRef idx="3">
              <a:schemeClr val="accent5"/>
            </a:fillRef>
            <a:effectRef idx="3">
              <a:schemeClr val="accent5"/>
            </a:effectRef>
            <a:fontRef idx="minor">
              <a:schemeClr val="lt1"/>
            </a:fontRef>
          </p:style>
          <p:txBody>
            <a:bodyPr wrap="none" anchor="ctr"/>
            <a:lstStyle/>
            <a:p>
              <a:pPr>
                <a:lnSpc>
                  <a:spcPts val="1600"/>
                </a:lnSpc>
                <a:buClr>
                  <a:srgbClr val="003399"/>
                </a:buClr>
                <a:buSzPct val="90000"/>
                <a:buFont typeface="Wingdings" pitchFamily="2" charset="2"/>
                <a:buNone/>
                <a:defRPr/>
              </a:pPr>
              <a:r>
                <a:rPr lang="es-MX" b="1" smtClean="0">
                  <a:solidFill>
                    <a:schemeClr val="bg1"/>
                  </a:solidFill>
                  <a:effectLst>
                    <a:outerShdw blurRad="38100" dist="38100" dir="2700000" algn="tl">
                      <a:srgbClr val="000000">
                        <a:alpha val="43137"/>
                      </a:srgbClr>
                    </a:outerShdw>
                  </a:effectLst>
                  <a:cs typeface="Arial" charset="0"/>
                </a:rPr>
                <a:t>Operar</a:t>
              </a:r>
              <a:endParaRPr lang="es-MX">
                <a:solidFill>
                  <a:schemeClr val="bg1"/>
                </a:solidFill>
                <a:effectLst>
                  <a:outerShdw blurRad="38100" dist="38100" dir="2700000" algn="tl">
                    <a:srgbClr val="000000">
                      <a:alpha val="43137"/>
                    </a:srgbClr>
                  </a:outerShdw>
                </a:effectLst>
                <a:cs typeface="Arial" charset="0"/>
              </a:endParaRPr>
            </a:p>
          </p:txBody>
        </p:sp>
        <p:sp>
          <p:nvSpPr>
            <p:cNvPr id="473112" name="AutoShape 24"/>
            <p:cNvSpPr>
              <a:spLocks noChangeArrowheads="1"/>
            </p:cNvSpPr>
            <p:nvPr/>
          </p:nvSpPr>
          <p:spPr bwMode="auto">
            <a:xfrm>
              <a:off x="3048000" y="5334000"/>
              <a:ext cx="152400" cy="152400"/>
            </a:xfrm>
            <a:prstGeom prst="upArrow">
              <a:avLst>
                <a:gd name="adj1" fmla="val 40278"/>
                <a:gd name="adj2" fmla="val 56944"/>
              </a:avLst>
            </a:prstGeom>
            <a:solidFill>
              <a:srgbClr val="A2BAAF">
                <a:alpha val="80000"/>
              </a:srgbClr>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spcBef>
                  <a:spcPct val="50000"/>
                </a:spcBef>
                <a:spcAft>
                  <a:spcPct val="17000"/>
                </a:spcAft>
                <a:buClr>
                  <a:schemeClr val="tx1"/>
                </a:buClr>
                <a:buFont typeface="Wingdings" pitchFamily="2" charset="2"/>
                <a:buNone/>
                <a:defRPr/>
              </a:pPr>
              <a:endParaRPr lang="es-MX"/>
            </a:p>
          </p:txBody>
        </p:sp>
        <p:sp>
          <p:nvSpPr>
            <p:cNvPr id="473113" name="AutoShape 25"/>
            <p:cNvSpPr>
              <a:spLocks noChangeArrowheads="1"/>
            </p:cNvSpPr>
            <p:nvPr/>
          </p:nvSpPr>
          <p:spPr bwMode="auto">
            <a:xfrm>
              <a:off x="4572000" y="5334000"/>
              <a:ext cx="152400" cy="152400"/>
            </a:xfrm>
            <a:prstGeom prst="upArrow">
              <a:avLst>
                <a:gd name="adj1" fmla="val 40278"/>
                <a:gd name="adj2" fmla="val 56944"/>
              </a:avLst>
            </a:prstGeom>
            <a:solidFill>
              <a:srgbClr val="A2BAAF">
                <a:alpha val="80000"/>
              </a:srgbClr>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spcBef>
                  <a:spcPct val="50000"/>
                </a:spcBef>
                <a:spcAft>
                  <a:spcPct val="17000"/>
                </a:spcAft>
                <a:buClr>
                  <a:schemeClr val="tx1"/>
                </a:buClr>
                <a:buFont typeface="Wingdings" pitchFamily="2" charset="2"/>
                <a:buNone/>
                <a:defRPr/>
              </a:pPr>
              <a:endParaRPr lang="es-MX"/>
            </a:p>
          </p:txBody>
        </p:sp>
        <p:sp>
          <p:nvSpPr>
            <p:cNvPr id="473114" name="AutoShape 26"/>
            <p:cNvSpPr>
              <a:spLocks noChangeArrowheads="1"/>
            </p:cNvSpPr>
            <p:nvPr/>
          </p:nvSpPr>
          <p:spPr bwMode="auto">
            <a:xfrm>
              <a:off x="6172200" y="4876800"/>
              <a:ext cx="152400" cy="152400"/>
            </a:xfrm>
            <a:prstGeom prst="upArrow">
              <a:avLst>
                <a:gd name="adj1" fmla="val 40278"/>
                <a:gd name="adj2" fmla="val 56944"/>
              </a:avLst>
            </a:prstGeom>
            <a:solidFill>
              <a:srgbClr val="A2BAAF">
                <a:alpha val="80000"/>
              </a:srgbClr>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spcBef>
                  <a:spcPct val="50000"/>
                </a:spcBef>
                <a:spcAft>
                  <a:spcPct val="17000"/>
                </a:spcAft>
                <a:buClr>
                  <a:schemeClr val="tx1"/>
                </a:buClr>
                <a:buFont typeface="Wingdings" pitchFamily="2" charset="2"/>
                <a:buNone/>
                <a:defRPr/>
              </a:pPr>
              <a:endParaRPr lang="es-MX"/>
            </a:p>
          </p:txBody>
        </p:sp>
        <p:sp>
          <p:nvSpPr>
            <p:cNvPr id="473115" name="AutoShape 27"/>
            <p:cNvSpPr>
              <a:spLocks noChangeArrowheads="1"/>
            </p:cNvSpPr>
            <p:nvPr/>
          </p:nvSpPr>
          <p:spPr bwMode="auto">
            <a:xfrm>
              <a:off x="7620000" y="5334000"/>
              <a:ext cx="152400" cy="152400"/>
            </a:xfrm>
            <a:prstGeom prst="upArrow">
              <a:avLst>
                <a:gd name="adj1" fmla="val 40278"/>
                <a:gd name="adj2" fmla="val 56944"/>
              </a:avLst>
            </a:prstGeom>
            <a:solidFill>
              <a:srgbClr val="A2BAAF">
                <a:alpha val="80000"/>
              </a:srgbClr>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spcBef>
                  <a:spcPct val="50000"/>
                </a:spcBef>
                <a:spcAft>
                  <a:spcPct val="17000"/>
                </a:spcAft>
                <a:buClr>
                  <a:schemeClr val="tx1"/>
                </a:buClr>
                <a:buFont typeface="Wingdings" pitchFamily="2" charset="2"/>
                <a:buNone/>
                <a:defRPr/>
              </a:pPr>
              <a:endParaRPr lang="es-MX"/>
            </a:p>
          </p:txBody>
        </p:sp>
        <p:sp>
          <p:nvSpPr>
            <p:cNvPr id="473116" name="AutoShape 28"/>
            <p:cNvSpPr>
              <a:spLocks noChangeArrowheads="1"/>
            </p:cNvSpPr>
            <p:nvPr/>
          </p:nvSpPr>
          <p:spPr bwMode="auto">
            <a:xfrm>
              <a:off x="7620000" y="4876800"/>
              <a:ext cx="152400" cy="152400"/>
            </a:xfrm>
            <a:prstGeom prst="upArrow">
              <a:avLst>
                <a:gd name="adj1" fmla="val 40278"/>
                <a:gd name="adj2" fmla="val 56944"/>
              </a:avLst>
            </a:prstGeom>
            <a:solidFill>
              <a:srgbClr val="A2BAAF">
                <a:alpha val="80000"/>
              </a:srgbClr>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spcBef>
                  <a:spcPct val="50000"/>
                </a:spcBef>
                <a:spcAft>
                  <a:spcPct val="17000"/>
                </a:spcAft>
                <a:buClr>
                  <a:schemeClr val="tx1"/>
                </a:buClr>
                <a:buFont typeface="Wingdings" pitchFamily="2" charset="2"/>
                <a:buNone/>
                <a:defRPr/>
              </a:pPr>
              <a:endParaRPr lang="es-MX"/>
            </a:p>
          </p:txBody>
        </p:sp>
        <p:sp>
          <p:nvSpPr>
            <p:cNvPr id="473117" name="AutoShape 29"/>
            <p:cNvSpPr>
              <a:spLocks noChangeArrowheads="1"/>
            </p:cNvSpPr>
            <p:nvPr/>
          </p:nvSpPr>
          <p:spPr bwMode="auto">
            <a:xfrm>
              <a:off x="7620000" y="4419600"/>
              <a:ext cx="152400" cy="152400"/>
            </a:xfrm>
            <a:prstGeom prst="upArrow">
              <a:avLst>
                <a:gd name="adj1" fmla="val 40278"/>
                <a:gd name="adj2" fmla="val 56944"/>
              </a:avLst>
            </a:prstGeom>
            <a:solidFill>
              <a:srgbClr val="A2BAAF">
                <a:alpha val="80000"/>
              </a:srgbClr>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spcBef>
                  <a:spcPct val="50000"/>
                </a:spcBef>
                <a:spcAft>
                  <a:spcPct val="17000"/>
                </a:spcAft>
                <a:buClr>
                  <a:schemeClr val="tx1"/>
                </a:buClr>
                <a:buFont typeface="Wingdings" pitchFamily="2" charset="2"/>
                <a:buNone/>
                <a:defRPr/>
              </a:pPr>
              <a:endParaRPr lang="es-MX"/>
            </a:p>
          </p:txBody>
        </p:sp>
        <p:sp>
          <p:nvSpPr>
            <p:cNvPr id="473123" name="AutoShape 35"/>
            <p:cNvSpPr>
              <a:spLocks noChangeArrowheads="1"/>
            </p:cNvSpPr>
            <p:nvPr/>
          </p:nvSpPr>
          <p:spPr bwMode="auto">
            <a:xfrm>
              <a:off x="6172200" y="4419600"/>
              <a:ext cx="152400" cy="152400"/>
            </a:xfrm>
            <a:prstGeom prst="upArrow">
              <a:avLst>
                <a:gd name="adj1" fmla="val 40278"/>
                <a:gd name="adj2" fmla="val 56944"/>
              </a:avLst>
            </a:prstGeom>
            <a:solidFill>
              <a:srgbClr val="A2BAAF">
                <a:alpha val="80000"/>
              </a:srgbClr>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spcBef>
                  <a:spcPct val="50000"/>
                </a:spcBef>
                <a:spcAft>
                  <a:spcPct val="17000"/>
                </a:spcAft>
                <a:buClr>
                  <a:schemeClr val="tx1"/>
                </a:buClr>
                <a:buFont typeface="Wingdings" pitchFamily="2" charset="2"/>
                <a:buNone/>
                <a:defRPr/>
              </a:pPr>
              <a:endParaRPr lang="es-MX"/>
            </a:p>
          </p:txBody>
        </p:sp>
        <p:sp>
          <p:nvSpPr>
            <p:cNvPr id="473124" name="AutoShape 36"/>
            <p:cNvSpPr>
              <a:spLocks noChangeArrowheads="1"/>
            </p:cNvSpPr>
            <p:nvPr/>
          </p:nvSpPr>
          <p:spPr bwMode="auto">
            <a:xfrm>
              <a:off x="4572000" y="4876800"/>
              <a:ext cx="152400" cy="152400"/>
            </a:xfrm>
            <a:prstGeom prst="upArrow">
              <a:avLst>
                <a:gd name="adj1" fmla="val 40278"/>
                <a:gd name="adj2" fmla="val 56944"/>
              </a:avLst>
            </a:prstGeom>
            <a:solidFill>
              <a:srgbClr val="A2BAAF">
                <a:alpha val="80000"/>
              </a:srgbClr>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spcBef>
                  <a:spcPct val="50000"/>
                </a:spcBef>
                <a:spcAft>
                  <a:spcPct val="17000"/>
                </a:spcAft>
                <a:buClr>
                  <a:schemeClr val="tx1"/>
                </a:buClr>
                <a:buFont typeface="Wingdings" pitchFamily="2" charset="2"/>
                <a:buNone/>
                <a:defRPr/>
              </a:pPr>
              <a:endParaRPr lang="es-MX"/>
            </a:p>
          </p:txBody>
        </p:sp>
        <p:sp>
          <p:nvSpPr>
            <p:cNvPr id="473125" name="AutoShape 37"/>
            <p:cNvSpPr>
              <a:spLocks noChangeArrowheads="1"/>
            </p:cNvSpPr>
            <p:nvPr/>
          </p:nvSpPr>
          <p:spPr bwMode="auto">
            <a:xfrm>
              <a:off x="6172200" y="5334000"/>
              <a:ext cx="152400" cy="152400"/>
            </a:xfrm>
            <a:prstGeom prst="upArrow">
              <a:avLst>
                <a:gd name="adj1" fmla="val 40278"/>
                <a:gd name="adj2" fmla="val 56944"/>
              </a:avLst>
            </a:prstGeom>
            <a:solidFill>
              <a:srgbClr val="A2BAAF">
                <a:alpha val="80000"/>
              </a:srgbClr>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spcBef>
                  <a:spcPct val="50000"/>
                </a:spcBef>
                <a:spcAft>
                  <a:spcPct val="17000"/>
                </a:spcAft>
                <a:buClr>
                  <a:schemeClr val="tx1"/>
                </a:buClr>
                <a:buFont typeface="Wingdings" pitchFamily="2" charset="2"/>
                <a:buNone/>
                <a:defRPr/>
              </a:pPr>
              <a:endParaRPr lang="es-MX"/>
            </a:p>
          </p:txBody>
        </p:sp>
        <p:sp>
          <p:nvSpPr>
            <p:cNvPr id="45" name="AutoShape 29"/>
            <p:cNvSpPr>
              <a:spLocks noChangeArrowheads="1"/>
            </p:cNvSpPr>
            <p:nvPr/>
          </p:nvSpPr>
          <p:spPr bwMode="auto">
            <a:xfrm>
              <a:off x="7620000" y="3962400"/>
              <a:ext cx="152400" cy="152400"/>
            </a:xfrm>
            <a:prstGeom prst="upArrow">
              <a:avLst>
                <a:gd name="adj1" fmla="val 40278"/>
                <a:gd name="adj2" fmla="val 56944"/>
              </a:avLst>
            </a:prstGeom>
            <a:solidFill>
              <a:srgbClr val="A2BAAF">
                <a:alpha val="80000"/>
              </a:srgbClr>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spcBef>
                  <a:spcPct val="50000"/>
                </a:spcBef>
                <a:spcAft>
                  <a:spcPct val="17000"/>
                </a:spcAft>
                <a:buClr>
                  <a:schemeClr val="tx1"/>
                </a:buClr>
                <a:buFont typeface="Wingdings" pitchFamily="2" charset="2"/>
                <a:buNone/>
                <a:defRPr/>
              </a:pPr>
              <a:endParaRPr lang="es-MX"/>
            </a:p>
          </p:txBody>
        </p:sp>
      </p:grpSp>
      <p:sp>
        <p:nvSpPr>
          <p:cNvPr id="473108" name="Rectangle 20"/>
          <p:cNvSpPr>
            <a:spLocks noChangeArrowheads="1"/>
          </p:cNvSpPr>
          <p:nvPr/>
        </p:nvSpPr>
        <p:spPr bwMode="auto">
          <a:xfrm>
            <a:off x="713793" y="1676399"/>
            <a:ext cx="1417320" cy="3781425"/>
          </a:xfrm>
          <a:prstGeom prst="roundRect">
            <a:avLst>
              <a:gd name="adj" fmla="val 8109"/>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lstStyle/>
          <a:p>
            <a:pPr algn="ctr">
              <a:spcAft>
                <a:spcPts val="600"/>
              </a:spcAft>
              <a:buClr>
                <a:srgbClr val="003399"/>
              </a:buClr>
              <a:buSzPct val="90000"/>
              <a:defRPr/>
            </a:pPr>
            <a:r>
              <a:rPr lang="es-MX" b="1" dirty="0" smtClean="0">
                <a:solidFill>
                  <a:srgbClr val="698D7C"/>
                </a:solidFill>
                <a:cs typeface="Arial" charset="0"/>
              </a:rPr>
              <a:t>Reportes</a:t>
            </a:r>
          </a:p>
          <a:p>
            <a:pPr marL="119063" indent="-119063">
              <a:spcAft>
                <a:spcPts val="600"/>
              </a:spcAft>
              <a:buClr>
                <a:srgbClr val="88A698"/>
              </a:buClr>
              <a:buSzPct val="100000"/>
              <a:buFont typeface="Wingdings" pitchFamily="2" charset="2"/>
              <a:buChar char="§"/>
              <a:defRPr/>
            </a:pPr>
            <a:r>
              <a:rPr lang="es-MX" sz="1050" dirty="0" smtClean="0">
                <a:solidFill>
                  <a:schemeClr val="tx2">
                    <a:lumMod val="90000"/>
                    <a:lumOff val="10000"/>
                  </a:schemeClr>
                </a:solidFill>
                <a:cs typeface="Arial" charset="0"/>
              </a:rPr>
              <a:t>Reportes Departamentales</a:t>
            </a:r>
          </a:p>
          <a:p>
            <a:pPr marL="119063" indent="-119063">
              <a:spcAft>
                <a:spcPts val="600"/>
              </a:spcAft>
              <a:buClr>
                <a:srgbClr val="88A698"/>
              </a:buClr>
              <a:buSzPct val="100000"/>
              <a:buFont typeface="Wingdings" pitchFamily="2" charset="2"/>
              <a:buChar char="§"/>
              <a:defRPr/>
            </a:pPr>
            <a:r>
              <a:rPr lang="es-MX" sz="1050" dirty="0" smtClean="0">
                <a:solidFill>
                  <a:schemeClr val="tx2">
                    <a:lumMod val="90000"/>
                    <a:lumOff val="10000"/>
                  </a:schemeClr>
                </a:solidFill>
                <a:cs typeface="Arial" charset="0"/>
              </a:rPr>
              <a:t>Mecanismos de Colección de Datos basados en Excel</a:t>
            </a:r>
          </a:p>
          <a:p>
            <a:pPr marL="119063" indent="-119063">
              <a:spcAft>
                <a:spcPts val="600"/>
              </a:spcAft>
              <a:buClr>
                <a:srgbClr val="88A698"/>
              </a:buClr>
              <a:buSzPct val="100000"/>
              <a:buFont typeface="Wingdings" pitchFamily="2" charset="2"/>
              <a:buChar char="§"/>
              <a:defRPr/>
            </a:pPr>
            <a:r>
              <a:rPr lang="es-MX" sz="1050" dirty="0" smtClean="0">
                <a:solidFill>
                  <a:schemeClr val="tx2">
                    <a:lumMod val="90000"/>
                    <a:lumOff val="10000"/>
                  </a:schemeClr>
                </a:solidFill>
                <a:cs typeface="Arial" charset="0"/>
              </a:rPr>
              <a:t>Definiciones Rudimentarias de Métricas </a:t>
            </a:r>
          </a:p>
          <a:p>
            <a:pPr marL="119063" indent="-119063">
              <a:spcAft>
                <a:spcPts val="600"/>
              </a:spcAft>
              <a:buClr>
                <a:srgbClr val="88A698"/>
              </a:buClr>
              <a:buSzPct val="100000"/>
              <a:buFont typeface="Wingdings" pitchFamily="2" charset="2"/>
              <a:buChar char="§"/>
              <a:defRPr/>
            </a:pPr>
            <a:r>
              <a:rPr lang="es-MX" sz="1050" dirty="0" smtClean="0">
                <a:solidFill>
                  <a:schemeClr val="tx2">
                    <a:lumMod val="90000"/>
                    <a:lumOff val="10000"/>
                  </a:schemeClr>
                </a:solidFill>
                <a:cs typeface="Arial" charset="0"/>
              </a:rPr>
              <a:t>Métricas no bien entendidas</a:t>
            </a:r>
          </a:p>
          <a:p>
            <a:pPr marL="119063" indent="-119063">
              <a:spcAft>
                <a:spcPts val="600"/>
              </a:spcAft>
              <a:buClr>
                <a:srgbClr val="88A698"/>
              </a:buClr>
              <a:buSzPct val="100000"/>
              <a:buFont typeface="Wingdings" pitchFamily="2" charset="2"/>
              <a:buChar char="§"/>
              <a:defRPr/>
            </a:pPr>
            <a:r>
              <a:rPr lang="es-MX" sz="1050" dirty="0" smtClean="0">
                <a:solidFill>
                  <a:schemeClr val="tx2">
                    <a:lumMod val="90000"/>
                    <a:lumOff val="10000"/>
                  </a:schemeClr>
                </a:solidFill>
                <a:cs typeface="Arial" charset="0"/>
              </a:rPr>
              <a:t>No automatización en la publicación de métricas</a:t>
            </a:r>
            <a:endParaRPr lang="es-MX" sz="1050" dirty="0">
              <a:solidFill>
                <a:schemeClr val="tx2">
                  <a:lumMod val="90000"/>
                  <a:lumOff val="10000"/>
                </a:schemeClr>
              </a:solidFill>
              <a:cs typeface="Arial" charset="0"/>
            </a:endParaRPr>
          </a:p>
        </p:txBody>
      </p:sp>
      <p:sp>
        <p:nvSpPr>
          <p:cNvPr id="41" name="Title 40"/>
          <p:cNvSpPr>
            <a:spLocks noGrp="1"/>
          </p:cNvSpPr>
          <p:nvPr>
            <p:ph type="title"/>
          </p:nvPr>
        </p:nvSpPr>
        <p:spPr/>
        <p:txBody>
          <a:bodyPr/>
          <a:lstStyle/>
          <a:p>
            <a:r>
              <a:rPr lang="es-MX" dirty="0" smtClean="0">
                <a:effectLst>
                  <a:outerShdw blurRad="38100" dist="38100" dir="2700000" algn="tl">
                    <a:srgbClr val="000000">
                      <a:alpha val="43137"/>
                    </a:srgbClr>
                  </a:outerShdw>
                </a:effectLst>
              </a:rPr>
              <a:t>Una Organización Sustentable</a:t>
            </a:r>
            <a:endParaRPr lang="es-MX" dirty="0">
              <a:effectLst>
                <a:outerShdw blurRad="38100" dist="38100" dir="2700000" algn="tl">
                  <a:srgbClr val="000000">
                    <a:alpha val="43137"/>
                  </a:srgbClr>
                </a:outerShdw>
              </a:effectLst>
            </a:endParaRPr>
          </a:p>
        </p:txBody>
      </p:sp>
      <p:sp>
        <p:nvSpPr>
          <p:cNvPr id="46" name="Rectangle 20"/>
          <p:cNvSpPr>
            <a:spLocks noChangeArrowheads="1"/>
          </p:cNvSpPr>
          <p:nvPr/>
        </p:nvSpPr>
        <p:spPr bwMode="auto">
          <a:xfrm>
            <a:off x="5402424" y="1676399"/>
            <a:ext cx="1483567" cy="2423874"/>
          </a:xfrm>
          <a:prstGeom prst="roundRect">
            <a:avLst>
              <a:gd name="adj" fmla="val 7649"/>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oAutofit/>
          </a:bodyPr>
          <a:lstStyle/>
          <a:p>
            <a:pPr algn="ctr">
              <a:spcAft>
                <a:spcPts val="600"/>
              </a:spcAft>
              <a:buClr>
                <a:srgbClr val="003399"/>
              </a:buClr>
              <a:buSzPct val="90000"/>
              <a:defRPr/>
            </a:pPr>
            <a:r>
              <a:rPr lang="es-MX" b="1" dirty="0" smtClean="0">
                <a:solidFill>
                  <a:srgbClr val="698D7C"/>
                </a:solidFill>
                <a:cs typeface="Arial" charset="0"/>
              </a:rPr>
              <a:t>Colaboración</a:t>
            </a:r>
          </a:p>
          <a:p>
            <a:pPr marL="119063" indent="-119063">
              <a:spcAft>
                <a:spcPts val="600"/>
              </a:spcAft>
              <a:buClr>
                <a:srgbClr val="88A698"/>
              </a:buClr>
              <a:buSzPct val="100000"/>
              <a:buFont typeface="Wingdings" pitchFamily="2" charset="2"/>
              <a:buChar char="§"/>
              <a:defRPr/>
            </a:pPr>
            <a:r>
              <a:rPr lang="es-MX" sz="1050" dirty="0" smtClean="0">
                <a:solidFill>
                  <a:schemeClr val="tx2">
                    <a:lumMod val="90000"/>
                    <a:lumOff val="10000"/>
                  </a:schemeClr>
                </a:solidFill>
                <a:cs typeface="Arial" charset="0"/>
              </a:rPr>
              <a:t>Trabajar con terceros para cambiar procesos</a:t>
            </a:r>
          </a:p>
          <a:p>
            <a:pPr marL="119063" indent="-119063">
              <a:spcAft>
                <a:spcPts val="600"/>
              </a:spcAft>
              <a:buClr>
                <a:srgbClr val="88A698"/>
              </a:buClr>
              <a:buSzPct val="100000"/>
              <a:buFont typeface="Wingdings" pitchFamily="2" charset="2"/>
              <a:buChar char="§"/>
              <a:defRPr/>
            </a:pPr>
            <a:r>
              <a:rPr lang="es-MX" sz="1050" dirty="0" smtClean="0">
                <a:solidFill>
                  <a:schemeClr val="tx2">
                    <a:lumMod val="90000"/>
                    <a:lumOff val="10000"/>
                  </a:schemeClr>
                </a:solidFill>
                <a:cs typeface="Arial" charset="0"/>
              </a:rPr>
              <a:t>Evaluar el impacto de ciclos de vida y del comportamiento del cliente</a:t>
            </a:r>
          </a:p>
          <a:p>
            <a:pPr marL="119063" indent="-119063">
              <a:spcAft>
                <a:spcPts val="600"/>
              </a:spcAft>
              <a:buClr>
                <a:srgbClr val="88A698"/>
              </a:buClr>
              <a:buSzPct val="100000"/>
              <a:buFont typeface="Wingdings" pitchFamily="2" charset="2"/>
              <a:buChar char="§"/>
              <a:defRPr/>
            </a:pPr>
            <a:r>
              <a:rPr lang="es-MX" sz="1050" dirty="0" smtClean="0">
                <a:solidFill>
                  <a:schemeClr val="tx2">
                    <a:lumMod val="90000"/>
                    <a:lumOff val="10000"/>
                  </a:schemeClr>
                </a:solidFill>
                <a:cs typeface="Arial" charset="0"/>
              </a:rPr>
              <a:t>Adaptarse a los cambios en un mercado global de carbono</a:t>
            </a:r>
          </a:p>
        </p:txBody>
      </p:sp>
      <p:sp>
        <p:nvSpPr>
          <p:cNvPr id="48" name="Rectangle 20"/>
          <p:cNvSpPr>
            <a:spLocks noChangeArrowheads="1"/>
          </p:cNvSpPr>
          <p:nvPr/>
        </p:nvSpPr>
        <p:spPr bwMode="auto">
          <a:xfrm>
            <a:off x="2239347" y="1676399"/>
            <a:ext cx="1417320" cy="3334140"/>
          </a:xfrm>
          <a:prstGeom prst="roundRect">
            <a:avLst>
              <a:gd name="adj" fmla="val 8109"/>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lstStyle/>
          <a:p>
            <a:pPr algn="ctr">
              <a:spcAft>
                <a:spcPts val="600"/>
              </a:spcAft>
              <a:buClr>
                <a:srgbClr val="003399"/>
              </a:buClr>
              <a:buSzPct val="90000"/>
              <a:defRPr/>
            </a:pPr>
            <a:r>
              <a:rPr lang="es-MX" b="1" dirty="0" smtClean="0">
                <a:solidFill>
                  <a:srgbClr val="698D7C"/>
                </a:solidFill>
                <a:cs typeface="Arial" charset="0"/>
              </a:rPr>
              <a:t>Validación</a:t>
            </a:r>
          </a:p>
          <a:p>
            <a:pPr marL="119063" indent="-119063">
              <a:spcAft>
                <a:spcPts val="600"/>
              </a:spcAft>
              <a:buClr>
                <a:srgbClr val="88A698"/>
              </a:buClr>
              <a:buSzPct val="100000"/>
              <a:buFont typeface="Wingdings" pitchFamily="2" charset="2"/>
              <a:buChar char="§"/>
              <a:defRPr/>
            </a:pPr>
            <a:r>
              <a:rPr lang="es-MX" sz="1050" dirty="0" smtClean="0">
                <a:solidFill>
                  <a:schemeClr val="tx2">
                    <a:lumMod val="90000"/>
                    <a:lumOff val="10000"/>
                  </a:schemeClr>
                </a:solidFill>
                <a:cs typeface="Arial" charset="0"/>
              </a:rPr>
              <a:t>Captura de información “madura” Información ganan credibilidad</a:t>
            </a:r>
          </a:p>
          <a:p>
            <a:pPr marL="119063" indent="-119063">
              <a:spcAft>
                <a:spcPts val="600"/>
              </a:spcAft>
              <a:buClr>
                <a:srgbClr val="88A698"/>
              </a:buClr>
              <a:buSzPct val="100000"/>
              <a:buFont typeface="Wingdings" pitchFamily="2" charset="2"/>
              <a:buChar char="§"/>
              <a:defRPr/>
            </a:pPr>
            <a:r>
              <a:rPr lang="es-MX" sz="1050" dirty="0" smtClean="0">
                <a:solidFill>
                  <a:schemeClr val="tx2">
                    <a:lumMod val="90000"/>
                    <a:lumOff val="10000"/>
                  </a:schemeClr>
                </a:solidFill>
                <a:cs typeface="Arial" charset="0"/>
              </a:rPr>
              <a:t>Información exacta, sirve como marco para desarrollar la estrategia departamental</a:t>
            </a:r>
          </a:p>
          <a:p>
            <a:pPr marL="119063" indent="-119063">
              <a:spcAft>
                <a:spcPts val="600"/>
              </a:spcAft>
              <a:buClr>
                <a:srgbClr val="88A698"/>
              </a:buClr>
              <a:buSzPct val="100000"/>
              <a:buFont typeface="Wingdings" pitchFamily="2" charset="2"/>
              <a:buChar char="§"/>
              <a:defRPr/>
            </a:pPr>
            <a:r>
              <a:rPr lang="es-MX" sz="1050" dirty="0" smtClean="0">
                <a:solidFill>
                  <a:schemeClr val="tx2">
                    <a:lumMod val="90000"/>
                    <a:lumOff val="10000"/>
                  </a:schemeClr>
                </a:solidFill>
                <a:cs typeface="Arial" charset="0"/>
              </a:rPr>
              <a:t>Fortalecer  “experiencia”</a:t>
            </a:r>
          </a:p>
        </p:txBody>
      </p:sp>
      <p:sp>
        <p:nvSpPr>
          <p:cNvPr id="49" name="Rectangle 20"/>
          <p:cNvSpPr>
            <a:spLocks noChangeArrowheads="1"/>
          </p:cNvSpPr>
          <p:nvPr/>
        </p:nvSpPr>
        <p:spPr bwMode="auto">
          <a:xfrm>
            <a:off x="3769567" y="1676398"/>
            <a:ext cx="1530220" cy="2867609"/>
          </a:xfrm>
          <a:prstGeom prst="roundRect">
            <a:avLst>
              <a:gd name="adj" fmla="val 8109"/>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lstStyle/>
          <a:p>
            <a:pPr algn="ctr">
              <a:spcAft>
                <a:spcPts val="600"/>
              </a:spcAft>
              <a:buClr>
                <a:srgbClr val="003399"/>
              </a:buClr>
              <a:buSzPct val="90000"/>
              <a:defRPr/>
            </a:pPr>
            <a:r>
              <a:rPr lang="es-MX" b="1" dirty="0" smtClean="0">
                <a:solidFill>
                  <a:srgbClr val="698D7C"/>
                </a:solidFill>
                <a:cs typeface="Arial" charset="0"/>
              </a:rPr>
              <a:t>Comunicación</a:t>
            </a:r>
          </a:p>
          <a:p>
            <a:pPr marL="119063" indent="-119063">
              <a:spcAft>
                <a:spcPts val="600"/>
              </a:spcAft>
              <a:buClr>
                <a:srgbClr val="88A698"/>
              </a:buClr>
              <a:buSzPct val="100000"/>
              <a:buFont typeface="Wingdings" pitchFamily="2" charset="2"/>
              <a:buChar char="§"/>
              <a:defRPr/>
            </a:pPr>
            <a:r>
              <a:rPr lang="es-MX" sz="1050" dirty="0" smtClean="0">
                <a:solidFill>
                  <a:schemeClr val="tx2">
                    <a:lumMod val="90000"/>
                    <a:lumOff val="10000"/>
                  </a:schemeClr>
                </a:solidFill>
                <a:cs typeface="Arial" charset="0"/>
              </a:rPr>
              <a:t>Cultura consciente del Carbón</a:t>
            </a:r>
          </a:p>
          <a:p>
            <a:pPr marL="119063" indent="-119063">
              <a:spcAft>
                <a:spcPts val="600"/>
              </a:spcAft>
              <a:buClr>
                <a:srgbClr val="88A698"/>
              </a:buClr>
              <a:buSzPct val="100000"/>
              <a:buFont typeface="Wingdings" pitchFamily="2" charset="2"/>
              <a:buChar char="§"/>
              <a:defRPr/>
            </a:pPr>
            <a:r>
              <a:rPr lang="es-MX" sz="1050" dirty="0" smtClean="0">
                <a:solidFill>
                  <a:schemeClr val="tx2">
                    <a:lumMod val="90000"/>
                    <a:lumOff val="10000"/>
                  </a:schemeClr>
                </a:solidFill>
                <a:cs typeface="Arial" charset="0"/>
              </a:rPr>
              <a:t>Estrategias y objetivos empresariales,  abarcando múltiples departamentos</a:t>
            </a:r>
          </a:p>
          <a:p>
            <a:pPr marL="119063" indent="-119063">
              <a:spcAft>
                <a:spcPts val="600"/>
              </a:spcAft>
              <a:buClr>
                <a:srgbClr val="88A698"/>
              </a:buClr>
              <a:buSzPct val="100000"/>
              <a:buFont typeface="Wingdings" pitchFamily="2" charset="2"/>
              <a:buChar char="§"/>
              <a:defRPr/>
            </a:pPr>
            <a:r>
              <a:rPr lang="es-MX" sz="1050" dirty="0" smtClean="0">
                <a:solidFill>
                  <a:schemeClr val="tx2">
                    <a:lumMod val="90000"/>
                    <a:lumOff val="10000"/>
                  </a:schemeClr>
                </a:solidFill>
                <a:cs typeface="Arial" charset="0"/>
              </a:rPr>
              <a:t>Atraer capital  y  talento</a:t>
            </a:r>
          </a:p>
          <a:p>
            <a:pPr marL="119063" indent="-119063">
              <a:spcAft>
                <a:spcPts val="600"/>
              </a:spcAft>
              <a:buClr>
                <a:srgbClr val="88A698"/>
              </a:buClr>
              <a:buSzPct val="100000"/>
              <a:buFont typeface="Wingdings" pitchFamily="2" charset="2"/>
              <a:buChar char="§"/>
              <a:defRPr/>
            </a:pPr>
            <a:r>
              <a:rPr lang="es-MX" sz="1050" dirty="0" smtClean="0">
                <a:solidFill>
                  <a:schemeClr val="tx2">
                    <a:lumMod val="90000"/>
                    <a:lumOff val="10000"/>
                  </a:schemeClr>
                </a:solidFill>
                <a:cs typeface="Arial" charset="0"/>
              </a:rPr>
              <a:t>Adoptar normas en toda la organización</a:t>
            </a:r>
          </a:p>
        </p:txBody>
      </p:sp>
      <p:sp>
        <p:nvSpPr>
          <p:cNvPr id="50" name="Rectangle 20"/>
          <p:cNvSpPr>
            <a:spLocks noChangeArrowheads="1"/>
          </p:cNvSpPr>
          <p:nvPr/>
        </p:nvSpPr>
        <p:spPr bwMode="auto">
          <a:xfrm>
            <a:off x="6997959" y="1676399"/>
            <a:ext cx="1492898" cy="1953209"/>
          </a:xfrm>
          <a:prstGeom prst="roundRect">
            <a:avLst>
              <a:gd name="adj" fmla="val 7649"/>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oAutofit/>
          </a:bodyPr>
          <a:lstStyle/>
          <a:p>
            <a:pPr algn="ctr">
              <a:spcAft>
                <a:spcPts val="600"/>
              </a:spcAft>
              <a:buClr>
                <a:srgbClr val="003399"/>
              </a:buClr>
              <a:buSzPct val="90000"/>
              <a:defRPr/>
            </a:pPr>
            <a:r>
              <a:rPr lang="es-MX" b="1" dirty="0" smtClean="0">
                <a:solidFill>
                  <a:srgbClr val="698D7C"/>
                </a:solidFill>
                <a:cs typeface="Arial" charset="0"/>
              </a:rPr>
              <a:t>Convergencia</a:t>
            </a:r>
            <a:endParaRPr lang="es-MX" b="1" dirty="0" smtClean="0">
              <a:solidFill>
                <a:srgbClr val="698D7C"/>
              </a:solidFill>
              <a:cs typeface="Arial" charset="0"/>
            </a:endParaRPr>
          </a:p>
          <a:p>
            <a:pPr marL="119063" indent="-119063">
              <a:spcAft>
                <a:spcPts val="600"/>
              </a:spcAft>
              <a:buClr>
                <a:srgbClr val="88A698"/>
              </a:buClr>
              <a:buSzPct val="100000"/>
              <a:buFont typeface="Wingdings" pitchFamily="2" charset="2"/>
              <a:buChar char="§"/>
              <a:defRPr/>
            </a:pPr>
            <a:r>
              <a:rPr lang="es-MX" sz="1050" dirty="0" smtClean="0">
                <a:solidFill>
                  <a:schemeClr val="tx2">
                    <a:lumMod val="90000"/>
                    <a:lumOff val="10000"/>
                  </a:schemeClr>
                </a:solidFill>
                <a:cs typeface="Arial" charset="0"/>
              </a:rPr>
              <a:t>“Green” es el negocio</a:t>
            </a:r>
          </a:p>
          <a:p>
            <a:pPr marL="119063" indent="-119063">
              <a:spcAft>
                <a:spcPts val="600"/>
              </a:spcAft>
              <a:buClr>
                <a:srgbClr val="88A698"/>
              </a:buClr>
              <a:buSzPct val="100000"/>
              <a:buFont typeface="Wingdings" pitchFamily="2" charset="2"/>
              <a:buChar char="§"/>
              <a:defRPr/>
            </a:pPr>
            <a:r>
              <a:rPr lang="es-MX" sz="1050" dirty="0" smtClean="0">
                <a:solidFill>
                  <a:schemeClr val="tx2">
                    <a:lumMod val="90000"/>
                    <a:lumOff val="10000"/>
                  </a:schemeClr>
                </a:solidFill>
                <a:cs typeface="Arial" charset="0"/>
              </a:rPr>
              <a:t>Centrado en el crecimiento rentable de los productos y ofertas de servicios</a:t>
            </a:r>
          </a:p>
          <a:p>
            <a:pPr marL="119063" indent="-119063">
              <a:spcAft>
                <a:spcPts val="600"/>
              </a:spcAft>
              <a:buClr>
                <a:srgbClr val="88A698"/>
              </a:buClr>
              <a:buSzPct val="100000"/>
              <a:buFont typeface="Wingdings" pitchFamily="2" charset="2"/>
              <a:buChar char="§"/>
              <a:defRPr/>
            </a:pPr>
            <a:r>
              <a:rPr lang="es-MX" sz="1050" dirty="0" smtClean="0">
                <a:solidFill>
                  <a:schemeClr val="tx2">
                    <a:lumMod val="90000"/>
                    <a:lumOff val="10000"/>
                  </a:schemeClr>
                </a:solidFill>
                <a:cs typeface="Arial" charset="0"/>
              </a:rPr>
              <a:t>Liderazgo del mercado</a:t>
            </a:r>
          </a:p>
        </p:txBody>
      </p:sp>
      <p:sp>
        <p:nvSpPr>
          <p:cNvPr id="56" name="Oval 55"/>
          <p:cNvSpPr/>
          <p:nvPr/>
        </p:nvSpPr>
        <p:spPr bwMode="auto">
          <a:xfrm>
            <a:off x="1903445" y="6107060"/>
            <a:ext cx="91440" cy="91440"/>
          </a:xfrm>
          <a:prstGeom prst="ellipse">
            <a:avLst/>
          </a:prstGeom>
          <a:solidFill>
            <a:srgbClr val="698D7C"/>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grpSp>
        <p:nvGrpSpPr>
          <p:cNvPr id="3" name="Group 56"/>
          <p:cNvGrpSpPr/>
          <p:nvPr/>
        </p:nvGrpSpPr>
        <p:grpSpPr>
          <a:xfrm>
            <a:off x="714375" y="5958024"/>
            <a:ext cx="7848600" cy="389513"/>
            <a:chOff x="714375" y="5958024"/>
            <a:chExt cx="7848600" cy="389513"/>
          </a:xfrm>
        </p:grpSpPr>
        <p:sp>
          <p:nvSpPr>
            <p:cNvPr id="37" name="Rounded Rectangle 36"/>
            <p:cNvSpPr/>
            <p:nvPr/>
          </p:nvSpPr>
          <p:spPr bwMode="auto">
            <a:xfrm>
              <a:off x="714375" y="5958024"/>
              <a:ext cx="1241523" cy="389513"/>
            </a:xfrm>
            <a:prstGeom prst="roundRect">
              <a:avLst>
                <a:gd name="adj" fmla="val 50000"/>
              </a:avLst>
            </a:prstGeom>
            <a:solidFill>
              <a:schemeClr val="tx1">
                <a:lumMod val="75000"/>
                <a:lumOff val="25000"/>
              </a:schemeClr>
            </a:solidFill>
            <a:ln>
              <a:headEnd type="none" w="med" len="med"/>
              <a:tailEnd type="none" w="med" len="med"/>
            </a:ln>
            <a:scene3d>
              <a:camera prst="orthographicFront">
                <a:rot lat="0" lon="0" rev="0"/>
              </a:camera>
              <a:lightRig rig="threePt" dir="t">
                <a:rot lat="0" lon="0" rev="1200000"/>
              </a:lightRig>
            </a:scene3d>
            <a:sp3d prstMaterial="translucentPowder">
              <a:bevelT w="190500"/>
            </a:sp3d>
          </p:spPr>
          <p:style>
            <a:lnRef idx="0">
              <a:schemeClr val="accent1"/>
            </a:lnRef>
            <a:fillRef idx="3">
              <a:schemeClr val="accent1"/>
            </a:fillRef>
            <a:effectRef idx="3">
              <a:schemeClr val="accent1"/>
            </a:effectRef>
            <a:fontRef idx="minor">
              <a:schemeClr val="lt1"/>
            </a:fontRef>
          </p:style>
          <p:txBody>
            <a:bodyPr wrap="none" anchor="ctr">
              <a:noAutofit/>
            </a:bodyPr>
            <a:lstStyle/>
            <a:p>
              <a:pPr algn="ctr">
                <a:spcBef>
                  <a:spcPct val="50000"/>
                </a:spcBef>
                <a:spcAft>
                  <a:spcPct val="17000"/>
                </a:spcAft>
                <a:buClr>
                  <a:schemeClr val="tx1"/>
                </a:buClr>
                <a:buFont typeface="Wingdings" pitchFamily="2" charset="2"/>
                <a:buNone/>
                <a:defRPr/>
              </a:pPr>
              <a:r>
                <a:rPr lang="es-MX" sz="1200" b="1" dirty="0" smtClean="0">
                  <a:solidFill>
                    <a:schemeClr val="bg1"/>
                  </a:solidFill>
                  <a:effectLst>
                    <a:outerShdw blurRad="38100" dist="38100" dir="2700000" algn="tl">
                      <a:srgbClr val="000000">
                        <a:alpha val="43137"/>
                      </a:srgbClr>
                    </a:outerShdw>
                  </a:effectLst>
                </a:rPr>
                <a:t>Departamento</a:t>
              </a:r>
              <a:endParaRPr lang="es-MX" sz="1200" b="1" dirty="0">
                <a:solidFill>
                  <a:schemeClr val="bg1"/>
                </a:solidFill>
                <a:effectLst>
                  <a:outerShdw blurRad="38100" dist="38100" dir="2700000" algn="tl">
                    <a:srgbClr val="000000">
                      <a:alpha val="43137"/>
                    </a:srgbClr>
                  </a:outerShdw>
                </a:effectLst>
              </a:endParaRPr>
            </a:p>
          </p:txBody>
        </p:sp>
        <p:sp>
          <p:nvSpPr>
            <p:cNvPr id="38" name="Rounded Rectangle 37"/>
            <p:cNvSpPr/>
            <p:nvPr/>
          </p:nvSpPr>
          <p:spPr bwMode="auto">
            <a:xfrm>
              <a:off x="7289808" y="5958024"/>
              <a:ext cx="1273167" cy="389513"/>
            </a:xfrm>
            <a:prstGeom prst="roundRect">
              <a:avLst>
                <a:gd name="adj" fmla="val 50000"/>
              </a:avLst>
            </a:prstGeom>
            <a:solidFill>
              <a:schemeClr val="tx1">
                <a:lumMod val="75000"/>
                <a:lumOff val="25000"/>
              </a:schemeClr>
            </a:solidFill>
            <a:ln>
              <a:headEnd type="none" w="med" len="med"/>
              <a:tailEnd type="none" w="med" len="med"/>
            </a:ln>
            <a:scene3d>
              <a:camera prst="orthographicFront">
                <a:rot lat="0" lon="0" rev="0"/>
              </a:camera>
              <a:lightRig rig="threePt" dir="t">
                <a:rot lat="0" lon="0" rev="1200000"/>
              </a:lightRig>
            </a:scene3d>
            <a:sp3d prstMaterial="translucentPowder">
              <a:bevelT w="190500"/>
            </a:sp3d>
          </p:spPr>
          <p:style>
            <a:lnRef idx="0">
              <a:schemeClr val="accent1"/>
            </a:lnRef>
            <a:fillRef idx="3">
              <a:schemeClr val="accent1"/>
            </a:fillRef>
            <a:effectRef idx="3">
              <a:schemeClr val="accent1"/>
            </a:effectRef>
            <a:fontRef idx="minor">
              <a:schemeClr val="lt1"/>
            </a:fontRef>
          </p:style>
          <p:txBody>
            <a:bodyPr wrap="none" anchor="ctr">
              <a:noAutofit/>
            </a:bodyPr>
            <a:lstStyle/>
            <a:p>
              <a:pPr algn="ctr">
                <a:spcBef>
                  <a:spcPct val="50000"/>
                </a:spcBef>
                <a:spcAft>
                  <a:spcPct val="17000"/>
                </a:spcAft>
                <a:buClr>
                  <a:schemeClr val="tx1"/>
                </a:buClr>
                <a:defRPr/>
              </a:pPr>
              <a:r>
                <a:rPr lang="es-MX" sz="1200" b="1" smtClean="0">
                  <a:solidFill>
                    <a:schemeClr val="bg1"/>
                  </a:solidFill>
                  <a:effectLst>
                    <a:outerShdw blurRad="38100" dist="38100" dir="2700000" algn="tl">
                      <a:srgbClr val="000000">
                        <a:alpha val="43137"/>
                      </a:srgbClr>
                    </a:outerShdw>
                  </a:effectLst>
                </a:rPr>
                <a:t>Organización</a:t>
              </a:r>
              <a:endParaRPr lang="es-MX" sz="1200" b="1">
                <a:solidFill>
                  <a:schemeClr val="bg1"/>
                </a:solidFill>
                <a:effectLst>
                  <a:outerShdw blurRad="38100" dist="38100" dir="2700000" algn="tl">
                    <a:srgbClr val="000000">
                      <a:alpha val="43137"/>
                    </a:srgbClr>
                  </a:outerShdw>
                </a:effectLst>
              </a:endParaRPr>
            </a:p>
          </p:txBody>
        </p:sp>
        <p:sp>
          <p:nvSpPr>
            <p:cNvPr id="55" name="Right Arrow 54"/>
            <p:cNvSpPr/>
            <p:nvPr/>
          </p:nvSpPr>
          <p:spPr bwMode="auto">
            <a:xfrm>
              <a:off x="1903445" y="5987227"/>
              <a:ext cx="5411755" cy="331107"/>
            </a:xfrm>
            <a:prstGeom prst="rightArrow">
              <a:avLst/>
            </a:prstGeom>
            <a:solidFill>
              <a:srgbClr val="5E5E5E">
                <a:alpha val="60000"/>
              </a:srgbClr>
            </a:solidFill>
            <a:ln>
              <a:headEnd type="none" w="med" len="med"/>
              <a:tailEnd type="none" w="med" len="med"/>
            </a:ln>
            <a:scene3d>
              <a:camera prst="orthographicFront">
                <a:rot lat="0" lon="0" rev="0"/>
              </a:camera>
              <a:lightRig rig="threePt" dir="t">
                <a:rot lat="0" lon="0" rev="1200000"/>
              </a:lightRig>
            </a:scene3d>
            <a:sp3d prstMaterial="translucentPowder">
              <a:bevelT w="69850" h="38100"/>
            </a:sp3d>
          </p:spPr>
          <p:style>
            <a:lnRef idx="0">
              <a:schemeClr val="accent1"/>
            </a:lnRef>
            <a:fillRef idx="3">
              <a:schemeClr val="accent1"/>
            </a:fillRef>
            <a:effectRef idx="3">
              <a:schemeClr val="accent1"/>
            </a:effectRef>
            <a:fontRef idx="minor">
              <a:schemeClr val="lt1"/>
            </a:fontRef>
          </p:style>
          <p:txBody>
            <a:bodyPr wrap="none" anchor="ctr">
              <a:noAutofit/>
            </a:bodyPr>
            <a:lstStyle/>
            <a:p>
              <a:pPr marL="0" marR="0" indent="0" algn="ctr" defTabSz="914400" eaLnBrk="1" latinLnBrk="0" hangingPunct="1">
                <a:lnSpc>
                  <a:spcPct val="100000"/>
                </a:lnSpc>
                <a:spcBef>
                  <a:spcPct val="50000"/>
                </a:spcBef>
                <a:spcAft>
                  <a:spcPct val="17000"/>
                </a:spcAft>
                <a:buClr>
                  <a:schemeClr val="tx1"/>
                </a:buClr>
                <a:buSzTx/>
                <a:tabLst/>
                <a:defRPr/>
              </a:pPr>
              <a:endParaRPr lang="es-MX" sz="1200" b="1" smtClean="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73108"/>
                                        </p:tgtEl>
                                        <p:attrNameLst>
                                          <p:attrName>style.visibility</p:attrName>
                                        </p:attrNameLst>
                                      </p:cBhvr>
                                      <p:to>
                                        <p:strVal val="visible"/>
                                      </p:to>
                                    </p:set>
                                    <p:animEffect transition="in" filter="slide(fromBottom)">
                                      <p:cBhvr>
                                        <p:cTn id="12" dur="1000"/>
                                        <p:tgtEl>
                                          <p:spTgt spid="47310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slide(fromBottom)">
                                      <p:cBhvr>
                                        <p:cTn id="17" dur="10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slide(fromBottom)">
                                      <p:cBhvr>
                                        <p:cTn id="22" dur="10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slide(fromBottom)">
                                      <p:cBhvr>
                                        <p:cTn id="27" dur="10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slide(fromBottom)">
                                      <p:cBhvr>
                                        <p:cTn id="32" dur="10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2000"/>
                                        <p:tgtEl>
                                          <p:spTgt spid="3"/>
                                        </p:tgtEl>
                                      </p:cBhvr>
                                    </p:animEffect>
                                  </p:childTnLst>
                                </p:cTn>
                              </p:par>
                            </p:childTnLst>
                          </p:cTn>
                        </p:par>
                        <p:par>
                          <p:cTn id="38" fill="hold">
                            <p:stCondLst>
                              <p:cond delay="2000"/>
                            </p:stCondLst>
                            <p:childTnLst>
                              <p:par>
                                <p:cTn id="39" presetID="1" presetClass="entr" presetSubtype="0" fill="hold" grpId="1" nodeType="after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childTnLst>
                          </p:cTn>
                        </p:par>
                        <p:par>
                          <p:cTn id="41" fill="hold">
                            <p:stCondLst>
                              <p:cond delay="2000"/>
                            </p:stCondLst>
                            <p:childTnLst>
                              <p:par>
                                <p:cTn id="42" presetID="63" presetClass="path" presetSubtype="0" repeatCount="4000" accel="50000" decel="50000" fill="hold" grpId="0" nodeType="afterEffect">
                                  <p:stCondLst>
                                    <p:cond delay="0"/>
                                  </p:stCondLst>
                                  <p:childTnLst>
                                    <p:animMotion origin="layout" path="M -4.44444E-6 4.16378E-7 L 0.57396 4.16378E-7 " pathEditMode="relative" rAng="0" ptsTypes="AA">
                                      <p:cBhvr>
                                        <p:cTn id="43" dur="1000" fill="hold"/>
                                        <p:tgtEl>
                                          <p:spTgt spid="56"/>
                                        </p:tgtEl>
                                        <p:attrNameLst>
                                          <p:attrName>ppt_x</p:attrName>
                                          <p:attrName>ppt_y</p:attrName>
                                        </p:attrNameLst>
                                      </p:cBhvr>
                                      <p:rCtr x="287" y="0"/>
                                    </p:animMotion>
                                  </p:childTnLst>
                                  <p:subTnLst>
                                    <p:set>
                                      <p:cBhvr override="childStyle">
                                        <p:cTn dur="1" fill="hold" display="0" masterRel="sameClick" afterEffect="1">
                                          <p:stCondLst>
                                            <p:cond evt="end" delay="0">
                                              <p:tn val="42"/>
                                            </p:cond>
                                          </p:stCondLst>
                                        </p:cTn>
                                        <p:tgtEl>
                                          <p:spTgt spid="5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108" grpId="0" animBg="1"/>
      <p:bldP spid="46" grpId="0" animBg="1"/>
      <p:bldP spid="48" grpId="0" animBg="1"/>
      <p:bldP spid="49" grpId="0" animBg="1"/>
      <p:bldP spid="50" grpId="0" animBg="1"/>
      <p:bldP spid="56" grpId="0" animBg="1"/>
      <p:bldP spid="5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ltGray">
          <a:xfrm>
            <a:off x="3346450" y="1279525"/>
            <a:ext cx="2286000" cy="4359275"/>
          </a:xfrm>
          <a:prstGeom prst="rect">
            <a:avLst/>
          </a:prstGeom>
          <a:noFill/>
          <a:ln w="12700">
            <a:noFill/>
            <a:miter lim="800000"/>
            <a:headEnd type="none" w="sm" len="sm"/>
            <a:tailEnd type="none" w="sm" len="sm"/>
          </a:ln>
          <a:effectLst>
            <a:outerShdw dist="35921" dir="2700000" algn="ctr" rotWithShape="0">
              <a:srgbClr val="EDDBC1"/>
            </a:outerShdw>
          </a:effectLst>
        </p:spPr>
        <p:txBody>
          <a:bodyPr wrap="none" lIns="0" tIns="0" rIns="0" bIns="0" anchor="ctr" anchorCtr="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s-MX" sz="40000" b="1" i="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G Omega" pitchFamily="34" charset="0"/>
              </a:rPr>
              <a:t>2</a:t>
            </a:r>
            <a:endParaRPr lang="es-MX" sz="40000" b="1" i="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G Omega" pitchFamily="34" charset="0"/>
            </a:endParaRPr>
          </a:p>
        </p:txBody>
      </p:sp>
      <p:sp>
        <p:nvSpPr>
          <p:cNvPr id="5" name="Rounded Rectangle 4"/>
          <p:cNvSpPr/>
          <p:nvPr/>
        </p:nvSpPr>
        <p:spPr bwMode="auto">
          <a:xfrm>
            <a:off x="2743200" y="3200400"/>
            <a:ext cx="3962400" cy="518874"/>
          </a:xfrm>
          <a:prstGeom prst="roundRect">
            <a:avLst/>
          </a:prstGeom>
          <a:gradFill>
            <a:gsLst>
              <a:gs pos="0">
                <a:schemeClr val="accent5">
                  <a:shade val="51000"/>
                  <a:satMod val="130000"/>
                  <a:alpha val="80000"/>
                </a:schemeClr>
              </a:gs>
              <a:gs pos="100000">
                <a:schemeClr val="accent5">
                  <a:shade val="94000"/>
                  <a:satMod val="135000"/>
                  <a:alpha val="80000"/>
                </a:schemeClr>
              </a:gs>
            </a:gsLst>
            <a:lin ang="16200000" scaled="0"/>
          </a:gra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hangingPunct="0"/>
            <a:r>
              <a:rPr lang="es-MX" sz="2400" b="1" smtClean="0">
                <a:solidFill>
                  <a:schemeClr val="accent2"/>
                </a:solidFill>
              </a:rPr>
              <a:t>La </a:t>
            </a:r>
            <a:r>
              <a:rPr lang="es-MX" sz="2400" b="1" smtClean="0">
                <a:solidFill>
                  <a:schemeClr val="accent2"/>
                </a:solidFill>
              </a:rPr>
              <a:t>solución</a:t>
            </a:r>
            <a:endParaRPr lang="es-MX" sz="2400" b="1">
              <a:solidFill>
                <a:schemeClr val="accent2"/>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AS_Presentation_Template_External_Audiences">
  <a:themeElements>
    <a:clrScheme name="SAS_Presentation_Template_External_Audiences 15">
      <a:dk1>
        <a:srgbClr val="292929"/>
      </a:dk1>
      <a:lt1>
        <a:srgbClr val="FFFFFF"/>
      </a:lt1>
      <a:dk2>
        <a:srgbClr val="292929"/>
      </a:dk2>
      <a:lt2>
        <a:srgbClr val="808080"/>
      </a:lt2>
      <a:accent1>
        <a:srgbClr val="C0C0C0"/>
      </a:accent1>
      <a:accent2>
        <a:srgbClr val="003C8A"/>
      </a:accent2>
      <a:accent3>
        <a:srgbClr val="FFFFFF"/>
      </a:accent3>
      <a:accent4>
        <a:srgbClr val="212121"/>
      </a:accent4>
      <a:accent5>
        <a:srgbClr val="DCDCDC"/>
      </a:accent5>
      <a:accent6>
        <a:srgbClr val="00357D"/>
      </a:accent6>
      <a:hlink>
        <a:srgbClr val="993366"/>
      </a:hlink>
      <a:folHlink>
        <a:srgbClr val="669900"/>
      </a:folHlink>
    </a:clrScheme>
    <a:fontScheme name="SAS_Presentation_Template_External_Audience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lang="en-US" sz="1400" b="0" i="0" u="none" strike="noStrike" cap="none" normalizeH="0" baseline="0" smtClean="0">
            <a:ln>
              <a:noFill/>
            </a:ln>
            <a:solidFill>
              <a:srgbClr val="292929"/>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lang="en-US" sz="1400" b="0" i="0" u="none" strike="noStrike" cap="none" normalizeH="0" baseline="0" smtClean="0">
            <a:ln>
              <a:noFill/>
            </a:ln>
            <a:solidFill>
              <a:srgbClr val="292929"/>
            </a:solidFill>
            <a:effectLst/>
            <a:latin typeface="Arial" charset="0"/>
          </a:defRPr>
        </a:defPPr>
      </a:lstStyle>
    </a:lnDef>
  </a:objectDefaults>
  <a:extraClrSchemeLst>
    <a:extraClrScheme>
      <a:clrScheme name="SAS_Presentation_Template_External_Audience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S_Presentation_Template_External_Audienc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S_Presentation_Template_External_Audience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S_Presentation_Template_External_Audience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S_Presentation_Template_External_Audienc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S_Presentation_Template_External_Audienc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S_Presentation_Template_External_Audienc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S_Presentation_Template_External_Audiences 8">
        <a:dk1>
          <a:srgbClr val="000000"/>
        </a:dk1>
        <a:lt1>
          <a:srgbClr val="FFFFCC"/>
        </a:lt1>
        <a:dk2>
          <a:srgbClr val="003399"/>
        </a:dk2>
        <a:lt2>
          <a:srgbClr val="808080"/>
        </a:lt2>
        <a:accent1>
          <a:srgbClr val="FFCC00"/>
        </a:accent1>
        <a:accent2>
          <a:srgbClr val="CC0000"/>
        </a:accent2>
        <a:accent3>
          <a:srgbClr val="FFFFE2"/>
        </a:accent3>
        <a:accent4>
          <a:srgbClr val="000000"/>
        </a:accent4>
        <a:accent5>
          <a:srgbClr val="FFE2AA"/>
        </a:accent5>
        <a:accent6>
          <a:srgbClr val="B90000"/>
        </a:accent6>
        <a:hlink>
          <a:srgbClr val="000099"/>
        </a:hlink>
        <a:folHlink>
          <a:srgbClr val="808080"/>
        </a:folHlink>
      </a:clrScheme>
      <a:clrMap bg1="lt1" tx1="dk1" bg2="lt2" tx2="dk2" accent1="accent1" accent2="accent2" accent3="accent3" accent4="accent4" accent5="accent5" accent6="accent6" hlink="hlink" folHlink="folHlink"/>
    </a:extraClrScheme>
    <a:extraClrScheme>
      <a:clrScheme name="SAS_Presentation_Template_External_Audiences 9">
        <a:dk1>
          <a:srgbClr val="000000"/>
        </a:dk1>
        <a:lt1>
          <a:srgbClr val="F1F9FB"/>
        </a:lt1>
        <a:dk2>
          <a:srgbClr val="003399"/>
        </a:dk2>
        <a:lt2>
          <a:srgbClr val="808080"/>
        </a:lt2>
        <a:accent1>
          <a:srgbClr val="FFCC00"/>
        </a:accent1>
        <a:accent2>
          <a:srgbClr val="CC0000"/>
        </a:accent2>
        <a:accent3>
          <a:srgbClr val="F7FBFD"/>
        </a:accent3>
        <a:accent4>
          <a:srgbClr val="000000"/>
        </a:accent4>
        <a:accent5>
          <a:srgbClr val="FFE2AA"/>
        </a:accent5>
        <a:accent6>
          <a:srgbClr val="B90000"/>
        </a:accent6>
        <a:hlink>
          <a:srgbClr val="000099"/>
        </a:hlink>
        <a:folHlink>
          <a:srgbClr val="808080"/>
        </a:folHlink>
      </a:clrScheme>
      <a:clrMap bg1="lt1" tx1="dk1" bg2="lt2" tx2="dk2" accent1="accent1" accent2="accent2" accent3="accent3" accent4="accent4" accent5="accent5" accent6="accent6" hlink="hlink" folHlink="folHlink"/>
    </a:extraClrScheme>
    <a:extraClrScheme>
      <a:clrScheme name="SAS_Presentation_Template_External_Audiences 10">
        <a:dk1>
          <a:srgbClr val="292929"/>
        </a:dk1>
        <a:lt1>
          <a:srgbClr val="F1F9FB"/>
        </a:lt1>
        <a:dk2>
          <a:srgbClr val="292929"/>
        </a:dk2>
        <a:lt2>
          <a:srgbClr val="808080"/>
        </a:lt2>
        <a:accent1>
          <a:srgbClr val="C0C0C0"/>
        </a:accent1>
        <a:accent2>
          <a:srgbClr val="0099CC"/>
        </a:accent2>
        <a:accent3>
          <a:srgbClr val="F7FBFD"/>
        </a:accent3>
        <a:accent4>
          <a:srgbClr val="212121"/>
        </a:accent4>
        <a:accent5>
          <a:srgbClr val="DCDCDC"/>
        </a:accent5>
        <a:accent6>
          <a:srgbClr val="008AB9"/>
        </a:accent6>
        <a:hlink>
          <a:srgbClr val="993366"/>
        </a:hlink>
        <a:folHlink>
          <a:srgbClr val="669900"/>
        </a:folHlink>
      </a:clrScheme>
      <a:clrMap bg1="lt1" tx1="dk1" bg2="lt2" tx2="dk2" accent1="accent1" accent2="accent2" accent3="accent3" accent4="accent4" accent5="accent5" accent6="accent6" hlink="hlink" folHlink="folHlink"/>
    </a:extraClrScheme>
    <a:extraClrScheme>
      <a:clrScheme name="SAS_Presentation_Template_External_Audiences 11">
        <a:dk1>
          <a:srgbClr val="292929"/>
        </a:dk1>
        <a:lt1>
          <a:srgbClr val="F1F9FB"/>
        </a:lt1>
        <a:dk2>
          <a:srgbClr val="292929"/>
        </a:dk2>
        <a:lt2>
          <a:srgbClr val="808080"/>
        </a:lt2>
        <a:accent1>
          <a:srgbClr val="C0C0C0"/>
        </a:accent1>
        <a:accent2>
          <a:srgbClr val="003480"/>
        </a:accent2>
        <a:accent3>
          <a:srgbClr val="F7FBFD"/>
        </a:accent3>
        <a:accent4>
          <a:srgbClr val="212121"/>
        </a:accent4>
        <a:accent5>
          <a:srgbClr val="DCDCDC"/>
        </a:accent5>
        <a:accent6>
          <a:srgbClr val="002E73"/>
        </a:accent6>
        <a:hlink>
          <a:srgbClr val="993366"/>
        </a:hlink>
        <a:folHlink>
          <a:srgbClr val="669900"/>
        </a:folHlink>
      </a:clrScheme>
      <a:clrMap bg1="lt1" tx1="dk1" bg2="lt2" tx2="dk2" accent1="accent1" accent2="accent2" accent3="accent3" accent4="accent4" accent5="accent5" accent6="accent6" hlink="hlink" folHlink="folHlink"/>
    </a:extraClrScheme>
    <a:extraClrScheme>
      <a:clrScheme name="SAS_Presentation_Template_External_Audiences 12">
        <a:dk1>
          <a:srgbClr val="292929"/>
        </a:dk1>
        <a:lt1>
          <a:srgbClr val="F1F9FB"/>
        </a:lt1>
        <a:dk2>
          <a:srgbClr val="292929"/>
        </a:dk2>
        <a:lt2>
          <a:srgbClr val="808080"/>
        </a:lt2>
        <a:accent1>
          <a:srgbClr val="C0C0C0"/>
        </a:accent1>
        <a:accent2>
          <a:srgbClr val="0041A0"/>
        </a:accent2>
        <a:accent3>
          <a:srgbClr val="F7FBFD"/>
        </a:accent3>
        <a:accent4>
          <a:srgbClr val="212121"/>
        </a:accent4>
        <a:accent5>
          <a:srgbClr val="DCDCDC"/>
        </a:accent5>
        <a:accent6>
          <a:srgbClr val="003A91"/>
        </a:accent6>
        <a:hlink>
          <a:srgbClr val="993366"/>
        </a:hlink>
        <a:folHlink>
          <a:srgbClr val="669900"/>
        </a:folHlink>
      </a:clrScheme>
      <a:clrMap bg1="lt1" tx1="dk1" bg2="lt2" tx2="dk2" accent1="accent1" accent2="accent2" accent3="accent3" accent4="accent4" accent5="accent5" accent6="accent6" hlink="hlink" folHlink="folHlink"/>
    </a:extraClrScheme>
    <a:extraClrScheme>
      <a:clrScheme name="SAS_Presentation_Template_External_Audiences 13">
        <a:dk1>
          <a:srgbClr val="292929"/>
        </a:dk1>
        <a:lt1>
          <a:srgbClr val="F1F9FB"/>
        </a:lt1>
        <a:dk2>
          <a:srgbClr val="292929"/>
        </a:dk2>
        <a:lt2>
          <a:srgbClr val="808080"/>
        </a:lt2>
        <a:accent1>
          <a:srgbClr val="C0C0C0"/>
        </a:accent1>
        <a:accent2>
          <a:srgbClr val="003C94"/>
        </a:accent2>
        <a:accent3>
          <a:srgbClr val="F7FBFD"/>
        </a:accent3>
        <a:accent4>
          <a:srgbClr val="212121"/>
        </a:accent4>
        <a:accent5>
          <a:srgbClr val="DCDCDC"/>
        </a:accent5>
        <a:accent6>
          <a:srgbClr val="003586"/>
        </a:accent6>
        <a:hlink>
          <a:srgbClr val="993366"/>
        </a:hlink>
        <a:folHlink>
          <a:srgbClr val="669900"/>
        </a:folHlink>
      </a:clrScheme>
      <a:clrMap bg1="lt1" tx1="dk1" bg2="lt2" tx2="dk2" accent1="accent1" accent2="accent2" accent3="accent3" accent4="accent4" accent5="accent5" accent6="accent6" hlink="hlink" folHlink="folHlink"/>
    </a:extraClrScheme>
    <a:extraClrScheme>
      <a:clrScheme name="SAS_Presentation_Template_External_Audiences 14">
        <a:dk1>
          <a:srgbClr val="292929"/>
        </a:dk1>
        <a:lt1>
          <a:srgbClr val="F1F9FB"/>
        </a:lt1>
        <a:dk2>
          <a:srgbClr val="292929"/>
        </a:dk2>
        <a:lt2>
          <a:srgbClr val="808080"/>
        </a:lt2>
        <a:accent1>
          <a:srgbClr val="C0C0C0"/>
        </a:accent1>
        <a:accent2>
          <a:srgbClr val="003C8A"/>
        </a:accent2>
        <a:accent3>
          <a:srgbClr val="F7FBFD"/>
        </a:accent3>
        <a:accent4>
          <a:srgbClr val="212121"/>
        </a:accent4>
        <a:accent5>
          <a:srgbClr val="DCDCDC"/>
        </a:accent5>
        <a:accent6>
          <a:srgbClr val="00357D"/>
        </a:accent6>
        <a:hlink>
          <a:srgbClr val="993366"/>
        </a:hlink>
        <a:folHlink>
          <a:srgbClr val="669900"/>
        </a:folHlink>
      </a:clrScheme>
      <a:clrMap bg1="lt1" tx1="dk1" bg2="lt2" tx2="dk2" accent1="accent1" accent2="accent2" accent3="accent3" accent4="accent4" accent5="accent5" accent6="accent6" hlink="hlink" folHlink="folHlink"/>
    </a:extraClrScheme>
    <a:extraClrScheme>
      <a:clrScheme name="SAS_Presentation_Template_External_Audiences 15">
        <a:dk1>
          <a:srgbClr val="292929"/>
        </a:dk1>
        <a:lt1>
          <a:srgbClr val="FFFFFF"/>
        </a:lt1>
        <a:dk2>
          <a:srgbClr val="292929"/>
        </a:dk2>
        <a:lt2>
          <a:srgbClr val="808080"/>
        </a:lt2>
        <a:accent1>
          <a:srgbClr val="C0C0C0"/>
        </a:accent1>
        <a:accent2>
          <a:srgbClr val="003C8A"/>
        </a:accent2>
        <a:accent3>
          <a:srgbClr val="FFFFFF"/>
        </a:accent3>
        <a:accent4>
          <a:srgbClr val="212121"/>
        </a:accent4>
        <a:accent5>
          <a:srgbClr val="DCDCDC"/>
        </a:accent5>
        <a:accent6>
          <a:srgbClr val="00357D"/>
        </a:accent6>
        <a:hlink>
          <a:srgbClr val="993366"/>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137CA908900E4DB60DBFC4DC9F4B5E" ma:contentTypeVersion="4" ma:contentTypeDescription="Create a new document." ma:contentTypeScope="" ma:versionID="2edd3cfc963ee74fe857261d3df8285c">
  <xsd:schema xmlns:xsd="http://www.w3.org/2001/XMLSchema" xmlns:p="http://schemas.microsoft.com/office/2006/metadata/properties" xmlns:ns2="f6beef94-7816-4a3d-b74f-8d95c332f73b" targetNamespace="http://schemas.microsoft.com/office/2006/metadata/properties" ma:root="true" ma:fieldsID="ac2ecb1ad1860336b22a59e56f6ec8bf" ns2:_="">
    <xsd:import namespace="f6beef94-7816-4a3d-b74f-8d95c332f73b"/>
    <xsd:element name="properties">
      <xsd:complexType>
        <xsd:sequence>
          <xsd:element name="documentManagement">
            <xsd:complexType>
              <xsd:all>
                <xsd:element ref="ns2:Description_x0020_of_x0020_Submission"/>
                <xsd:element ref="ns2:Type_x0020_of_x0020_Submission" minOccurs="0"/>
                <xsd:element ref="ns2:Confidentiality" minOccurs="0"/>
                <xsd:element ref="ns2:Customer" minOccurs="0"/>
              </xsd:all>
            </xsd:complexType>
          </xsd:element>
        </xsd:sequence>
      </xsd:complexType>
    </xsd:element>
  </xsd:schema>
  <xsd:schema xmlns:xsd="http://www.w3.org/2001/XMLSchema" xmlns:dms="http://schemas.microsoft.com/office/2006/documentManagement/types" targetNamespace="f6beef94-7816-4a3d-b74f-8d95c332f73b" elementFormDefault="qualified">
    <xsd:import namespace="http://schemas.microsoft.com/office/2006/documentManagement/types"/>
    <xsd:element name="Description_x0020_of_x0020_Submission" ma:index="8" ma:displayName="Description of Submission" ma:internalName="Description_x0020_of_x0020_Submission">
      <xsd:simpleType>
        <xsd:restriction base="dms:Note"/>
      </xsd:simpleType>
    </xsd:element>
    <xsd:element name="Type_x0020_of_x0020_Submission" ma:index="9" nillable="true" ma:displayName="Type of Submission" ma:default="Presentation" ma:format="Dropdown" ma:internalName="Type_x0020_of_x0020_Submission">
      <xsd:simpleType>
        <xsd:restriction base="dms:Choice">
          <xsd:enumeration value="Presentation"/>
          <xsd:enumeration value="Product Description"/>
          <xsd:enumeration value="Solution Description"/>
          <xsd:enumeration value="Technical"/>
          <xsd:enumeration value="Supporting Document"/>
          <xsd:enumeration value="Reference Material"/>
          <xsd:enumeration value="RFI /RFP Response"/>
          <xsd:enumeration value="Other"/>
        </xsd:restriction>
      </xsd:simpleType>
    </xsd:element>
    <xsd:element name="Confidentiality" ma:index="10" nillable="true" ma:displayName="Confidentiality" ma:default="Confidential- Only for BU Resources" ma:format="Dropdown" ma:internalName="Confidentiality">
      <xsd:simpleType>
        <xsd:restriction base="dms:Choice">
          <xsd:enumeration value="Confidential- Only for BU Resources"/>
          <xsd:enumeration value="Confidential- Internal SAS Only"/>
          <xsd:enumeration value="Public Reference"/>
        </xsd:restriction>
      </xsd:simpleType>
    </xsd:element>
    <xsd:element name="Customer" ma:index="11" nillable="true" ma:displayName="Customer" ma:internalName="Custom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Type_x0020_of_x0020_Submission xmlns="f6beef94-7816-4a3d-b74f-8d95c332f73b">Presentation</Type_x0020_of_x0020_Submission>
    <Confidentiality xmlns="f6beef94-7816-4a3d-b74f-8d95c332f73b">Confidential- Only for BU Resources</Confidentiality>
    <Description_x0020_of_x0020_Submission xmlns="f6beef94-7816-4a3d-b74f-8d95c332f73b">Salesguide_sustainability_general</Description_x0020_of_x0020_Submission>
    <Customer xmlns="f6beef94-7816-4a3d-b74f-8d95c332f73b" xsi:nil="true"/>
  </documentManagement>
</p:properties>
</file>

<file path=customXml/itemProps1.xml><?xml version="1.0" encoding="utf-8"?>
<ds:datastoreItem xmlns:ds="http://schemas.openxmlformats.org/officeDocument/2006/customXml" ds:itemID="{923836A7-C3C5-4929-8196-B088E108C1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beef94-7816-4a3d-b74f-8d95c332f73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D9A939B-ECD9-41B9-8337-C7EA0656A589}">
  <ds:schemaRefs>
    <ds:schemaRef ds:uri="http://schemas.microsoft.com/sharepoint/v3/contenttype/forms"/>
  </ds:schemaRefs>
</ds:datastoreItem>
</file>

<file path=customXml/itemProps3.xml><?xml version="1.0" encoding="utf-8"?>
<ds:datastoreItem xmlns:ds="http://schemas.openxmlformats.org/officeDocument/2006/customXml" ds:itemID="{A8F96FF7-F722-44C0-8C85-D6975D8C1028}">
  <ds:schemaRefs>
    <ds:schemaRef ds:uri="http://schemas.microsoft.com/office/2006/metadata/longProperties"/>
  </ds:schemaRefs>
</ds:datastoreItem>
</file>

<file path=customXml/itemProps4.xml><?xml version="1.0" encoding="utf-8"?>
<ds:datastoreItem xmlns:ds="http://schemas.openxmlformats.org/officeDocument/2006/customXml" ds:itemID="{9CBF323E-36D8-4E27-996C-7E5C64EFF365}">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f6beef94-7816-4a3d-b74f-8d95c332f73b"/>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Corporate_Sustainability_Template</Template>
  <TotalTime>3988</TotalTime>
  <Words>3037</Words>
  <Application>Microsoft Office PowerPoint</Application>
  <PresentationFormat>On-screen Show (4:3)</PresentationFormat>
  <Paragraphs>338</Paragraphs>
  <Slides>23</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SAS_Presentation_Template_External_Audiences</vt:lpstr>
      <vt:lpstr>Clip</vt:lpstr>
      <vt:lpstr>Slide 1</vt:lpstr>
      <vt:lpstr>Agenda</vt:lpstr>
      <vt:lpstr>Slide 3</vt:lpstr>
      <vt:lpstr>Definición </vt:lpstr>
      <vt:lpstr>Principales Factores de Influencia de la Sustentabilidad en la Industria Energética</vt:lpstr>
      <vt:lpstr>Retos de la Gestión de la Sustentaibilidad</vt:lpstr>
      <vt:lpstr>Sustentabilidad:  Una Tendencia Global de Educación</vt:lpstr>
      <vt:lpstr>Una Organización Sustentable</vt:lpstr>
      <vt:lpstr>Slide 9</vt:lpstr>
      <vt:lpstr>Construyendo una visión para el Desarrollo Sustentable</vt:lpstr>
      <vt:lpstr>¿Cómo llegar?</vt:lpstr>
      <vt:lpstr>SAS®  Gestión del Desarrollo Sustentable</vt:lpstr>
      <vt:lpstr>Características Principales</vt:lpstr>
      <vt:lpstr>Características Principales</vt:lpstr>
      <vt:lpstr>Slide 15</vt:lpstr>
      <vt:lpstr>Slide 16</vt:lpstr>
      <vt:lpstr>Slide 17</vt:lpstr>
      <vt:lpstr>Slide 18</vt:lpstr>
      <vt:lpstr>Beneficios de Implementar una Estrategia de Sustentabilidad</vt:lpstr>
      <vt:lpstr>Slide 20</vt:lpstr>
      <vt:lpstr>SAS® Gestión de Sustentabilidad para la Industria de la Manufactura</vt:lpstr>
      <vt:lpstr>Optimización de Red de Transporte</vt:lpstr>
      <vt:lpstr>Optimización de Consumo de Energia</vt:lpstr>
    </vt:vector>
  </TitlesOfParts>
  <Company>SAS Institute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SAS® for Sustainability Managementfor Oil and Gas</dc:title>
  <dc:subject/>
  <dc:creator>Alyssa Farrell</dc:creator>
  <cp:keywords/>
  <dc:description/>
  <cp:lastModifiedBy>Sergio Salcedo Ordaz</cp:lastModifiedBy>
  <cp:revision>184</cp:revision>
  <dcterms:created xsi:type="dcterms:W3CDTF">2008-01-03T17:49:25Z</dcterms:created>
  <dcterms:modified xsi:type="dcterms:W3CDTF">2010-04-22T15:10:58Z</dcterms:modified>
  <cp:category/>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PID_LINKBASE">
    <vt:lpwstr/>
  </property>
  <property fmtid="{D5CDD505-2E9C-101B-9397-08002B2CF9AE}" pid="3" name="ContentType">
    <vt:lpwstr>Document</vt:lpwstr>
  </property>
  <property fmtid="{D5CDD505-2E9C-101B-9397-08002B2CF9AE}" pid="4" name="ContentTypeId">
    <vt:lpwstr>0x010100AB137CA908900E4DB60DBFC4DC9F4B5E</vt:lpwstr>
  </property>
  <property fmtid="{D5CDD505-2E9C-101B-9397-08002B2CF9AE}" pid="5" name="Subject">
    <vt:lpwstr/>
  </property>
  <property fmtid="{D5CDD505-2E9C-101B-9397-08002B2CF9AE}" pid="6" name="_Category">
    <vt:lpwstr/>
  </property>
  <property fmtid="{D5CDD505-2E9C-101B-9397-08002B2CF9AE}" pid="7" name="Categories">
    <vt:lpwstr/>
  </property>
  <property fmtid="{D5CDD505-2E9C-101B-9397-08002B2CF9AE}" pid="8" name="Approval Level">
    <vt:lpwstr/>
  </property>
  <property fmtid="{D5CDD505-2E9C-101B-9397-08002B2CF9AE}" pid="9" name="Keywords">
    <vt:lpwstr/>
  </property>
  <property fmtid="{D5CDD505-2E9C-101B-9397-08002B2CF9AE}" pid="10" name="_Author">
    <vt:lpwstr>Alyssa Farrell</vt:lpwstr>
  </property>
  <property fmtid="{D5CDD505-2E9C-101B-9397-08002B2CF9AE}" pid="11" name="Slides">
    <vt:lpwstr>22</vt:lpwstr>
  </property>
  <property fmtid="{D5CDD505-2E9C-101B-9397-08002B2CF9AE}" pid="12" name="_Comments">
    <vt:lpwstr/>
  </property>
  <property fmtid="{D5CDD505-2E9C-101B-9397-08002B2CF9AE}" pid="13" name="Assigned To">
    <vt:lpwstr/>
  </property>
  <property fmtid="{D5CDD505-2E9C-101B-9397-08002B2CF9AE}" pid="14" name="Order">
    <vt:lpwstr>71700.0000000000</vt:lpwstr>
  </property>
  <property fmtid="{D5CDD505-2E9C-101B-9397-08002B2CF9AE}" pid="15" name="To Slide Library">
    <vt:lpwstr>Pending</vt:lpwstr>
  </property>
  <property fmtid="{D5CDD505-2E9C-101B-9397-08002B2CF9AE}" pid="16" name="Audience">
    <vt:lpwstr>Business</vt:lpwstr>
  </property>
  <property fmtid="{D5CDD505-2E9C-101B-9397-08002B2CF9AE}" pid="17" name="To TEST Library">
    <vt:lpwstr>Pending</vt:lpwstr>
  </property>
  <property fmtid="{D5CDD505-2E9C-101B-9397-08002B2CF9AE}" pid="18" name="SAS 9.2">
    <vt:lpwstr>false</vt:lpwstr>
  </property>
  <property fmtid="{D5CDD505-2E9C-101B-9397-08002B2CF9AE}" pid="19" name="Topic">
    <vt:lpwstr>;#Sustainability;#</vt:lpwstr>
  </property>
  <property fmtid="{D5CDD505-2E9C-101B-9397-08002B2CF9AE}" pid="20" name="Description0">
    <vt:lpwstr>A brief introduction to the SAS' approach to Sustainability Management for Oil and Gas</vt:lpwstr>
  </property>
  <property fmtid="{D5CDD505-2E9C-101B-9397-08002B2CF9AE}" pid="21" name="Success Video">
    <vt:lpwstr>false</vt:lpwstr>
  </property>
  <property fmtid="{D5CDD505-2E9C-101B-9397-08002B2CF9AE}" pid="22" name="Validation">
    <vt:lpwstr>false</vt:lpwstr>
  </property>
  <property fmtid="{D5CDD505-2E9C-101B-9397-08002B2CF9AE}" pid="23" name="Industry0">
    <vt:lpwstr>Cross-Industry</vt:lpwstr>
  </property>
  <property fmtid="{D5CDD505-2E9C-101B-9397-08002B2CF9AE}" pid="24" name="Usage">
    <vt:lpwstr>Customer Ready</vt:lpwstr>
  </property>
  <property fmtid="{D5CDD505-2E9C-101B-9397-08002B2CF9AE}" pid="25" name="# of Slides">
    <vt:lpwstr>22</vt:lpwstr>
  </property>
  <property fmtid="{D5CDD505-2E9C-101B-9397-08002B2CF9AE}" pid="26" name="Industry">
    <vt:lpwstr>;#Oil &amp; Gas;#</vt:lpwstr>
  </property>
  <property fmtid="{D5CDD505-2E9C-101B-9397-08002B2CF9AE}" pid="27" name="Solution Old">
    <vt:lpwstr>Sustainability Management</vt:lpwstr>
  </property>
  <property fmtid="{D5CDD505-2E9C-101B-9397-08002B2CF9AE}" pid="28" name="Success Story">
    <vt:lpwstr/>
  </property>
  <property fmtid="{D5CDD505-2E9C-101B-9397-08002B2CF9AE}" pid="29" name="Source">
    <vt:lpwstr>Product Marketing</vt:lpwstr>
  </property>
  <property fmtid="{D5CDD505-2E9C-101B-9397-08002B2CF9AE}" pid="30" name="Component?">
    <vt:lpwstr>false</vt:lpwstr>
  </property>
  <property fmtid="{D5CDD505-2E9C-101B-9397-08002B2CF9AE}" pid="31" name="Updated">
    <vt:lpwstr>2008-08-25T22:00:00+00:00</vt:lpwstr>
  </property>
  <property fmtid="{D5CDD505-2E9C-101B-9397-08002B2CF9AE}" pid="32" name="Contact">
    <vt:lpwstr>Alyssa Farrel</vt:lpwstr>
  </property>
  <property fmtid="{D5CDD505-2E9C-101B-9397-08002B2CF9AE}" pid="33" name="SVP Link">
    <vt:lpwstr/>
  </property>
  <property fmtid="{D5CDD505-2E9C-101B-9397-08002B2CF9AE}" pid="34" name="_NewReviewCycle">
    <vt:lpwstr/>
  </property>
  <property fmtid="{D5CDD505-2E9C-101B-9397-08002B2CF9AE}" pid="35" name="_AdHocReviewCycleID">
    <vt:i4>-75072319</vt:i4>
  </property>
  <property fmtid="{D5CDD505-2E9C-101B-9397-08002B2CF9AE}" pid="36" name="_EmailSubject">
    <vt:lpwstr>Presentación Sustentabilidad SAS-ITAM</vt:lpwstr>
  </property>
  <property fmtid="{D5CDD505-2E9C-101B-9397-08002B2CF9AE}" pid="37" name="_AuthorEmail">
    <vt:lpwstr>Sergio.Salcedo@sas.com</vt:lpwstr>
  </property>
  <property fmtid="{D5CDD505-2E9C-101B-9397-08002B2CF9AE}" pid="38" name="_AuthorEmailDisplayName">
    <vt:lpwstr>Sergio Salcedo</vt:lpwstr>
  </property>
</Properties>
</file>